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sldIdLst>
    <p:sldId id="256" r:id="rId2"/>
    <p:sldId id="257" r:id="rId3"/>
    <p:sldId id="258" r:id="rId4"/>
    <p:sldId id="259" r:id="rId5"/>
    <p:sldId id="260" r:id="rId6"/>
    <p:sldId id="268" r:id="rId7"/>
    <p:sldId id="261" r:id="rId8"/>
    <p:sldId id="269" r:id="rId9"/>
    <p:sldId id="270" r:id="rId10"/>
    <p:sldId id="262" r:id="rId11"/>
    <p:sldId id="274" r:id="rId12"/>
    <p:sldId id="271" r:id="rId13"/>
    <p:sldId id="275" r:id="rId14"/>
    <p:sldId id="272" r:id="rId15"/>
    <p:sldId id="276" r:id="rId16"/>
    <p:sldId id="279" r:id="rId17"/>
    <p:sldId id="277" r:id="rId18"/>
    <p:sldId id="273"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76735" autoAdjust="0"/>
  </p:normalViewPr>
  <p:slideViewPr>
    <p:cSldViewPr snapToGrid="0">
      <p:cViewPr varScale="1">
        <p:scale>
          <a:sx n="82" d="100"/>
          <a:sy n="82" d="100"/>
        </p:scale>
        <p:origin x="1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A7301-A443-4374-926D-8F686DC02554}" type="datetimeFigureOut">
              <a:rPr lang="en-CA" smtClean="0"/>
              <a:t>2024-04-25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661B8-A44E-4B84-8EA8-34FF38A82360}" type="slidenum">
              <a:rPr lang="en-CA" smtClean="0"/>
              <a:t>‹#›</a:t>
            </a:fld>
            <a:endParaRPr lang="en-CA"/>
          </a:p>
        </p:txBody>
      </p:sp>
    </p:spTree>
    <p:extLst>
      <p:ext uri="{BB962C8B-B14F-4D97-AF65-F5344CB8AC3E}">
        <p14:creationId xmlns:p14="http://schemas.microsoft.com/office/powerpoint/2010/main" val="140520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 Some of you might have experienced, fraud </a:t>
            </a:r>
            <a:r>
              <a:rPr lang="en-CA" dirty="0" err="1"/>
              <a:t>permeats</a:t>
            </a:r>
            <a:r>
              <a:rPr lang="en-CA" dirty="0"/>
              <a:t> everywhere in our modern day life, from credit card fraud and spam emails targeting individuals’ financial security to market fraud, which could undermine the market integrity. Therefore, fraud detection is crucial as to protect individuals, businesses and markets. In the recent years, fraud detection with graph structured data, which is named as GNN, has drawn a lot of attention due to its </a:t>
            </a:r>
            <a:r>
              <a:rPr lang="en-CA" sz="1800" dirty="0">
                <a:effectLst/>
                <a:latin typeface="LinLibertineT"/>
              </a:rPr>
              <a:t>abundant relational information, which is very beneficial for the detection of fraudsters. </a:t>
            </a:r>
            <a:endParaRPr lang="en-CA" dirty="0"/>
          </a:p>
          <a:p>
            <a:endParaRPr lang="en-CA" dirty="0"/>
          </a:p>
        </p:txBody>
      </p:sp>
      <p:sp>
        <p:nvSpPr>
          <p:cNvPr id="4" name="Slide Number Placeholder 3"/>
          <p:cNvSpPr>
            <a:spLocks noGrp="1"/>
          </p:cNvSpPr>
          <p:nvPr>
            <p:ph type="sldNum" sz="quarter" idx="5"/>
          </p:nvPr>
        </p:nvSpPr>
        <p:spPr/>
        <p:txBody>
          <a:bodyPr/>
          <a:lstStyle/>
          <a:p>
            <a:fld id="{534661B8-A44E-4B84-8EA8-34FF38A82360}" type="slidenum">
              <a:rPr lang="en-CA" smtClean="0"/>
              <a:t>2</a:t>
            </a:fld>
            <a:endParaRPr lang="en-CA"/>
          </a:p>
        </p:txBody>
      </p:sp>
    </p:spTree>
    <p:extLst>
      <p:ext uri="{BB962C8B-B14F-4D97-AF65-F5344CB8AC3E}">
        <p14:creationId xmlns:p14="http://schemas.microsoft.com/office/powerpoint/2010/main" val="550952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tried to fine tune the hypermeters and the result is pretty promising.</a:t>
            </a:r>
          </a:p>
        </p:txBody>
      </p:sp>
      <p:sp>
        <p:nvSpPr>
          <p:cNvPr id="4" name="Slide Number Placeholder 3"/>
          <p:cNvSpPr>
            <a:spLocks noGrp="1"/>
          </p:cNvSpPr>
          <p:nvPr>
            <p:ph type="sldNum" sz="quarter" idx="5"/>
          </p:nvPr>
        </p:nvSpPr>
        <p:spPr/>
        <p:txBody>
          <a:bodyPr/>
          <a:lstStyle/>
          <a:p>
            <a:fld id="{534661B8-A44E-4B84-8EA8-34FF38A82360}" type="slidenum">
              <a:rPr lang="en-CA" smtClean="0"/>
              <a:t>11</a:t>
            </a:fld>
            <a:endParaRPr lang="en-CA"/>
          </a:p>
        </p:txBody>
      </p:sp>
    </p:spTree>
    <p:extLst>
      <p:ext uri="{BB962C8B-B14F-4D97-AF65-F5344CB8AC3E}">
        <p14:creationId xmlns:p14="http://schemas.microsoft.com/office/powerpoint/2010/main" val="140832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fraud company dataset, we see that PC GNN is still superior.</a:t>
            </a:r>
          </a:p>
        </p:txBody>
      </p:sp>
      <p:sp>
        <p:nvSpPr>
          <p:cNvPr id="4" name="Slide Number Placeholder 3"/>
          <p:cNvSpPr>
            <a:spLocks noGrp="1"/>
          </p:cNvSpPr>
          <p:nvPr>
            <p:ph type="sldNum" sz="quarter" idx="5"/>
          </p:nvPr>
        </p:nvSpPr>
        <p:spPr/>
        <p:txBody>
          <a:bodyPr/>
          <a:lstStyle/>
          <a:p>
            <a:fld id="{534661B8-A44E-4B84-8EA8-34FF38A82360}" type="slidenum">
              <a:rPr lang="en-CA" smtClean="0"/>
              <a:t>12</a:t>
            </a:fld>
            <a:endParaRPr lang="en-CA"/>
          </a:p>
        </p:txBody>
      </p:sp>
    </p:spTree>
    <p:extLst>
      <p:ext uri="{BB962C8B-B14F-4D97-AF65-F5344CB8AC3E}">
        <p14:creationId xmlns:p14="http://schemas.microsoft.com/office/powerpoint/2010/main" val="366318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fine tuning process is smooth as well</a:t>
            </a:r>
          </a:p>
        </p:txBody>
      </p:sp>
      <p:sp>
        <p:nvSpPr>
          <p:cNvPr id="4" name="Slide Number Placeholder 3"/>
          <p:cNvSpPr>
            <a:spLocks noGrp="1"/>
          </p:cNvSpPr>
          <p:nvPr>
            <p:ph type="sldNum" sz="quarter" idx="5"/>
          </p:nvPr>
        </p:nvSpPr>
        <p:spPr/>
        <p:txBody>
          <a:bodyPr/>
          <a:lstStyle/>
          <a:p>
            <a:fld id="{534661B8-A44E-4B84-8EA8-34FF38A82360}" type="slidenum">
              <a:rPr lang="en-CA" smtClean="0"/>
              <a:t>13</a:t>
            </a:fld>
            <a:endParaRPr lang="en-CA"/>
          </a:p>
        </p:txBody>
      </p:sp>
    </p:spTree>
    <p:extLst>
      <p:ext uri="{BB962C8B-B14F-4D97-AF65-F5344CB8AC3E}">
        <p14:creationId xmlns:p14="http://schemas.microsoft.com/office/powerpoint/2010/main" val="2044041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when it comes to the third dataset. We see a drop in performance. This could be due to several reasons, which we are still exploring. </a:t>
            </a:r>
          </a:p>
        </p:txBody>
      </p:sp>
      <p:sp>
        <p:nvSpPr>
          <p:cNvPr id="4" name="Slide Number Placeholder 3"/>
          <p:cNvSpPr>
            <a:spLocks noGrp="1"/>
          </p:cNvSpPr>
          <p:nvPr>
            <p:ph type="sldNum" sz="quarter" idx="5"/>
          </p:nvPr>
        </p:nvSpPr>
        <p:spPr/>
        <p:txBody>
          <a:bodyPr/>
          <a:lstStyle/>
          <a:p>
            <a:fld id="{534661B8-A44E-4B84-8EA8-34FF38A82360}" type="slidenum">
              <a:rPr lang="en-CA" smtClean="0"/>
              <a:t>14</a:t>
            </a:fld>
            <a:endParaRPr lang="en-CA"/>
          </a:p>
        </p:txBody>
      </p:sp>
    </p:spTree>
    <p:extLst>
      <p:ext uri="{BB962C8B-B14F-4D97-AF65-F5344CB8AC3E}">
        <p14:creationId xmlns:p14="http://schemas.microsoft.com/office/powerpoint/2010/main" val="135319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after fine tuning</a:t>
            </a:r>
          </a:p>
          <a:p>
            <a:endParaRPr lang="en-US" dirty="0"/>
          </a:p>
        </p:txBody>
      </p:sp>
      <p:sp>
        <p:nvSpPr>
          <p:cNvPr id="4" name="Slide Number Placeholder 3"/>
          <p:cNvSpPr>
            <a:spLocks noGrp="1"/>
          </p:cNvSpPr>
          <p:nvPr>
            <p:ph type="sldNum" sz="quarter" idx="5"/>
          </p:nvPr>
        </p:nvSpPr>
        <p:spPr/>
        <p:txBody>
          <a:bodyPr/>
          <a:lstStyle/>
          <a:p>
            <a:fld id="{534661B8-A44E-4B84-8EA8-34FF38A82360}" type="slidenum">
              <a:rPr lang="en-CA" smtClean="0"/>
              <a:t>15</a:t>
            </a:fld>
            <a:endParaRPr lang="en-CA"/>
          </a:p>
        </p:txBody>
      </p:sp>
    </p:spTree>
    <p:extLst>
      <p:ext uri="{BB962C8B-B14F-4D97-AF65-F5344CB8AC3E}">
        <p14:creationId xmlns:p14="http://schemas.microsoft.com/office/powerpoint/2010/main" val="298906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PCGNN is clearly superior than traditional GNN models. It addresses the real world problem of class imbalance and achieved great performance on several datasets.</a:t>
            </a:r>
          </a:p>
        </p:txBody>
      </p:sp>
      <p:sp>
        <p:nvSpPr>
          <p:cNvPr id="4" name="Slide Number Placeholder 3"/>
          <p:cNvSpPr>
            <a:spLocks noGrp="1"/>
          </p:cNvSpPr>
          <p:nvPr>
            <p:ph type="sldNum" sz="quarter" idx="5"/>
          </p:nvPr>
        </p:nvSpPr>
        <p:spPr/>
        <p:txBody>
          <a:bodyPr/>
          <a:lstStyle/>
          <a:p>
            <a:fld id="{534661B8-A44E-4B84-8EA8-34FF38A82360}" type="slidenum">
              <a:rPr lang="en-CA" smtClean="0"/>
              <a:t>16</a:t>
            </a:fld>
            <a:endParaRPr lang="en-CA"/>
          </a:p>
        </p:txBody>
      </p:sp>
    </p:spTree>
    <p:extLst>
      <p:ext uri="{BB962C8B-B14F-4D97-AF65-F5344CB8AC3E}">
        <p14:creationId xmlns:p14="http://schemas.microsoft.com/office/powerpoint/2010/main" val="3888081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it up, our future work include go through more fine tuning configurations and figure out methods to further address the problem of extreme class imbalance.</a:t>
            </a:r>
          </a:p>
        </p:txBody>
      </p:sp>
      <p:sp>
        <p:nvSpPr>
          <p:cNvPr id="4" name="Slide Number Placeholder 3"/>
          <p:cNvSpPr>
            <a:spLocks noGrp="1"/>
          </p:cNvSpPr>
          <p:nvPr>
            <p:ph type="sldNum" sz="quarter" idx="5"/>
          </p:nvPr>
        </p:nvSpPr>
        <p:spPr/>
        <p:txBody>
          <a:bodyPr/>
          <a:lstStyle/>
          <a:p>
            <a:fld id="{534661B8-A44E-4B84-8EA8-34FF38A82360}" type="slidenum">
              <a:rPr lang="en-CA" smtClean="0"/>
              <a:t>17</a:t>
            </a:fld>
            <a:endParaRPr lang="en-CA"/>
          </a:p>
        </p:txBody>
      </p:sp>
    </p:spTree>
    <p:extLst>
      <p:ext uri="{BB962C8B-B14F-4D97-AF65-F5344CB8AC3E}">
        <p14:creationId xmlns:p14="http://schemas.microsoft.com/office/powerpoint/2010/main" val="3931311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4661B8-A44E-4B84-8EA8-34FF38A82360}" type="slidenum">
              <a:rPr lang="en-CA" smtClean="0"/>
              <a:t>18</a:t>
            </a:fld>
            <a:endParaRPr lang="en-CA"/>
          </a:p>
        </p:txBody>
      </p:sp>
    </p:spTree>
    <p:extLst>
      <p:ext uri="{BB962C8B-B14F-4D97-AF65-F5344CB8AC3E}">
        <p14:creationId xmlns:p14="http://schemas.microsoft.com/office/powerpoint/2010/main" val="865264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LinLibertineT"/>
              </a:rPr>
              <a:t>However, the GNN-based algorithms could be really bad when the label distribution of nodes is heavily skewed which is actually  common in real life. After all, the number of fraudsters can be far less than that of benign one.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LinLibertineT"/>
              </a:rPr>
              <a:t>As a result, GNN for fraud detection often suffer from the class imbalance problem and perform poorly especially for the minority but more important class, i.e., the fraudsters. </a:t>
            </a:r>
            <a:endParaRPr lang="en-CA" dirty="0"/>
          </a:p>
          <a:p>
            <a:endParaRPr lang="en-CA" dirty="0"/>
          </a:p>
          <a:p>
            <a:r>
              <a:rPr lang="en-CA" dirty="0"/>
              <a:t>To address this problem, PC GNN is introduced. </a:t>
            </a:r>
          </a:p>
        </p:txBody>
      </p:sp>
      <p:sp>
        <p:nvSpPr>
          <p:cNvPr id="4" name="Slide Number Placeholder 3"/>
          <p:cNvSpPr>
            <a:spLocks noGrp="1"/>
          </p:cNvSpPr>
          <p:nvPr>
            <p:ph type="sldNum" sz="quarter" idx="5"/>
          </p:nvPr>
        </p:nvSpPr>
        <p:spPr/>
        <p:txBody>
          <a:bodyPr/>
          <a:lstStyle/>
          <a:p>
            <a:fld id="{534661B8-A44E-4B84-8EA8-34FF38A82360}" type="slidenum">
              <a:rPr lang="en-CA" smtClean="0"/>
              <a:t>3</a:t>
            </a:fld>
            <a:endParaRPr lang="en-CA"/>
          </a:p>
        </p:txBody>
      </p:sp>
    </p:spTree>
    <p:extLst>
      <p:ext uri="{BB962C8B-B14F-4D97-AF65-F5344CB8AC3E}">
        <p14:creationId xmlns:p14="http://schemas.microsoft.com/office/powerpoint/2010/main" val="298236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PC-GNN is design to address the severe imbalance between </a:t>
            </a:r>
            <a:r>
              <a:rPr lang="en-CA" dirty="0"/>
              <a:t>fraud and benign class,  it construct a relatively balanced subgraph in each epoch for every relation. </a:t>
            </a:r>
          </a:p>
          <a:p>
            <a:r>
              <a:rPr lang="en-CA" dirty="0"/>
              <a:t>Firstly, PC-GNN utilizes its pick-label-sampler to randomly select some nodes from the graph as the starting points for subgraphs creation. </a:t>
            </a:r>
            <a:r>
              <a:rPr lang="en-CA" altLang="zh-CN" dirty="0"/>
              <a:t>It follows two principles for selecting nodes: first, It attempts to increase the proportion of minority class, which are the fraud nodes, in the sampling process. As the formula suggests, the fewer fraud nodes in the overall graph, the more likely they are to be chosen. Second, it aims to select nodes with more edges, favoring nodes that are highly connected to enhance the subgraph's representativeness, richness of information, and balance.</a:t>
            </a:r>
            <a:endParaRPr lang="en-CA" dirty="0"/>
          </a:p>
        </p:txBody>
      </p:sp>
      <p:sp>
        <p:nvSpPr>
          <p:cNvPr id="4" name="Slide Number Placeholder 3"/>
          <p:cNvSpPr>
            <a:spLocks noGrp="1"/>
          </p:cNvSpPr>
          <p:nvPr>
            <p:ph type="sldNum" sz="quarter" idx="5"/>
          </p:nvPr>
        </p:nvSpPr>
        <p:spPr/>
        <p:txBody>
          <a:bodyPr/>
          <a:lstStyle/>
          <a:p>
            <a:fld id="{534661B8-A44E-4B84-8EA8-34FF38A82360}" type="slidenum">
              <a:rPr lang="en-CA" smtClean="0"/>
              <a:t>4</a:t>
            </a:fld>
            <a:endParaRPr lang="en-CA"/>
          </a:p>
        </p:txBody>
      </p:sp>
    </p:spTree>
    <p:extLst>
      <p:ext uri="{BB962C8B-B14F-4D97-AF65-F5344CB8AC3E}">
        <p14:creationId xmlns:p14="http://schemas.microsoft.com/office/powerpoint/2010/main" val="23662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the picking step, our subgraph is </a:t>
            </a:r>
            <a:r>
              <a:rPr lang="en-CA" dirty="0" err="1"/>
              <a:t>contrusted</a:t>
            </a:r>
            <a:r>
              <a:rPr lang="en-CA" dirty="0"/>
              <a:t> by  the selected nodes and their 1-top neighbour</a:t>
            </a:r>
            <a:r>
              <a:rPr lang="zh-CN" altLang="en-US" dirty="0"/>
              <a:t>，</a:t>
            </a:r>
            <a:r>
              <a:rPr lang="en-US" altLang="zh-CN" dirty="0"/>
              <a:t>however</a:t>
            </a:r>
            <a:r>
              <a:rPr lang="en-CA" altLang="zh-CN" dirty="0"/>
              <a:t>, fraud hidden themselves in normality. Looking at the node v, we can see that we still have too much benign neighbours.</a:t>
            </a:r>
            <a:r>
              <a:rPr lang="zh-CN" altLang="en-US" dirty="0"/>
              <a:t> </a:t>
            </a:r>
            <a:r>
              <a:rPr lang="en-CA" altLang="zh-CN" dirty="0"/>
              <a:t>The whole subgraph is still unbalanced, and we need to do an </a:t>
            </a:r>
            <a:r>
              <a:rPr lang="en-CA" altLang="zh-CN" dirty="0" err="1"/>
              <a:t>undersampling</a:t>
            </a:r>
            <a:r>
              <a:rPr lang="en-CA" altLang="zh-CN" dirty="0"/>
              <a:t> to reduce our </a:t>
            </a:r>
            <a:r>
              <a:rPr lang="en-US" altLang="zh-CN" dirty="0"/>
              <a:t>un</a:t>
            </a:r>
            <a:r>
              <a:rPr lang="en-CA" altLang="zh-CN" dirty="0"/>
              <a:t>necessary neighbours by looking at the </a:t>
            </a:r>
            <a:r>
              <a:rPr lang="en-US" altLang="zh-CN" dirty="0"/>
              <a:t>distance between us. In the formula, h is our learning embedding for node v, and D(h) represent node v’s predicted probabilities. We cut off all our neighbor nodes with significant difference between their prediction and our prediction.</a:t>
            </a:r>
          </a:p>
        </p:txBody>
      </p:sp>
      <p:sp>
        <p:nvSpPr>
          <p:cNvPr id="4" name="Slide Number Placeholder 3"/>
          <p:cNvSpPr>
            <a:spLocks noGrp="1"/>
          </p:cNvSpPr>
          <p:nvPr>
            <p:ph type="sldNum" sz="quarter" idx="5"/>
          </p:nvPr>
        </p:nvSpPr>
        <p:spPr/>
        <p:txBody>
          <a:bodyPr/>
          <a:lstStyle/>
          <a:p>
            <a:fld id="{534661B8-A44E-4B84-8EA8-34FF38A82360}" type="slidenum">
              <a:rPr lang="en-CA" smtClean="0"/>
              <a:t>5</a:t>
            </a:fld>
            <a:endParaRPr lang="en-CA"/>
          </a:p>
        </p:txBody>
      </p:sp>
    </p:spTree>
    <p:extLst>
      <p:ext uri="{BB962C8B-B14F-4D97-AF65-F5344CB8AC3E}">
        <p14:creationId xmlns:p14="http://schemas.microsoft.com/office/powerpoint/2010/main" val="314481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Except for the overflowing benign neighbours, we still face a problem that fraud will minimize interaction among each other, so even if we have discovered a fraud’s network pattern, it is still hard to utilize it find another fraud because lack edges makes the information vague during information exchange.  Node v is a clever fraud, hidden himself in benign, and never connect directly with fraud u. If we want to learn from node u, information needs to pass through at least w and d, the learned information may no longer represent u’s network pattern well. So we want to create connections </a:t>
            </a:r>
            <a:r>
              <a:rPr lang="en-CA" dirty="0" err="1"/>
              <a:t>manuly</a:t>
            </a:r>
            <a:r>
              <a:rPr lang="en-CA" dirty="0"/>
              <a:t> between the fraud nodes. We search on all the fraud nodes in our subgraph, and if any of their predicted probability difference is small than our threshold, we add them into the current fraud’s neighbour list as oversampling neighbour. After create the red edge between u and v, we can learn from u much easily and correct.  So after the </a:t>
            </a:r>
            <a:r>
              <a:rPr lang="en-CA" dirty="0" err="1"/>
              <a:t>undersampling</a:t>
            </a:r>
            <a:r>
              <a:rPr lang="en-CA" dirty="0"/>
              <a:t> and oversampling, we get a relatively balanced graph.    </a:t>
            </a:r>
          </a:p>
        </p:txBody>
      </p:sp>
      <p:sp>
        <p:nvSpPr>
          <p:cNvPr id="4" name="Slide Number Placeholder 3"/>
          <p:cNvSpPr>
            <a:spLocks noGrp="1"/>
          </p:cNvSpPr>
          <p:nvPr>
            <p:ph type="sldNum" sz="quarter" idx="5"/>
          </p:nvPr>
        </p:nvSpPr>
        <p:spPr/>
        <p:txBody>
          <a:bodyPr/>
          <a:lstStyle/>
          <a:p>
            <a:fld id="{534661B8-A44E-4B84-8EA8-34FF38A82360}" type="slidenum">
              <a:rPr lang="en-CA" smtClean="0"/>
              <a:t>6</a:t>
            </a:fld>
            <a:endParaRPr lang="en-CA"/>
          </a:p>
        </p:txBody>
      </p:sp>
    </p:spTree>
    <p:extLst>
      <p:ext uri="{BB962C8B-B14F-4D97-AF65-F5344CB8AC3E}">
        <p14:creationId xmlns:p14="http://schemas.microsoft.com/office/powerpoint/2010/main" val="2193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shown how to pick and choose in a single relation. In the whole training graph, we have multiple relations, and we create relatively sub-graphs for each of them.</a:t>
            </a:r>
            <a:endParaRPr lang="en-CA" dirty="0"/>
          </a:p>
        </p:txBody>
      </p:sp>
      <p:sp>
        <p:nvSpPr>
          <p:cNvPr id="4" name="Slide Number Placeholder 3"/>
          <p:cNvSpPr>
            <a:spLocks noGrp="1"/>
          </p:cNvSpPr>
          <p:nvPr>
            <p:ph type="sldNum" sz="quarter" idx="5"/>
          </p:nvPr>
        </p:nvSpPr>
        <p:spPr/>
        <p:txBody>
          <a:bodyPr/>
          <a:lstStyle/>
          <a:p>
            <a:fld id="{534661B8-A44E-4B84-8EA8-34FF38A82360}" type="slidenum">
              <a:rPr lang="en-CA" smtClean="0"/>
              <a:t>7</a:t>
            </a:fld>
            <a:endParaRPr lang="en-CA"/>
          </a:p>
        </p:txBody>
      </p:sp>
    </p:spTree>
    <p:extLst>
      <p:ext uri="{BB962C8B-B14F-4D97-AF65-F5344CB8AC3E}">
        <p14:creationId xmlns:p14="http://schemas.microsoft.com/office/powerpoint/2010/main" val="3200401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final methodology part is how we aggregate information in PC-GNN. Firstly, we concatenate node’s previous learnt embedding with the mean of its neighbour previous learning for one relation.  After single relationship information aggregation, we concatenate it with node’s learnt embedding on other relationship. </a:t>
            </a:r>
            <a:r>
              <a:rPr lang="en-US" dirty="0"/>
              <a:t>We get the PC-GNN’s binary classification result by transfer the final </a:t>
            </a:r>
            <a:r>
              <a:rPr lang="en-US" dirty="0" err="1"/>
              <a:t>hvL</a:t>
            </a:r>
            <a:r>
              <a:rPr lang="en-US" dirty="0"/>
              <a:t> by an </a:t>
            </a:r>
            <a:r>
              <a:rPr lang="en-CA" dirty="0"/>
              <a:t>MLP</a:t>
            </a:r>
            <a:r>
              <a:rPr lang="zh-CN" altLang="en-US" dirty="0"/>
              <a:t>（</a:t>
            </a:r>
            <a:r>
              <a:rPr lang="en-CA" b="0" i="0">
                <a:solidFill>
                  <a:srgbClr val="0D0D0D"/>
                </a:solidFill>
                <a:effectLst/>
                <a:highlight>
                  <a:srgbClr val="FFFFFF"/>
                </a:highlight>
                <a:latin typeface="Söhne"/>
              </a:rPr>
              <a:t>Multilayer Perceptron).</a:t>
            </a:r>
            <a:r>
              <a:rPr lang="en-CA"/>
              <a:t> </a:t>
            </a:r>
            <a:endParaRPr lang="en-CA" dirty="0"/>
          </a:p>
        </p:txBody>
      </p:sp>
      <p:sp>
        <p:nvSpPr>
          <p:cNvPr id="4" name="Slide Number Placeholder 3"/>
          <p:cNvSpPr>
            <a:spLocks noGrp="1"/>
          </p:cNvSpPr>
          <p:nvPr>
            <p:ph type="sldNum" sz="quarter" idx="5"/>
          </p:nvPr>
        </p:nvSpPr>
        <p:spPr/>
        <p:txBody>
          <a:bodyPr/>
          <a:lstStyle/>
          <a:p>
            <a:fld id="{534661B8-A44E-4B84-8EA8-34FF38A82360}" type="slidenum">
              <a:rPr lang="en-CA" smtClean="0"/>
              <a:t>8</a:t>
            </a:fld>
            <a:endParaRPr lang="en-CA"/>
          </a:p>
        </p:txBody>
      </p:sp>
    </p:spTree>
    <p:extLst>
      <p:ext uri="{BB962C8B-B14F-4D97-AF65-F5344CB8AC3E}">
        <p14:creationId xmlns:p14="http://schemas.microsoft.com/office/powerpoint/2010/main" val="237046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have three research questions.</a:t>
            </a:r>
          </a:p>
          <a:p>
            <a:r>
              <a:rPr lang="en-US" dirty="0"/>
              <a:t>The three datasets that we applied on both traditional GNN model and PCGNN. </a:t>
            </a:r>
          </a:p>
          <a:p>
            <a:pPr marL="228600" indent="-228600">
              <a:buAutoNum type="arabicPeriod"/>
            </a:pPr>
            <a:r>
              <a:rPr lang="en-US" dirty="0"/>
              <a:t>yelp, classic benchmark dataset, we want to detect fraud positive reviews on Yelp for around 70 thousand reviews for hotels and </a:t>
            </a:r>
            <a:r>
              <a:rPr lang="en-US" dirty="0" err="1"/>
              <a:t>restraurants</a:t>
            </a:r>
            <a:r>
              <a:rPr lang="en-US" dirty="0"/>
              <a:t> in Chicago. </a:t>
            </a:r>
            <a:r>
              <a:rPr lang="en-CA" b="0" i="0" u="none" strike="noStrike" dirty="0">
                <a:solidFill>
                  <a:srgbClr val="000000"/>
                </a:solidFill>
                <a:effectLst/>
                <a:highlight>
                  <a:srgbClr val="FFFFFF"/>
                </a:highlight>
                <a:latin typeface="Open Sans" panose="020F0502020204030204" pitchFamily="34" charset="0"/>
              </a:rPr>
              <a:t>In this dataset, there exist less than 14% filtered fake reviews by around 20% spammers. </a:t>
            </a:r>
          </a:p>
          <a:p>
            <a:pPr marL="228600" indent="-228600">
              <a:buAutoNum type="arabicPeriod"/>
            </a:pPr>
            <a:r>
              <a:rPr lang="en-US" altLang="zh-CN" dirty="0" err="1"/>
              <a:t>FDCompCN</a:t>
            </a:r>
            <a:r>
              <a:rPr lang="en-US" altLang="zh-CN" dirty="0"/>
              <a:t>, real world dataset </a:t>
            </a:r>
            <a:r>
              <a:rPr lang="en-CA" b="0" i="0" u="none" strike="noStrike" dirty="0">
                <a:solidFill>
                  <a:srgbClr val="1F2328"/>
                </a:solidFill>
                <a:effectLst/>
                <a:highlight>
                  <a:srgbClr val="FFFFFF"/>
                </a:highlight>
                <a:latin typeface="-apple-system"/>
              </a:rPr>
              <a:t>for detecting financial statement fraud of companies in China. Raw data is obtained from the China Stock Market and Accounting Research database. We select samples between 2020 and 2023, including 5,317 publicly listed Chinese </a:t>
            </a:r>
            <a:r>
              <a:rPr lang="en-CA" b="0" i="0" u="none" strike="noStrike" dirty="0" err="1">
                <a:solidFill>
                  <a:srgbClr val="1F2328"/>
                </a:solidFill>
                <a:effectLst/>
                <a:highlight>
                  <a:srgbClr val="FFFFFF"/>
                </a:highlight>
                <a:latin typeface="-apple-system"/>
              </a:rPr>
              <a:t>companie</a:t>
            </a:r>
            <a:r>
              <a:rPr lang="en-CA" b="0" i="0" u="none" strike="noStrike" dirty="0">
                <a:solidFill>
                  <a:srgbClr val="1F2328"/>
                </a:solidFill>
                <a:effectLst/>
                <a:highlight>
                  <a:srgbClr val="FFFFFF"/>
                </a:highlight>
                <a:latin typeface="-apple-system"/>
              </a:rPr>
              <a:t>. Fraud proportion is around 10%.</a:t>
            </a:r>
          </a:p>
          <a:p>
            <a:pPr marL="228600" indent="-228600">
              <a:buAutoNum type="arabicPeriod"/>
            </a:pPr>
            <a:r>
              <a:rPr lang="en-CA" b="0" i="0" u="none" strike="noStrike" dirty="0">
                <a:solidFill>
                  <a:srgbClr val="1F2328"/>
                </a:solidFill>
                <a:effectLst/>
                <a:highlight>
                  <a:srgbClr val="FFFFFF"/>
                </a:highlight>
                <a:latin typeface="-apple-system"/>
              </a:rPr>
              <a:t>Alibaba Loan data, we selected 7 thousand samples from the </a:t>
            </a:r>
            <a:r>
              <a:rPr lang="en-CA" altLang="zh-CN" dirty="0"/>
              <a:t>loan dataset from Alibaba Cloud </a:t>
            </a:r>
            <a:r>
              <a:rPr lang="en-CA" altLang="zh-CN" dirty="0" err="1"/>
              <a:t>Tianchi</a:t>
            </a:r>
            <a:r>
              <a:rPr lang="en-CA" altLang="zh-CN" dirty="0"/>
              <a:t>, containing borrower information and loan-related details</a:t>
            </a:r>
            <a:r>
              <a:rPr lang="en-CA" b="0" i="0" u="none" strike="noStrike" dirty="0">
                <a:solidFill>
                  <a:srgbClr val="1F2328"/>
                </a:solidFill>
                <a:effectLst/>
                <a:highlight>
                  <a:srgbClr val="FFFFFF"/>
                </a:highlight>
                <a:latin typeface="-apple-system"/>
              </a:rPr>
              <a:t>, the size of which is 80 thousand. fraud rate is only around 20%. We used DGL library to construct a graph structure out of it. </a:t>
            </a:r>
            <a:endParaRPr lang="en-US" b="0" i="0" u="none" strike="noStrike" dirty="0">
              <a:solidFill>
                <a:srgbClr val="1F2328"/>
              </a:solidFill>
              <a:effectLst/>
              <a:highlight>
                <a:srgbClr val="FFFFFF"/>
              </a:highlight>
              <a:latin typeface="-apple-system"/>
            </a:endParaRPr>
          </a:p>
        </p:txBody>
      </p:sp>
      <p:sp>
        <p:nvSpPr>
          <p:cNvPr id="4" name="Slide Number Placeholder 3"/>
          <p:cNvSpPr>
            <a:spLocks noGrp="1"/>
          </p:cNvSpPr>
          <p:nvPr>
            <p:ph type="sldNum" sz="quarter" idx="5"/>
          </p:nvPr>
        </p:nvSpPr>
        <p:spPr/>
        <p:txBody>
          <a:bodyPr/>
          <a:lstStyle/>
          <a:p>
            <a:fld id="{534661B8-A44E-4B84-8EA8-34FF38A82360}" type="slidenum">
              <a:rPr lang="en-CA" smtClean="0"/>
              <a:t>9</a:t>
            </a:fld>
            <a:endParaRPr lang="en-CA"/>
          </a:p>
        </p:txBody>
      </p:sp>
    </p:spTree>
    <p:extLst>
      <p:ext uri="{BB962C8B-B14F-4D97-AF65-F5344CB8AC3E}">
        <p14:creationId xmlns:p14="http://schemas.microsoft.com/office/powerpoint/2010/main" val="132437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see here, PC GNN has greater performance than traditional GNN models, GCN and </a:t>
            </a:r>
            <a:r>
              <a:rPr lang="en-US" dirty="0" err="1"/>
              <a:t>Graphsage</a:t>
            </a:r>
            <a:r>
              <a:rPr lang="en-US" dirty="0"/>
              <a:t>. </a:t>
            </a:r>
          </a:p>
        </p:txBody>
      </p:sp>
      <p:sp>
        <p:nvSpPr>
          <p:cNvPr id="4" name="Slide Number Placeholder 3"/>
          <p:cNvSpPr>
            <a:spLocks noGrp="1"/>
          </p:cNvSpPr>
          <p:nvPr>
            <p:ph type="sldNum" sz="quarter" idx="5"/>
          </p:nvPr>
        </p:nvSpPr>
        <p:spPr/>
        <p:txBody>
          <a:bodyPr/>
          <a:lstStyle/>
          <a:p>
            <a:fld id="{534661B8-A44E-4B84-8EA8-34FF38A82360}" type="slidenum">
              <a:rPr lang="en-CA" smtClean="0"/>
              <a:t>10</a:t>
            </a:fld>
            <a:endParaRPr lang="en-CA"/>
          </a:p>
        </p:txBody>
      </p:sp>
    </p:spTree>
    <p:extLst>
      <p:ext uri="{BB962C8B-B14F-4D97-AF65-F5344CB8AC3E}">
        <p14:creationId xmlns:p14="http://schemas.microsoft.com/office/powerpoint/2010/main" val="86237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4/25/24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252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4/25/24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44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4/25/24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670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4/25/24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6380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4/25/24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1888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4/25/24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058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4/25/24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4627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4/25/24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396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4/25/24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214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4/25/24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1201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4/25/24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5640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4/25/24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49456346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4A2DC5C2-CCA7-49E4-B67F-6F121D48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3D circle art">
            <a:extLst>
              <a:ext uri="{FF2B5EF4-FFF2-40B4-BE49-F238E27FC236}">
                <a16:creationId xmlns:a16="http://schemas.microsoft.com/office/drawing/2014/main" id="{EF411E66-099B-84CA-5391-2698AE5D3AEA}"/>
              </a:ext>
            </a:extLst>
          </p:cNvPr>
          <p:cNvPicPr>
            <a:picLocks noChangeAspect="1"/>
          </p:cNvPicPr>
          <p:nvPr/>
        </p:nvPicPr>
        <p:blipFill rotWithShape="1">
          <a:blip r:embed="rId2"/>
          <a:srcRect t="21329"/>
          <a:stretch/>
        </p:blipFill>
        <p:spPr>
          <a:xfrm>
            <a:off x="-1" y="10"/>
            <a:ext cx="12192001" cy="6857990"/>
          </a:xfrm>
          <a:prstGeom prst="rect">
            <a:avLst/>
          </a:prstGeom>
        </p:spPr>
      </p:pic>
      <p:sp useBgFill="1">
        <p:nvSpPr>
          <p:cNvPr id="13" name="Freeform: Shape 12">
            <a:extLst>
              <a:ext uri="{FF2B5EF4-FFF2-40B4-BE49-F238E27FC236}">
                <a16:creationId xmlns:a16="http://schemas.microsoft.com/office/drawing/2014/main" id="{27966D5E-7857-415C-B50C-0DD96BCB7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8B638E0D-055C-97C6-8B1D-787B8AA568AE}"/>
              </a:ext>
            </a:extLst>
          </p:cNvPr>
          <p:cNvSpPr>
            <a:spLocks noGrp="1"/>
          </p:cNvSpPr>
          <p:nvPr>
            <p:ph type="ctrTitle"/>
          </p:nvPr>
        </p:nvSpPr>
        <p:spPr>
          <a:xfrm>
            <a:off x="2891743" y="1122363"/>
            <a:ext cx="6458556" cy="2387600"/>
          </a:xfrm>
        </p:spPr>
        <p:txBody>
          <a:bodyPr>
            <a:normAutofit/>
          </a:bodyPr>
          <a:lstStyle/>
          <a:p>
            <a:pPr algn="ctr"/>
            <a:r>
              <a:rPr lang="en-US" dirty="0"/>
              <a:t>PC-GNN on Fraud Detection</a:t>
            </a:r>
            <a:endParaRPr lang="en-CA" dirty="0"/>
          </a:p>
        </p:txBody>
      </p:sp>
      <p:sp>
        <p:nvSpPr>
          <p:cNvPr id="3" name="Subtitle 2">
            <a:extLst>
              <a:ext uri="{FF2B5EF4-FFF2-40B4-BE49-F238E27FC236}">
                <a16:creationId xmlns:a16="http://schemas.microsoft.com/office/drawing/2014/main" id="{7714C3AE-A8E0-0D49-0A17-738D267301B5}"/>
              </a:ext>
            </a:extLst>
          </p:cNvPr>
          <p:cNvSpPr>
            <a:spLocks noGrp="1"/>
          </p:cNvSpPr>
          <p:nvPr>
            <p:ph type="subTitle" idx="1"/>
          </p:nvPr>
        </p:nvSpPr>
        <p:spPr>
          <a:xfrm>
            <a:off x="2891743" y="3602038"/>
            <a:ext cx="6458556" cy="1655762"/>
          </a:xfrm>
        </p:spPr>
        <p:txBody>
          <a:bodyPr>
            <a:normAutofit/>
          </a:bodyPr>
          <a:lstStyle/>
          <a:p>
            <a:pPr algn="ctr"/>
            <a:r>
              <a:rPr lang="en-CA"/>
              <a:t>Group 16</a:t>
            </a:r>
          </a:p>
          <a:p>
            <a:pPr algn="ctr"/>
            <a:r>
              <a:rPr lang="en-CA"/>
              <a:t>Yahan Cong</a:t>
            </a:r>
          </a:p>
          <a:p>
            <a:pPr algn="ctr"/>
            <a:r>
              <a:rPr lang="en-CA"/>
              <a:t>Jade Yu</a:t>
            </a:r>
            <a:endParaRPr lang="en-CA" dirty="0"/>
          </a:p>
        </p:txBody>
      </p:sp>
    </p:spTree>
    <p:extLst>
      <p:ext uri="{BB962C8B-B14F-4D97-AF65-F5344CB8AC3E}">
        <p14:creationId xmlns:p14="http://schemas.microsoft.com/office/powerpoint/2010/main" val="3884742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D668-677E-52CD-4864-F110E59FDAB4}"/>
              </a:ext>
            </a:extLst>
          </p:cNvPr>
          <p:cNvSpPr>
            <a:spLocks noGrp="1"/>
          </p:cNvSpPr>
          <p:nvPr>
            <p:ph type="title"/>
          </p:nvPr>
        </p:nvSpPr>
        <p:spPr>
          <a:xfrm>
            <a:off x="609600" y="715262"/>
            <a:ext cx="10972800" cy="798653"/>
          </a:xfrm>
        </p:spPr>
        <p:txBody>
          <a:bodyPr>
            <a:normAutofit/>
          </a:bodyPr>
          <a:lstStyle/>
          <a:p>
            <a:r>
              <a:rPr lang="en-CA" dirty="0"/>
              <a:t>PC-GNN on </a:t>
            </a:r>
            <a:r>
              <a:rPr lang="en-CA" dirty="0" err="1"/>
              <a:t>YelpCHI</a:t>
            </a:r>
            <a:endParaRPr lang="en-CA" dirty="0"/>
          </a:p>
        </p:txBody>
      </p:sp>
      <p:sp>
        <p:nvSpPr>
          <p:cNvPr id="3" name="Content Placeholder 2">
            <a:extLst>
              <a:ext uri="{FF2B5EF4-FFF2-40B4-BE49-F238E27FC236}">
                <a16:creationId xmlns:a16="http://schemas.microsoft.com/office/drawing/2014/main" id="{A737ADA4-751D-ADA7-28B7-F1EA807DF30F}"/>
              </a:ext>
            </a:extLst>
          </p:cNvPr>
          <p:cNvSpPr>
            <a:spLocks noGrp="1"/>
          </p:cNvSpPr>
          <p:nvPr>
            <p:ph idx="1"/>
          </p:nvPr>
        </p:nvSpPr>
        <p:spPr>
          <a:xfrm>
            <a:off x="412830" y="1944547"/>
            <a:ext cx="6856071" cy="4059295"/>
          </a:xfrm>
        </p:spPr>
        <p:txBody>
          <a:bodyPr/>
          <a:lstStyle/>
          <a:p>
            <a:r>
              <a:rPr lang="en-CA" altLang="zh-CN" dirty="0"/>
              <a:t>Preprocessed natural language features related to Chicago restaurant and hotel reviews.</a:t>
            </a:r>
            <a:endParaRPr lang="en-US" altLang="zh-CN" dirty="0"/>
          </a:p>
          <a:p>
            <a:r>
              <a:rPr lang="en-US" altLang="zh-CN" dirty="0"/>
              <a:t>Nodes: Reviews on yelp</a:t>
            </a:r>
          </a:p>
          <a:p>
            <a:r>
              <a:rPr lang="en-CA" altLang="zh-CN" dirty="0"/>
              <a:t>Relation-Driven Graph Construction</a:t>
            </a:r>
            <a:r>
              <a:rPr lang="en-US" altLang="zh-CN" dirty="0"/>
              <a:t>,  three relationships inside:</a:t>
            </a:r>
          </a:p>
          <a:p>
            <a:pPr marL="342900" indent="-342900">
              <a:buFont typeface="Arial" panose="020B0604020202020204" pitchFamily="34" charset="0"/>
              <a:buChar char="•"/>
            </a:pPr>
            <a:r>
              <a:rPr lang="en-US" altLang="zh-CN" dirty="0"/>
              <a:t>RUR: Review – User- Review</a:t>
            </a:r>
          </a:p>
          <a:p>
            <a:pPr marL="342900" indent="-342900">
              <a:buFont typeface="Arial" panose="020B0604020202020204" pitchFamily="34" charset="0"/>
              <a:buChar char="•"/>
            </a:pPr>
            <a:r>
              <a:rPr lang="en-US" altLang="zh-CN" dirty="0"/>
              <a:t>RSR: Review – Same product - Review</a:t>
            </a:r>
          </a:p>
          <a:p>
            <a:pPr marL="342900" indent="-342900">
              <a:buFont typeface="Arial" panose="020B0604020202020204" pitchFamily="34" charset="0"/>
              <a:buChar char="•"/>
            </a:pPr>
            <a:r>
              <a:rPr lang="en-US" altLang="zh-CN" dirty="0"/>
              <a:t>RTR: Review – Same product &amp; Same month - Review</a:t>
            </a:r>
          </a:p>
        </p:txBody>
      </p:sp>
      <p:graphicFrame>
        <p:nvGraphicFramePr>
          <p:cNvPr id="8" name="Content Placeholder 6">
            <a:extLst>
              <a:ext uri="{FF2B5EF4-FFF2-40B4-BE49-F238E27FC236}">
                <a16:creationId xmlns:a16="http://schemas.microsoft.com/office/drawing/2014/main" id="{B6ACAC5F-908D-CC63-31F6-D706471130F9}"/>
              </a:ext>
            </a:extLst>
          </p:cNvPr>
          <p:cNvGraphicFramePr>
            <a:graphicFrameLocks/>
          </p:cNvGraphicFramePr>
          <p:nvPr>
            <p:extLst>
              <p:ext uri="{D42A27DB-BD31-4B8C-83A1-F6EECF244321}">
                <p14:modId xmlns:p14="http://schemas.microsoft.com/office/powerpoint/2010/main" val="1135989275"/>
              </p:ext>
            </p:extLst>
          </p:nvPr>
        </p:nvGraphicFramePr>
        <p:xfrm>
          <a:off x="7176302" y="2169565"/>
          <a:ext cx="4514128" cy="3235811"/>
        </p:xfrm>
        <a:graphic>
          <a:graphicData uri="http://schemas.openxmlformats.org/drawingml/2006/table">
            <a:tbl>
              <a:tblPr firstRow="1" bandRow="1">
                <a:tableStyleId>{72833802-FEF1-4C79-8D5D-14CF1EAF98D9}</a:tableStyleId>
              </a:tblPr>
              <a:tblGrid>
                <a:gridCol w="1128532">
                  <a:extLst>
                    <a:ext uri="{9D8B030D-6E8A-4147-A177-3AD203B41FA5}">
                      <a16:colId xmlns:a16="http://schemas.microsoft.com/office/drawing/2014/main" val="686564648"/>
                    </a:ext>
                  </a:extLst>
                </a:gridCol>
                <a:gridCol w="1128532">
                  <a:extLst>
                    <a:ext uri="{9D8B030D-6E8A-4147-A177-3AD203B41FA5}">
                      <a16:colId xmlns:a16="http://schemas.microsoft.com/office/drawing/2014/main" val="652844669"/>
                    </a:ext>
                  </a:extLst>
                </a:gridCol>
                <a:gridCol w="1128532">
                  <a:extLst>
                    <a:ext uri="{9D8B030D-6E8A-4147-A177-3AD203B41FA5}">
                      <a16:colId xmlns:a16="http://schemas.microsoft.com/office/drawing/2014/main" val="3560964959"/>
                    </a:ext>
                  </a:extLst>
                </a:gridCol>
                <a:gridCol w="1128532">
                  <a:extLst>
                    <a:ext uri="{9D8B030D-6E8A-4147-A177-3AD203B41FA5}">
                      <a16:colId xmlns:a16="http://schemas.microsoft.com/office/drawing/2014/main" val="3588888804"/>
                    </a:ext>
                  </a:extLst>
                </a:gridCol>
              </a:tblGrid>
              <a:tr h="730667">
                <a:tc>
                  <a:txBody>
                    <a:bodyPr/>
                    <a:lstStyle/>
                    <a:p>
                      <a:r>
                        <a:rPr lang="en-US" dirty="0"/>
                        <a:t>Model</a:t>
                      </a:r>
                      <a:endParaRPr lang="en-CA" dirty="0"/>
                    </a:p>
                  </a:txBody>
                  <a:tcPr/>
                </a:tc>
                <a:tc>
                  <a:txBody>
                    <a:bodyPr/>
                    <a:lstStyle/>
                    <a:p>
                      <a:r>
                        <a:rPr lang="en-CA" dirty="0"/>
                        <a:t>F1-macro</a:t>
                      </a:r>
                    </a:p>
                  </a:txBody>
                  <a:tcPr/>
                </a:tc>
                <a:tc>
                  <a:txBody>
                    <a:bodyPr/>
                    <a:lstStyle/>
                    <a:p>
                      <a:r>
                        <a:rPr lang="en-CA" dirty="0"/>
                        <a:t>AUC</a:t>
                      </a:r>
                    </a:p>
                  </a:txBody>
                  <a:tcPr/>
                </a:tc>
                <a:tc>
                  <a:txBody>
                    <a:bodyPr/>
                    <a:lstStyle/>
                    <a:p>
                      <a:r>
                        <a:rPr lang="en-CA" dirty="0"/>
                        <a:t>G</a:t>
                      </a:r>
                      <a:r>
                        <a:rPr lang="en-US" altLang="zh-CN" dirty="0"/>
                        <a:t>Mean</a:t>
                      </a:r>
                      <a:endParaRPr lang="en-CA" dirty="0"/>
                    </a:p>
                  </a:txBody>
                  <a:tcPr/>
                </a:tc>
                <a:extLst>
                  <a:ext uri="{0D108BD9-81ED-4DB2-BD59-A6C34878D82A}">
                    <a16:rowId xmlns:a16="http://schemas.microsoft.com/office/drawing/2014/main" val="3221283051"/>
                  </a:ext>
                </a:extLst>
              </a:tr>
              <a:tr h="730667">
                <a:tc>
                  <a:txBody>
                    <a:bodyPr/>
                    <a:lstStyle/>
                    <a:p>
                      <a:r>
                        <a:rPr lang="en-CA" dirty="0"/>
                        <a:t>GCN</a:t>
                      </a:r>
                    </a:p>
                    <a:p>
                      <a:endParaRPr lang="en-CA" dirty="0"/>
                    </a:p>
                  </a:txBody>
                  <a:tcPr/>
                </a:tc>
                <a:tc>
                  <a:txBody>
                    <a:bodyPr/>
                    <a:lstStyle/>
                    <a:p>
                      <a:r>
                        <a:rPr lang="en-CA" dirty="0"/>
                        <a:t>0.5049</a:t>
                      </a:r>
                    </a:p>
                  </a:txBody>
                  <a:tcPr/>
                </a:tc>
                <a:tc>
                  <a:txBody>
                    <a:bodyPr/>
                    <a:lstStyle/>
                    <a:p>
                      <a:r>
                        <a:rPr lang="en-CA" dirty="0"/>
                        <a:t>0.5628</a:t>
                      </a:r>
                    </a:p>
                  </a:txBody>
                  <a:tcPr/>
                </a:tc>
                <a:tc>
                  <a:txBody>
                    <a:bodyPr/>
                    <a:lstStyle/>
                    <a:p>
                      <a:r>
                        <a:rPr lang="en-CA" dirty="0"/>
                        <a:t>0.2274</a:t>
                      </a:r>
                    </a:p>
                  </a:txBody>
                  <a:tcPr/>
                </a:tc>
                <a:extLst>
                  <a:ext uri="{0D108BD9-81ED-4DB2-BD59-A6C34878D82A}">
                    <a16:rowId xmlns:a16="http://schemas.microsoft.com/office/drawing/2014/main" val="2723710487"/>
                  </a:ext>
                </a:extLst>
              </a:tr>
              <a:tr h="1043810">
                <a:tc>
                  <a:txBody>
                    <a:bodyPr/>
                    <a:lstStyle/>
                    <a:p>
                      <a:r>
                        <a:rPr lang="en-US" altLang="zh-CN" dirty="0" err="1"/>
                        <a:t>GraphSAGE</a:t>
                      </a:r>
                      <a:endParaRPr lang="en-CA" altLang="zh-CN" dirty="0"/>
                    </a:p>
                    <a:p>
                      <a:endParaRPr lang="en-US" altLang="zh-CN" dirty="0"/>
                    </a:p>
                  </a:txBody>
                  <a:tcPr/>
                </a:tc>
                <a:tc>
                  <a:txBody>
                    <a:bodyPr/>
                    <a:lstStyle/>
                    <a:p>
                      <a:r>
                        <a:rPr lang="en-CA" dirty="0"/>
                        <a:t>0.5650</a:t>
                      </a:r>
                    </a:p>
                  </a:txBody>
                  <a:tcPr/>
                </a:tc>
                <a:tc>
                  <a:txBody>
                    <a:bodyPr/>
                    <a:lstStyle/>
                    <a:p>
                      <a:r>
                        <a:rPr lang="en-CA" dirty="0"/>
                        <a:t>0.7603</a:t>
                      </a:r>
                    </a:p>
                  </a:txBody>
                  <a:tcPr/>
                </a:tc>
                <a:tc>
                  <a:txBody>
                    <a:bodyPr/>
                    <a:lstStyle/>
                    <a:p>
                      <a:r>
                        <a:rPr lang="en-CA" dirty="0"/>
                        <a:t>0.6943</a:t>
                      </a:r>
                    </a:p>
                  </a:txBody>
                  <a:tcPr/>
                </a:tc>
                <a:extLst>
                  <a:ext uri="{0D108BD9-81ED-4DB2-BD59-A6C34878D82A}">
                    <a16:rowId xmlns:a16="http://schemas.microsoft.com/office/drawing/2014/main" val="3090407024"/>
                  </a:ext>
                </a:extLst>
              </a:tr>
              <a:tr h="730667">
                <a:tc>
                  <a:txBody>
                    <a:bodyPr/>
                    <a:lstStyle/>
                    <a:p>
                      <a:r>
                        <a:rPr lang="en-US" altLang="zh-CN" dirty="0"/>
                        <a:t>PC-GNN</a:t>
                      </a:r>
                    </a:p>
                    <a:p>
                      <a:endParaRPr lang="en-CA" dirty="0"/>
                    </a:p>
                  </a:txBody>
                  <a:tcPr/>
                </a:tc>
                <a:tc>
                  <a:txBody>
                    <a:bodyPr/>
                    <a:lstStyle/>
                    <a:p>
                      <a:r>
                        <a:rPr lang="en-CA" dirty="0"/>
                        <a:t>0.6871</a:t>
                      </a:r>
                    </a:p>
                  </a:txBody>
                  <a:tcPr/>
                </a:tc>
                <a:tc>
                  <a:txBody>
                    <a:bodyPr/>
                    <a:lstStyle/>
                    <a:p>
                      <a:r>
                        <a:rPr lang="en-CA" dirty="0"/>
                        <a:t>0.8182</a:t>
                      </a:r>
                    </a:p>
                  </a:txBody>
                  <a:tcPr/>
                </a:tc>
                <a:tc>
                  <a:txBody>
                    <a:bodyPr/>
                    <a:lstStyle/>
                    <a:p>
                      <a:r>
                        <a:rPr lang="en-CA" dirty="0"/>
                        <a:t>0.7216</a:t>
                      </a:r>
                    </a:p>
                  </a:txBody>
                  <a:tcPr/>
                </a:tc>
                <a:extLst>
                  <a:ext uri="{0D108BD9-81ED-4DB2-BD59-A6C34878D82A}">
                    <a16:rowId xmlns:a16="http://schemas.microsoft.com/office/drawing/2014/main" val="689305953"/>
                  </a:ext>
                </a:extLst>
              </a:tr>
            </a:tbl>
          </a:graphicData>
        </a:graphic>
      </p:graphicFrame>
    </p:spTree>
    <p:extLst>
      <p:ext uri="{BB962C8B-B14F-4D97-AF65-F5344CB8AC3E}">
        <p14:creationId xmlns:p14="http://schemas.microsoft.com/office/powerpoint/2010/main" val="164131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FB62-3CAD-943B-8AE9-DE38AA734BA9}"/>
              </a:ext>
            </a:extLst>
          </p:cNvPr>
          <p:cNvSpPr>
            <a:spLocks noGrp="1"/>
          </p:cNvSpPr>
          <p:nvPr>
            <p:ph type="title"/>
          </p:nvPr>
        </p:nvSpPr>
        <p:spPr/>
        <p:txBody>
          <a:bodyPr/>
          <a:lstStyle/>
          <a:p>
            <a:endParaRPr lang="en-US"/>
          </a:p>
        </p:txBody>
      </p:sp>
      <p:pic>
        <p:nvPicPr>
          <p:cNvPr id="5" name="Content Placeholder 4" descr="A graph of a graph&#10;&#10;Description automatically generated">
            <a:extLst>
              <a:ext uri="{FF2B5EF4-FFF2-40B4-BE49-F238E27FC236}">
                <a16:creationId xmlns:a16="http://schemas.microsoft.com/office/drawing/2014/main" id="{F1A49138-61CE-94E7-4BD8-94B5AEE46B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977" y="317562"/>
            <a:ext cx="3657599" cy="6524785"/>
          </a:xfrm>
        </p:spPr>
      </p:pic>
      <p:pic>
        <p:nvPicPr>
          <p:cNvPr id="7" name="Picture 6" descr="A graph with blue lines&#10;&#10;Description automatically generated">
            <a:extLst>
              <a:ext uri="{FF2B5EF4-FFF2-40B4-BE49-F238E27FC236}">
                <a16:creationId xmlns:a16="http://schemas.microsoft.com/office/drawing/2014/main" id="{CD432278-4C77-7739-BFB2-C76CEDFC33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750" y="317561"/>
            <a:ext cx="3657600" cy="6524785"/>
          </a:xfrm>
          <a:prstGeom prst="rect">
            <a:avLst/>
          </a:prstGeom>
        </p:spPr>
      </p:pic>
      <p:pic>
        <p:nvPicPr>
          <p:cNvPr id="9" name="Picture 8" descr="A graph with a line drawn on it&#10;&#10;Description automatically generated">
            <a:extLst>
              <a:ext uri="{FF2B5EF4-FFF2-40B4-BE49-F238E27FC236}">
                <a16:creationId xmlns:a16="http://schemas.microsoft.com/office/drawing/2014/main" id="{8B5AC0B5-7AFC-0FB8-32D1-EB273244C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800" y="317560"/>
            <a:ext cx="3657600" cy="6524785"/>
          </a:xfrm>
          <a:prstGeom prst="rect">
            <a:avLst/>
          </a:prstGeom>
        </p:spPr>
      </p:pic>
    </p:spTree>
    <p:extLst>
      <p:ext uri="{BB962C8B-B14F-4D97-AF65-F5344CB8AC3E}">
        <p14:creationId xmlns:p14="http://schemas.microsoft.com/office/powerpoint/2010/main" val="2566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D668-677E-52CD-4864-F110E59FDAB4}"/>
              </a:ext>
            </a:extLst>
          </p:cNvPr>
          <p:cNvSpPr>
            <a:spLocks noGrp="1"/>
          </p:cNvSpPr>
          <p:nvPr>
            <p:ph type="title"/>
          </p:nvPr>
        </p:nvSpPr>
        <p:spPr>
          <a:xfrm>
            <a:off x="609600" y="715262"/>
            <a:ext cx="10972800" cy="798653"/>
          </a:xfrm>
        </p:spPr>
        <p:txBody>
          <a:bodyPr>
            <a:normAutofit/>
          </a:bodyPr>
          <a:lstStyle/>
          <a:p>
            <a:r>
              <a:rPr lang="en-CA" dirty="0"/>
              <a:t>PC-GNN on </a:t>
            </a:r>
            <a:r>
              <a:rPr lang="en-US" altLang="zh-CN" dirty="0" err="1"/>
              <a:t>FDCompCN</a:t>
            </a:r>
            <a:endParaRPr lang="en-CA" dirty="0"/>
          </a:p>
        </p:txBody>
      </p:sp>
      <p:sp>
        <p:nvSpPr>
          <p:cNvPr id="3" name="Content Placeholder 2">
            <a:extLst>
              <a:ext uri="{FF2B5EF4-FFF2-40B4-BE49-F238E27FC236}">
                <a16:creationId xmlns:a16="http://schemas.microsoft.com/office/drawing/2014/main" id="{A737ADA4-751D-ADA7-28B7-F1EA807DF30F}"/>
              </a:ext>
            </a:extLst>
          </p:cNvPr>
          <p:cNvSpPr>
            <a:spLocks noGrp="1"/>
          </p:cNvSpPr>
          <p:nvPr>
            <p:ph idx="1"/>
          </p:nvPr>
        </p:nvSpPr>
        <p:spPr>
          <a:xfrm>
            <a:off x="412830" y="1944547"/>
            <a:ext cx="6856071" cy="4059295"/>
          </a:xfrm>
        </p:spPr>
        <p:txBody>
          <a:bodyPr>
            <a:normAutofit/>
          </a:bodyPr>
          <a:lstStyle/>
          <a:p>
            <a:r>
              <a:rPr lang="en-CA" altLang="zh-CN" dirty="0"/>
              <a:t>Preprocessed fundamental and financial statement data of listed companies from Shanghai, Shenzhen, and Beijing in China.</a:t>
            </a:r>
          </a:p>
          <a:p>
            <a:r>
              <a:rPr lang="en-US" altLang="zh-CN" dirty="0"/>
              <a:t>Nodes: Company</a:t>
            </a:r>
          </a:p>
          <a:p>
            <a:r>
              <a:rPr lang="en-US" altLang="zh-CN" dirty="0"/>
              <a:t>Behavior-Linked Graph Construction,  three relationships inside:</a:t>
            </a:r>
          </a:p>
          <a:p>
            <a:r>
              <a:rPr lang="en-CA" altLang="zh-CN" dirty="0"/>
              <a:t>CIC</a:t>
            </a:r>
            <a:r>
              <a:rPr lang="zh-CN" altLang="en-US" dirty="0"/>
              <a:t>：</a:t>
            </a:r>
            <a:r>
              <a:rPr lang="en-CA" altLang="zh-CN" dirty="0"/>
              <a:t>companies that have investment relationships.</a:t>
            </a:r>
          </a:p>
          <a:p>
            <a:r>
              <a:rPr lang="en-CA" altLang="zh-CN" dirty="0"/>
              <a:t>CPC: companies and their disclosed customers.</a:t>
            </a:r>
          </a:p>
          <a:p>
            <a:r>
              <a:rPr lang="en-CA" altLang="zh-CN" dirty="0"/>
              <a:t>CSC: companies and their disclosed suppliers.</a:t>
            </a:r>
            <a:endParaRPr lang="en-US" altLang="zh-CN" dirty="0"/>
          </a:p>
        </p:txBody>
      </p:sp>
      <p:graphicFrame>
        <p:nvGraphicFramePr>
          <p:cNvPr id="8" name="Content Placeholder 6">
            <a:extLst>
              <a:ext uri="{FF2B5EF4-FFF2-40B4-BE49-F238E27FC236}">
                <a16:creationId xmlns:a16="http://schemas.microsoft.com/office/drawing/2014/main" id="{B6ACAC5F-908D-CC63-31F6-D706471130F9}"/>
              </a:ext>
            </a:extLst>
          </p:cNvPr>
          <p:cNvGraphicFramePr>
            <a:graphicFrameLocks/>
          </p:cNvGraphicFramePr>
          <p:nvPr>
            <p:extLst>
              <p:ext uri="{D42A27DB-BD31-4B8C-83A1-F6EECF244321}">
                <p14:modId xmlns:p14="http://schemas.microsoft.com/office/powerpoint/2010/main" val="3186351486"/>
              </p:ext>
            </p:extLst>
          </p:nvPr>
        </p:nvGraphicFramePr>
        <p:xfrm>
          <a:off x="7268901" y="2356288"/>
          <a:ext cx="4514128" cy="3235811"/>
        </p:xfrm>
        <a:graphic>
          <a:graphicData uri="http://schemas.openxmlformats.org/drawingml/2006/table">
            <a:tbl>
              <a:tblPr firstRow="1" bandRow="1">
                <a:tableStyleId>{72833802-FEF1-4C79-8D5D-14CF1EAF98D9}</a:tableStyleId>
              </a:tblPr>
              <a:tblGrid>
                <a:gridCol w="1128532">
                  <a:extLst>
                    <a:ext uri="{9D8B030D-6E8A-4147-A177-3AD203B41FA5}">
                      <a16:colId xmlns:a16="http://schemas.microsoft.com/office/drawing/2014/main" val="686564648"/>
                    </a:ext>
                  </a:extLst>
                </a:gridCol>
                <a:gridCol w="1128532">
                  <a:extLst>
                    <a:ext uri="{9D8B030D-6E8A-4147-A177-3AD203B41FA5}">
                      <a16:colId xmlns:a16="http://schemas.microsoft.com/office/drawing/2014/main" val="652844669"/>
                    </a:ext>
                  </a:extLst>
                </a:gridCol>
                <a:gridCol w="1128532">
                  <a:extLst>
                    <a:ext uri="{9D8B030D-6E8A-4147-A177-3AD203B41FA5}">
                      <a16:colId xmlns:a16="http://schemas.microsoft.com/office/drawing/2014/main" val="3560964959"/>
                    </a:ext>
                  </a:extLst>
                </a:gridCol>
                <a:gridCol w="1128532">
                  <a:extLst>
                    <a:ext uri="{9D8B030D-6E8A-4147-A177-3AD203B41FA5}">
                      <a16:colId xmlns:a16="http://schemas.microsoft.com/office/drawing/2014/main" val="3588888804"/>
                    </a:ext>
                  </a:extLst>
                </a:gridCol>
              </a:tblGrid>
              <a:tr h="730667">
                <a:tc>
                  <a:txBody>
                    <a:bodyPr/>
                    <a:lstStyle/>
                    <a:p>
                      <a:r>
                        <a:rPr lang="en-US" dirty="0"/>
                        <a:t>Model</a:t>
                      </a:r>
                      <a:endParaRPr lang="en-CA" dirty="0"/>
                    </a:p>
                  </a:txBody>
                  <a:tcPr/>
                </a:tc>
                <a:tc>
                  <a:txBody>
                    <a:bodyPr/>
                    <a:lstStyle/>
                    <a:p>
                      <a:r>
                        <a:rPr lang="en-CA" dirty="0"/>
                        <a:t>F1-macro</a:t>
                      </a:r>
                    </a:p>
                  </a:txBody>
                  <a:tcPr/>
                </a:tc>
                <a:tc>
                  <a:txBody>
                    <a:bodyPr/>
                    <a:lstStyle/>
                    <a:p>
                      <a:r>
                        <a:rPr lang="en-CA" dirty="0"/>
                        <a:t>AUC</a:t>
                      </a:r>
                    </a:p>
                  </a:txBody>
                  <a:tcPr/>
                </a:tc>
                <a:tc>
                  <a:txBody>
                    <a:bodyPr/>
                    <a:lstStyle/>
                    <a:p>
                      <a:r>
                        <a:rPr lang="en-CA" dirty="0"/>
                        <a:t>G</a:t>
                      </a:r>
                      <a:r>
                        <a:rPr lang="en-US" altLang="zh-CN" dirty="0"/>
                        <a:t>Mean</a:t>
                      </a:r>
                      <a:endParaRPr lang="en-CA" dirty="0"/>
                    </a:p>
                  </a:txBody>
                  <a:tcPr/>
                </a:tc>
                <a:extLst>
                  <a:ext uri="{0D108BD9-81ED-4DB2-BD59-A6C34878D82A}">
                    <a16:rowId xmlns:a16="http://schemas.microsoft.com/office/drawing/2014/main" val="3221283051"/>
                  </a:ext>
                </a:extLst>
              </a:tr>
              <a:tr h="730667">
                <a:tc>
                  <a:txBody>
                    <a:bodyPr/>
                    <a:lstStyle/>
                    <a:p>
                      <a:r>
                        <a:rPr lang="en-CA" dirty="0"/>
                        <a:t>GCN</a:t>
                      </a:r>
                    </a:p>
                    <a:p>
                      <a:endParaRPr lang="en-CA" dirty="0"/>
                    </a:p>
                  </a:txBody>
                  <a:tcPr/>
                </a:tc>
                <a:tc>
                  <a:txBody>
                    <a:bodyPr/>
                    <a:lstStyle/>
                    <a:p>
                      <a:r>
                        <a:rPr lang="en-CA" dirty="0"/>
                        <a:t>0.29</a:t>
                      </a:r>
                    </a:p>
                  </a:txBody>
                  <a:tcPr/>
                </a:tc>
                <a:tc>
                  <a:txBody>
                    <a:bodyPr/>
                    <a:lstStyle/>
                    <a:p>
                      <a:r>
                        <a:rPr lang="en-CA" dirty="0"/>
                        <a:t>0.59</a:t>
                      </a:r>
                    </a:p>
                  </a:txBody>
                  <a:tcPr/>
                </a:tc>
                <a:tc>
                  <a:txBody>
                    <a:bodyPr/>
                    <a:lstStyle/>
                    <a:p>
                      <a:r>
                        <a:rPr lang="en-CA" dirty="0"/>
                        <a:t>0.45</a:t>
                      </a:r>
                    </a:p>
                  </a:txBody>
                  <a:tcPr/>
                </a:tc>
                <a:extLst>
                  <a:ext uri="{0D108BD9-81ED-4DB2-BD59-A6C34878D82A}">
                    <a16:rowId xmlns:a16="http://schemas.microsoft.com/office/drawing/2014/main" val="2723710487"/>
                  </a:ext>
                </a:extLst>
              </a:tr>
              <a:tr h="1043810">
                <a:tc>
                  <a:txBody>
                    <a:bodyPr/>
                    <a:lstStyle/>
                    <a:p>
                      <a:r>
                        <a:rPr lang="en-US" altLang="zh-CN" dirty="0" err="1"/>
                        <a:t>GraphSAGE</a:t>
                      </a:r>
                      <a:endParaRPr lang="en-CA" altLang="zh-CN" dirty="0"/>
                    </a:p>
                    <a:p>
                      <a:endParaRPr lang="en-US" altLang="zh-CN" dirty="0"/>
                    </a:p>
                  </a:txBody>
                  <a:tcPr/>
                </a:tc>
                <a:tc>
                  <a:txBody>
                    <a:bodyPr/>
                    <a:lstStyle/>
                    <a:p>
                      <a:r>
                        <a:rPr lang="en-CA" dirty="0"/>
                        <a:t>0.3583</a:t>
                      </a:r>
                    </a:p>
                  </a:txBody>
                  <a:tcPr/>
                </a:tc>
                <a:tc>
                  <a:txBody>
                    <a:bodyPr/>
                    <a:lstStyle/>
                    <a:p>
                      <a:r>
                        <a:rPr lang="en-CA" dirty="0"/>
                        <a:t>0.7055</a:t>
                      </a:r>
                    </a:p>
                  </a:txBody>
                  <a:tcPr/>
                </a:tc>
                <a:tc>
                  <a:txBody>
                    <a:bodyPr/>
                    <a:lstStyle/>
                    <a:p>
                      <a:r>
                        <a:rPr lang="en-CA" dirty="0"/>
                        <a:t>0.5475</a:t>
                      </a:r>
                    </a:p>
                  </a:txBody>
                  <a:tcPr/>
                </a:tc>
                <a:extLst>
                  <a:ext uri="{0D108BD9-81ED-4DB2-BD59-A6C34878D82A}">
                    <a16:rowId xmlns:a16="http://schemas.microsoft.com/office/drawing/2014/main" val="3090407024"/>
                  </a:ext>
                </a:extLst>
              </a:tr>
              <a:tr h="730667">
                <a:tc>
                  <a:txBody>
                    <a:bodyPr/>
                    <a:lstStyle/>
                    <a:p>
                      <a:r>
                        <a:rPr lang="en-US" altLang="zh-CN" dirty="0"/>
                        <a:t>PC-GNN</a:t>
                      </a:r>
                    </a:p>
                    <a:p>
                      <a:endParaRPr lang="en-CA" dirty="0"/>
                    </a:p>
                  </a:txBody>
                  <a:tcPr/>
                </a:tc>
                <a:tc>
                  <a:txBody>
                    <a:bodyPr/>
                    <a:lstStyle/>
                    <a:p>
                      <a:r>
                        <a:rPr lang="en-CA" dirty="0"/>
                        <a:t>0.5425</a:t>
                      </a:r>
                    </a:p>
                  </a:txBody>
                  <a:tcPr/>
                </a:tc>
                <a:tc>
                  <a:txBody>
                    <a:bodyPr/>
                    <a:lstStyle/>
                    <a:p>
                      <a:r>
                        <a:rPr lang="en-CA" dirty="0"/>
                        <a:t>0.7829</a:t>
                      </a:r>
                    </a:p>
                  </a:txBody>
                  <a:tcPr/>
                </a:tc>
                <a:tc>
                  <a:txBody>
                    <a:bodyPr/>
                    <a:lstStyle/>
                    <a:p>
                      <a:r>
                        <a:rPr lang="en-CA" dirty="0"/>
                        <a:t>0.6811</a:t>
                      </a:r>
                    </a:p>
                  </a:txBody>
                  <a:tcPr/>
                </a:tc>
                <a:extLst>
                  <a:ext uri="{0D108BD9-81ED-4DB2-BD59-A6C34878D82A}">
                    <a16:rowId xmlns:a16="http://schemas.microsoft.com/office/drawing/2014/main" val="689305953"/>
                  </a:ext>
                </a:extLst>
              </a:tr>
            </a:tbl>
          </a:graphicData>
        </a:graphic>
      </p:graphicFrame>
    </p:spTree>
    <p:extLst>
      <p:ext uri="{BB962C8B-B14F-4D97-AF65-F5344CB8AC3E}">
        <p14:creationId xmlns:p14="http://schemas.microsoft.com/office/powerpoint/2010/main" val="70563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C452-110B-FFEA-0E4A-6CF87E3CCA35}"/>
              </a:ext>
            </a:extLst>
          </p:cNvPr>
          <p:cNvSpPr>
            <a:spLocks noGrp="1"/>
          </p:cNvSpPr>
          <p:nvPr>
            <p:ph type="title"/>
          </p:nvPr>
        </p:nvSpPr>
        <p:spPr/>
        <p:txBody>
          <a:bodyPr/>
          <a:lstStyle/>
          <a:p>
            <a:endParaRPr lang="en-US"/>
          </a:p>
        </p:txBody>
      </p:sp>
      <p:pic>
        <p:nvPicPr>
          <p:cNvPr id="5" name="Content Placeholder 4" descr="A graph with blue lines&#10;&#10;Description automatically generated">
            <a:extLst>
              <a:ext uri="{FF2B5EF4-FFF2-40B4-BE49-F238E27FC236}">
                <a16:creationId xmlns:a16="http://schemas.microsoft.com/office/drawing/2014/main" id="{B89B59A0-34DD-3560-38C7-EEA7E9BB55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1484" y="270303"/>
            <a:ext cx="3242003" cy="6300216"/>
          </a:xfrm>
        </p:spPr>
      </p:pic>
      <p:pic>
        <p:nvPicPr>
          <p:cNvPr id="7" name="Picture 6" descr="A graph with blue lines&#10;&#10;Description automatically generated">
            <a:extLst>
              <a:ext uri="{FF2B5EF4-FFF2-40B4-BE49-F238E27FC236}">
                <a16:creationId xmlns:a16="http://schemas.microsoft.com/office/drawing/2014/main" id="{87179493-574C-C065-37BC-3C4D8A6AF8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31" y="270302"/>
            <a:ext cx="3395326" cy="6366238"/>
          </a:xfrm>
          <a:prstGeom prst="rect">
            <a:avLst/>
          </a:prstGeom>
        </p:spPr>
      </p:pic>
      <p:pic>
        <p:nvPicPr>
          <p:cNvPr id="9" name="Picture 8" descr="A graph with blue lines&#10;&#10;Description automatically generated">
            <a:extLst>
              <a:ext uri="{FF2B5EF4-FFF2-40B4-BE49-F238E27FC236}">
                <a16:creationId xmlns:a16="http://schemas.microsoft.com/office/drawing/2014/main" id="{B897D4E8-3F79-BF0D-A437-FA3E0EA300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2414" y="270303"/>
            <a:ext cx="3360115" cy="6300216"/>
          </a:xfrm>
          <a:prstGeom prst="rect">
            <a:avLst/>
          </a:prstGeom>
        </p:spPr>
      </p:pic>
    </p:spTree>
    <p:extLst>
      <p:ext uri="{BB962C8B-B14F-4D97-AF65-F5344CB8AC3E}">
        <p14:creationId xmlns:p14="http://schemas.microsoft.com/office/powerpoint/2010/main" val="3955035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D668-677E-52CD-4864-F110E59FDAB4}"/>
              </a:ext>
            </a:extLst>
          </p:cNvPr>
          <p:cNvSpPr>
            <a:spLocks noGrp="1"/>
          </p:cNvSpPr>
          <p:nvPr>
            <p:ph type="title"/>
          </p:nvPr>
        </p:nvSpPr>
        <p:spPr>
          <a:xfrm>
            <a:off x="609600" y="715262"/>
            <a:ext cx="10972800" cy="798653"/>
          </a:xfrm>
        </p:spPr>
        <p:txBody>
          <a:bodyPr>
            <a:normAutofit/>
          </a:bodyPr>
          <a:lstStyle/>
          <a:p>
            <a:r>
              <a:rPr lang="en-CA" dirty="0"/>
              <a:t>PC-GNN on </a:t>
            </a:r>
            <a:r>
              <a:rPr lang="en-CA" dirty="0" err="1"/>
              <a:t>AlibabaLoan</a:t>
            </a:r>
            <a:endParaRPr lang="en-CA" dirty="0"/>
          </a:p>
        </p:txBody>
      </p:sp>
      <p:sp>
        <p:nvSpPr>
          <p:cNvPr id="3" name="Content Placeholder 2">
            <a:extLst>
              <a:ext uri="{FF2B5EF4-FFF2-40B4-BE49-F238E27FC236}">
                <a16:creationId xmlns:a16="http://schemas.microsoft.com/office/drawing/2014/main" id="{A737ADA4-751D-ADA7-28B7-F1EA807DF30F}"/>
              </a:ext>
            </a:extLst>
          </p:cNvPr>
          <p:cNvSpPr>
            <a:spLocks noGrp="1"/>
          </p:cNvSpPr>
          <p:nvPr>
            <p:ph idx="1"/>
          </p:nvPr>
        </p:nvSpPr>
        <p:spPr>
          <a:xfrm>
            <a:off x="412830" y="1944547"/>
            <a:ext cx="6856071" cy="4059295"/>
          </a:xfrm>
        </p:spPr>
        <p:txBody>
          <a:bodyPr>
            <a:normAutofit/>
          </a:bodyPr>
          <a:lstStyle/>
          <a:p>
            <a:r>
              <a:rPr lang="en-CA" altLang="zh-CN" dirty="0"/>
              <a:t>Preprocessed loan dataset from Alibaba Cloud </a:t>
            </a:r>
            <a:r>
              <a:rPr lang="en-CA" altLang="zh-CN" dirty="0" err="1"/>
              <a:t>Tianchi</a:t>
            </a:r>
            <a:r>
              <a:rPr lang="en-CA" altLang="zh-CN" dirty="0"/>
              <a:t>, containing borrower information and loan-related details.</a:t>
            </a:r>
          </a:p>
          <a:p>
            <a:r>
              <a:rPr lang="en-US" altLang="zh-CN" dirty="0"/>
              <a:t>Nodes: Loans </a:t>
            </a:r>
          </a:p>
          <a:p>
            <a:r>
              <a:rPr lang="en-US" altLang="zh-CN" dirty="0"/>
              <a:t>Attribute-Sharing Graph Construction,  four relationships inside:</a:t>
            </a:r>
          </a:p>
          <a:p>
            <a:pPr marL="342900" indent="-342900">
              <a:buFont typeface="Arial" panose="020B0604020202020204" pitchFamily="34" charset="0"/>
              <a:buChar char="•"/>
            </a:pPr>
            <a:r>
              <a:rPr lang="en-US" altLang="zh-CN" dirty="0"/>
              <a:t>TAT</a:t>
            </a:r>
            <a:r>
              <a:rPr lang="en-CA" altLang="zh-CN" dirty="0"/>
              <a:t>:</a:t>
            </a:r>
            <a:r>
              <a:rPr lang="zh-CN" altLang="en-US" dirty="0"/>
              <a:t> </a:t>
            </a:r>
            <a:r>
              <a:rPr lang="en-CA" altLang="zh-CN" dirty="0"/>
              <a:t>Loan information with similar amounts.</a:t>
            </a:r>
            <a:endParaRPr lang="en-US" altLang="zh-CN" dirty="0"/>
          </a:p>
          <a:p>
            <a:pPr marL="342900" indent="-342900">
              <a:buFont typeface="Arial" panose="020B0604020202020204" pitchFamily="34" charset="0"/>
              <a:buChar char="•"/>
            </a:pPr>
            <a:r>
              <a:rPr lang="en-US" altLang="zh-CN" dirty="0"/>
              <a:t>TGT: </a:t>
            </a:r>
            <a:r>
              <a:rPr lang="en-CA" altLang="zh-CN" dirty="0"/>
              <a:t>Loan information with the same credit rating.</a:t>
            </a:r>
            <a:endParaRPr lang="en-US" altLang="zh-CN" dirty="0"/>
          </a:p>
          <a:p>
            <a:pPr marL="342900" indent="-342900">
              <a:buFont typeface="Arial" panose="020B0604020202020204" pitchFamily="34" charset="0"/>
              <a:buChar char="•"/>
            </a:pPr>
            <a:r>
              <a:rPr lang="en-US" altLang="zh-CN" dirty="0"/>
              <a:t>TPT: </a:t>
            </a:r>
            <a:r>
              <a:rPr lang="en-CA" altLang="zh-CN" dirty="0"/>
              <a:t>Loan information with the same purpose.</a:t>
            </a:r>
            <a:endParaRPr lang="en-US" altLang="zh-CN" dirty="0"/>
          </a:p>
          <a:p>
            <a:pPr marL="342900" indent="-342900">
              <a:buFont typeface="Arial" panose="020B0604020202020204" pitchFamily="34" charset="0"/>
              <a:buChar char="•"/>
            </a:pPr>
            <a:r>
              <a:rPr lang="en-US" altLang="zh-CN" dirty="0"/>
              <a:t>TRT</a:t>
            </a:r>
            <a:r>
              <a:rPr lang="en-CA" altLang="zh-CN" dirty="0"/>
              <a:t>:</a:t>
            </a:r>
            <a:r>
              <a:rPr lang="zh-CN" altLang="en-US" dirty="0"/>
              <a:t> </a:t>
            </a:r>
            <a:r>
              <a:rPr lang="en-CA" altLang="zh-CN" dirty="0"/>
              <a:t>Loan information from the same region.</a:t>
            </a:r>
            <a:endParaRPr lang="en-US" altLang="zh-CN" dirty="0"/>
          </a:p>
        </p:txBody>
      </p:sp>
      <p:graphicFrame>
        <p:nvGraphicFramePr>
          <p:cNvPr id="8" name="Content Placeholder 6">
            <a:extLst>
              <a:ext uri="{FF2B5EF4-FFF2-40B4-BE49-F238E27FC236}">
                <a16:creationId xmlns:a16="http://schemas.microsoft.com/office/drawing/2014/main" id="{B6ACAC5F-908D-CC63-31F6-D706471130F9}"/>
              </a:ext>
            </a:extLst>
          </p:cNvPr>
          <p:cNvGraphicFramePr>
            <a:graphicFrameLocks/>
          </p:cNvGraphicFramePr>
          <p:nvPr>
            <p:extLst>
              <p:ext uri="{D42A27DB-BD31-4B8C-83A1-F6EECF244321}">
                <p14:modId xmlns:p14="http://schemas.microsoft.com/office/powerpoint/2010/main" val="3007318686"/>
              </p:ext>
            </p:extLst>
          </p:nvPr>
        </p:nvGraphicFramePr>
        <p:xfrm>
          <a:off x="7176302" y="2169565"/>
          <a:ext cx="4514128" cy="3235811"/>
        </p:xfrm>
        <a:graphic>
          <a:graphicData uri="http://schemas.openxmlformats.org/drawingml/2006/table">
            <a:tbl>
              <a:tblPr firstRow="1" bandRow="1">
                <a:tableStyleId>{72833802-FEF1-4C79-8D5D-14CF1EAF98D9}</a:tableStyleId>
              </a:tblPr>
              <a:tblGrid>
                <a:gridCol w="1128532">
                  <a:extLst>
                    <a:ext uri="{9D8B030D-6E8A-4147-A177-3AD203B41FA5}">
                      <a16:colId xmlns:a16="http://schemas.microsoft.com/office/drawing/2014/main" val="686564648"/>
                    </a:ext>
                  </a:extLst>
                </a:gridCol>
                <a:gridCol w="1128532">
                  <a:extLst>
                    <a:ext uri="{9D8B030D-6E8A-4147-A177-3AD203B41FA5}">
                      <a16:colId xmlns:a16="http://schemas.microsoft.com/office/drawing/2014/main" val="652844669"/>
                    </a:ext>
                  </a:extLst>
                </a:gridCol>
                <a:gridCol w="1128532">
                  <a:extLst>
                    <a:ext uri="{9D8B030D-6E8A-4147-A177-3AD203B41FA5}">
                      <a16:colId xmlns:a16="http://schemas.microsoft.com/office/drawing/2014/main" val="3560964959"/>
                    </a:ext>
                  </a:extLst>
                </a:gridCol>
                <a:gridCol w="1128532">
                  <a:extLst>
                    <a:ext uri="{9D8B030D-6E8A-4147-A177-3AD203B41FA5}">
                      <a16:colId xmlns:a16="http://schemas.microsoft.com/office/drawing/2014/main" val="3588888804"/>
                    </a:ext>
                  </a:extLst>
                </a:gridCol>
              </a:tblGrid>
              <a:tr h="730667">
                <a:tc>
                  <a:txBody>
                    <a:bodyPr/>
                    <a:lstStyle/>
                    <a:p>
                      <a:r>
                        <a:rPr lang="en-US" dirty="0"/>
                        <a:t>Model</a:t>
                      </a:r>
                      <a:endParaRPr lang="en-CA" dirty="0"/>
                    </a:p>
                  </a:txBody>
                  <a:tcPr/>
                </a:tc>
                <a:tc>
                  <a:txBody>
                    <a:bodyPr/>
                    <a:lstStyle/>
                    <a:p>
                      <a:r>
                        <a:rPr lang="en-CA" dirty="0"/>
                        <a:t>F1-macro</a:t>
                      </a:r>
                    </a:p>
                  </a:txBody>
                  <a:tcPr/>
                </a:tc>
                <a:tc>
                  <a:txBody>
                    <a:bodyPr/>
                    <a:lstStyle/>
                    <a:p>
                      <a:r>
                        <a:rPr lang="en-CA" dirty="0"/>
                        <a:t>AUC</a:t>
                      </a:r>
                    </a:p>
                  </a:txBody>
                  <a:tcPr/>
                </a:tc>
                <a:tc>
                  <a:txBody>
                    <a:bodyPr/>
                    <a:lstStyle/>
                    <a:p>
                      <a:r>
                        <a:rPr lang="en-CA" dirty="0"/>
                        <a:t>G</a:t>
                      </a:r>
                      <a:r>
                        <a:rPr lang="en-US" altLang="zh-CN" dirty="0"/>
                        <a:t>Mean</a:t>
                      </a:r>
                      <a:endParaRPr lang="en-CA" dirty="0"/>
                    </a:p>
                  </a:txBody>
                  <a:tcPr/>
                </a:tc>
                <a:extLst>
                  <a:ext uri="{0D108BD9-81ED-4DB2-BD59-A6C34878D82A}">
                    <a16:rowId xmlns:a16="http://schemas.microsoft.com/office/drawing/2014/main" val="3221283051"/>
                  </a:ext>
                </a:extLst>
              </a:tr>
              <a:tr h="730667">
                <a:tc>
                  <a:txBody>
                    <a:bodyPr/>
                    <a:lstStyle/>
                    <a:p>
                      <a:r>
                        <a:rPr lang="en-CA" dirty="0"/>
                        <a:t>GCN</a:t>
                      </a:r>
                    </a:p>
                    <a:p>
                      <a:endParaRPr lang="en-CA" dirty="0"/>
                    </a:p>
                  </a:txBody>
                  <a:tcPr/>
                </a:tc>
                <a:tc>
                  <a:txBody>
                    <a:bodyPr/>
                    <a:lstStyle/>
                    <a:p>
                      <a:r>
                        <a:rPr lang="en-CA" dirty="0"/>
                        <a:t>0.16</a:t>
                      </a:r>
                    </a:p>
                  </a:txBody>
                  <a:tcPr/>
                </a:tc>
                <a:tc>
                  <a:txBody>
                    <a:bodyPr/>
                    <a:lstStyle/>
                    <a:p>
                      <a:r>
                        <a:rPr lang="en-CA" dirty="0"/>
                        <a:t>0.5416</a:t>
                      </a:r>
                    </a:p>
                  </a:txBody>
                  <a:tcPr/>
                </a:tc>
                <a:tc>
                  <a:txBody>
                    <a:bodyPr/>
                    <a:lstStyle/>
                    <a:p>
                      <a:r>
                        <a:rPr lang="en-CA" dirty="0"/>
                        <a:t>0</a:t>
                      </a:r>
                    </a:p>
                  </a:txBody>
                  <a:tcPr/>
                </a:tc>
                <a:extLst>
                  <a:ext uri="{0D108BD9-81ED-4DB2-BD59-A6C34878D82A}">
                    <a16:rowId xmlns:a16="http://schemas.microsoft.com/office/drawing/2014/main" val="2723710487"/>
                  </a:ext>
                </a:extLst>
              </a:tr>
              <a:tr h="1043810">
                <a:tc>
                  <a:txBody>
                    <a:bodyPr/>
                    <a:lstStyle/>
                    <a:p>
                      <a:r>
                        <a:rPr lang="en-US" altLang="zh-CN" dirty="0" err="1"/>
                        <a:t>GraphSAGE</a:t>
                      </a:r>
                      <a:endParaRPr lang="en-CA" altLang="zh-CN" dirty="0"/>
                    </a:p>
                    <a:p>
                      <a:endParaRPr lang="en-US" altLang="zh-CN" dirty="0"/>
                    </a:p>
                  </a:txBody>
                  <a:tcPr/>
                </a:tc>
                <a:tc>
                  <a:txBody>
                    <a:bodyPr/>
                    <a:lstStyle/>
                    <a:p>
                      <a:r>
                        <a:rPr lang="en-CA" dirty="0"/>
                        <a:t>0.16</a:t>
                      </a:r>
                    </a:p>
                  </a:txBody>
                  <a:tcPr/>
                </a:tc>
                <a:tc>
                  <a:txBody>
                    <a:bodyPr/>
                    <a:lstStyle/>
                    <a:p>
                      <a:r>
                        <a:rPr lang="en-CA" dirty="0"/>
                        <a:t>0.65</a:t>
                      </a:r>
                    </a:p>
                  </a:txBody>
                  <a:tcPr/>
                </a:tc>
                <a:tc>
                  <a:txBody>
                    <a:bodyPr/>
                    <a:lstStyle/>
                    <a:p>
                      <a:r>
                        <a:rPr lang="en-CA" dirty="0"/>
                        <a:t>0</a:t>
                      </a:r>
                    </a:p>
                  </a:txBody>
                  <a:tcPr/>
                </a:tc>
                <a:extLst>
                  <a:ext uri="{0D108BD9-81ED-4DB2-BD59-A6C34878D82A}">
                    <a16:rowId xmlns:a16="http://schemas.microsoft.com/office/drawing/2014/main" val="3090407024"/>
                  </a:ext>
                </a:extLst>
              </a:tr>
              <a:tr h="730667">
                <a:tc>
                  <a:txBody>
                    <a:bodyPr/>
                    <a:lstStyle/>
                    <a:p>
                      <a:r>
                        <a:rPr lang="en-US" altLang="zh-CN" dirty="0"/>
                        <a:t>PC-GNN</a:t>
                      </a:r>
                    </a:p>
                    <a:p>
                      <a:endParaRPr lang="en-CA" dirty="0"/>
                    </a:p>
                  </a:txBody>
                  <a:tcPr/>
                </a:tc>
                <a:tc>
                  <a:txBody>
                    <a:bodyPr/>
                    <a:lstStyle/>
                    <a:p>
                      <a:r>
                        <a:rPr lang="en-CA" sz="1800" b="0" i="0" kern="1200" dirty="0">
                          <a:solidFill>
                            <a:schemeClr val="tx1"/>
                          </a:solidFill>
                          <a:effectLst/>
                          <a:latin typeface="+mn-lt"/>
                          <a:ea typeface="+mn-ea"/>
                          <a:cs typeface="+mn-cs"/>
                        </a:rPr>
                        <a:t>0.3225</a:t>
                      </a:r>
                      <a:endParaRPr lang="en-CA" dirty="0"/>
                    </a:p>
                  </a:txBody>
                  <a:tcPr/>
                </a:tc>
                <a:tc>
                  <a:txBody>
                    <a:bodyPr/>
                    <a:lstStyle/>
                    <a:p>
                      <a:r>
                        <a:rPr lang="en-CA" sz="1800" b="0" i="0" kern="1200" dirty="0">
                          <a:solidFill>
                            <a:schemeClr val="tx1"/>
                          </a:solidFill>
                          <a:effectLst/>
                          <a:latin typeface="+mn-lt"/>
                          <a:ea typeface="+mn-ea"/>
                          <a:cs typeface="+mn-cs"/>
                        </a:rPr>
                        <a:t>0.6677</a:t>
                      </a:r>
                      <a:endParaRPr lang="en-CA" dirty="0"/>
                    </a:p>
                  </a:txBody>
                  <a:tcPr/>
                </a:tc>
                <a:tc>
                  <a:txBody>
                    <a:bodyPr/>
                    <a:lstStyle/>
                    <a:p>
                      <a:r>
                        <a:rPr lang="en-CA" sz="1800" b="0" i="0" kern="1200" dirty="0">
                          <a:solidFill>
                            <a:schemeClr val="tx1"/>
                          </a:solidFill>
                          <a:effectLst/>
                          <a:latin typeface="+mn-lt"/>
                          <a:ea typeface="+mn-ea"/>
                          <a:cs typeface="+mn-cs"/>
                        </a:rPr>
                        <a:t>0.4104</a:t>
                      </a:r>
                      <a:endParaRPr lang="en-CA" dirty="0"/>
                    </a:p>
                  </a:txBody>
                  <a:tcPr/>
                </a:tc>
                <a:extLst>
                  <a:ext uri="{0D108BD9-81ED-4DB2-BD59-A6C34878D82A}">
                    <a16:rowId xmlns:a16="http://schemas.microsoft.com/office/drawing/2014/main" val="689305953"/>
                  </a:ext>
                </a:extLst>
              </a:tr>
            </a:tbl>
          </a:graphicData>
        </a:graphic>
      </p:graphicFrame>
    </p:spTree>
    <p:extLst>
      <p:ext uri="{BB962C8B-B14F-4D97-AF65-F5344CB8AC3E}">
        <p14:creationId xmlns:p14="http://schemas.microsoft.com/office/powerpoint/2010/main" val="349438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B891-370E-A71F-BCBD-8BA62D4E7604}"/>
              </a:ext>
            </a:extLst>
          </p:cNvPr>
          <p:cNvSpPr>
            <a:spLocks noGrp="1"/>
          </p:cNvSpPr>
          <p:nvPr>
            <p:ph type="title"/>
          </p:nvPr>
        </p:nvSpPr>
        <p:spPr/>
        <p:txBody>
          <a:bodyPr/>
          <a:lstStyle/>
          <a:p>
            <a:endParaRPr lang="en-US"/>
          </a:p>
        </p:txBody>
      </p:sp>
      <p:pic>
        <p:nvPicPr>
          <p:cNvPr id="5" name="Content Placeholder 4" descr="A graph with a line drawn on it&#10;&#10;Description automatically generated">
            <a:extLst>
              <a:ext uri="{FF2B5EF4-FFF2-40B4-BE49-F238E27FC236}">
                <a16:creationId xmlns:a16="http://schemas.microsoft.com/office/drawing/2014/main" id="{3011DCCC-DF8C-3BBB-BDEB-3B732DD483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898" y="387458"/>
            <a:ext cx="3344031" cy="6270059"/>
          </a:xfrm>
        </p:spPr>
      </p:pic>
      <p:pic>
        <p:nvPicPr>
          <p:cNvPr id="7" name="Picture 6" descr="A graph with a line drawn on it&#10;&#10;Description automatically generated">
            <a:extLst>
              <a:ext uri="{FF2B5EF4-FFF2-40B4-BE49-F238E27FC236}">
                <a16:creationId xmlns:a16="http://schemas.microsoft.com/office/drawing/2014/main" id="{AC66CA3F-C514-2F57-01ED-29DC69737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681" y="457503"/>
            <a:ext cx="3245876" cy="6086016"/>
          </a:xfrm>
          <a:prstGeom prst="rect">
            <a:avLst/>
          </a:prstGeom>
        </p:spPr>
      </p:pic>
      <p:pic>
        <p:nvPicPr>
          <p:cNvPr id="9" name="Picture 8" descr="A graph of a line&#10;&#10;Description automatically generated">
            <a:extLst>
              <a:ext uri="{FF2B5EF4-FFF2-40B4-BE49-F238E27FC236}">
                <a16:creationId xmlns:a16="http://schemas.microsoft.com/office/drawing/2014/main" id="{62207315-2243-9AF4-ED77-0A4EE37787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633" y="457503"/>
            <a:ext cx="3344031" cy="6270059"/>
          </a:xfrm>
          <a:prstGeom prst="rect">
            <a:avLst/>
          </a:prstGeom>
        </p:spPr>
      </p:pic>
    </p:spTree>
    <p:extLst>
      <p:ext uri="{BB962C8B-B14F-4D97-AF65-F5344CB8AC3E}">
        <p14:creationId xmlns:p14="http://schemas.microsoft.com/office/powerpoint/2010/main" val="1876335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74DF-AB1A-E6A7-E374-61BFB92F429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7DFBCE-435A-AE3B-651C-A2CDDA24C0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3531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E81E-C113-0A0B-EFD0-05709579907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E033560-4338-0AC7-744E-AC9B847BF1AD}"/>
              </a:ext>
            </a:extLst>
          </p:cNvPr>
          <p:cNvSpPr>
            <a:spLocks noGrp="1"/>
          </p:cNvSpPr>
          <p:nvPr>
            <p:ph idx="1"/>
          </p:nvPr>
        </p:nvSpPr>
        <p:spPr/>
        <p:txBody>
          <a:bodyPr/>
          <a:lstStyle/>
          <a:p>
            <a:pPr marL="457200" indent="-457200">
              <a:buAutoNum type="arabicPeriod"/>
            </a:pPr>
            <a:r>
              <a:rPr lang="en-US" dirty="0"/>
              <a:t>Fine tuning</a:t>
            </a:r>
          </a:p>
          <a:p>
            <a:pPr marL="457200" indent="-457200">
              <a:buAutoNum type="arabicPeriod"/>
            </a:pPr>
            <a:r>
              <a:rPr lang="en-US" dirty="0"/>
              <a:t>How to improve model result when fraud rate is too low</a:t>
            </a:r>
          </a:p>
        </p:txBody>
      </p:sp>
    </p:spTree>
    <p:extLst>
      <p:ext uri="{BB962C8B-B14F-4D97-AF65-F5344CB8AC3E}">
        <p14:creationId xmlns:p14="http://schemas.microsoft.com/office/powerpoint/2010/main" val="3584312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9681A-963E-DB4F-B80A-2ACF549F74E7}"/>
              </a:ext>
            </a:extLst>
          </p:cNvPr>
          <p:cNvSpPr>
            <a:spLocks noGrp="1"/>
          </p:cNvSpPr>
          <p:nvPr>
            <p:ph type="title"/>
          </p:nvPr>
        </p:nvSpPr>
        <p:spPr>
          <a:xfrm>
            <a:off x="609600" y="669856"/>
            <a:ext cx="6658405" cy="1451174"/>
          </a:xfrm>
        </p:spPr>
        <p:txBody>
          <a:bodyPr vert="horz" lIns="91440" tIns="45720" rIns="91440" bIns="45720" rtlCol="0" anchor="ctr">
            <a:normAutofit/>
          </a:bodyPr>
          <a:lstStyle/>
          <a:p>
            <a:r>
              <a:rPr lang="en-US" sz="5400" dirty="0"/>
              <a:t>Reference</a:t>
            </a:r>
          </a:p>
        </p:txBody>
      </p:sp>
      <p:pic>
        <p:nvPicPr>
          <p:cNvPr id="5" name="Content Placeholder 4" descr="A close-up of a document&#10;&#10;Description automatically generated">
            <a:extLst>
              <a:ext uri="{FF2B5EF4-FFF2-40B4-BE49-F238E27FC236}">
                <a16:creationId xmlns:a16="http://schemas.microsoft.com/office/drawing/2014/main" id="{6909322E-DB15-7160-8EAE-D2CE7DF964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271" y="2121030"/>
            <a:ext cx="6774561" cy="3285661"/>
          </a:xfrm>
          <a:prstGeom prst="rect">
            <a:avLst/>
          </a:prstGeom>
        </p:spPr>
      </p:pic>
    </p:spTree>
    <p:extLst>
      <p:ext uri="{BB962C8B-B14F-4D97-AF65-F5344CB8AC3E}">
        <p14:creationId xmlns:p14="http://schemas.microsoft.com/office/powerpoint/2010/main" val="129490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B18D-F43F-C2E8-F685-069DF378835E}"/>
              </a:ext>
            </a:extLst>
          </p:cNvPr>
          <p:cNvSpPr>
            <a:spLocks noGrp="1"/>
          </p:cNvSpPr>
          <p:nvPr>
            <p:ph type="title"/>
          </p:nvPr>
        </p:nvSpPr>
        <p:spPr>
          <a:xfrm>
            <a:off x="609600" y="2106204"/>
            <a:ext cx="10972800" cy="1325563"/>
          </a:xfrm>
        </p:spPr>
        <p:txBody>
          <a:bodyPr>
            <a:normAutofit/>
          </a:bodyPr>
          <a:lstStyle/>
          <a:p>
            <a:r>
              <a:rPr lang="en-US" sz="7200" dirty="0"/>
              <a:t>Thank you </a:t>
            </a:r>
          </a:p>
        </p:txBody>
      </p:sp>
      <p:sp>
        <p:nvSpPr>
          <p:cNvPr id="3" name="Content Placeholder 2">
            <a:extLst>
              <a:ext uri="{FF2B5EF4-FFF2-40B4-BE49-F238E27FC236}">
                <a16:creationId xmlns:a16="http://schemas.microsoft.com/office/drawing/2014/main" id="{D3D9D847-98E4-6D16-DE43-B84C46ED056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4102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158E6F71-B7E0-7EB5-81D6-C302E9C80856}"/>
              </a:ext>
            </a:extLst>
          </p:cNvPr>
          <p:cNvSpPr>
            <a:spLocks noGrp="1"/>
          </p:cNvSpPr>
          <p:nvPr>
            <p:ph type="title"/>
          </p:nvPr>
        </p:nvSpPr>
        <p:spPr>
          <a:xfrm>
            <a:off x="841248" y="552782"/>
            <a:ext cx="10766774" cy="1514143"/>
          </a:xfrm>
        </p:spPr>
        <p:txBody>
          <a:bodyPr>
            <a:normAutofit/>
          </a:bodyPr>
          <a:lstStyle/>
          <a:p>
            <a:r>
              <a:rPr lang="en-US" altLang="zh-CN" dirty="0"/>
              <a:t>Fraud is around ourselves</a:t>
            </a:r>
            <a:endParaRPr lang="en-CA" dirty="0"/>
          </a:p>
        </p:txBody>
      </p:sp>
      <p:pic>
        <p:nvPicPr>
          <p:cNvPr id="5" name="Content Placeholder 4" descr="A person in a mask using a computer&#10;&#10;Description automatically generated">
            <a:extLst>
              <a:ext uri="{FF2B5EF4-FFF2-40B4-BE49-F238E27FC236}">
                <a16:creationId xmlns:a16="http://schemas.microsoft.com/office/drawing/2014/main" id="{B9D161F6-0934-FCD8-6A7C-A61EB33F9551}"/>
              </a:ext>
            </a:extLst>
          </p:cNvPr>
          <p:cNvPicPr>
            <a:picLocks noChangeAspect="1"/>
          </p:cNvPicPr>
          <p:nvPr/>
        </p:nvPicPr>
        <p:blipFill rotWithShape="1">
          <a:blip r:embed="rId3">
            <a:extLst>
              <a:ext uri="{28A0092B-C50C-407E-A947-70E740481C1C}">
                <a14:useLocalDpi xmlns:a14="http://schemas.microsoft.com/office/drawing/2010/main" val="0"/>
              </a:ext>
            </a:extLst>
          </a:blip>
          <a:srcRect r="7823" b="1"/>
          <a:stretch/>
        </p:blipFill>
        <p:spPr>
          <a:xfrm>
            <a:off x="20" y="2914649"/>
            <a:ext cx="6361059" cy="3943347"/>
          </a:xfrm>
          <a:custGeom>
            <a:avLst/>
            <a:gdLst/>
            <a:ahLst/>
            <a:cxnLst/>
            <a:rect l="l" t="t" r="r" b="b"/>
            <a:pathLst>
              <a:path w="6361079" h="3943347">
                <a:moveTo>
                  <a:pt x="521474" y="414420"/>
                </a:moveTo>
                <a:cubicBezTo>
                  <a:pt x="604087" y="416876"/>
                  <a:pt x="680773" y="462341"/>
                  <a:pt x="722249" y="543640"/>
                </a:cubicBezTo>
                <a:cubicBezTo>
                  <a:pt x="788608" y="673720"/>
                  <a:pt x="739700" y="846277"/>
                  <a:pt x="613008" y="929058"/>
                </a:cubicBezTo>
                <a:cubicBezTo>
                  <a:pt x="581335" y="949753"/>
                  <a:pt x="547799" y="962878"/>
                  <a:pt x="514274" y="968891"/>
                </a:cubicBezTo>
                <a:cubicBezTo>
                  <a:pt x="489130" y="973403"/>
                  <a:pt x="463992" y="973912"/>
                  <a:pt x="439653" y="970617"/>
                </a:cubicBezTo>
                <a:cubicBezTo>
                  <a:pt x="366631" y="960729"/>
                  <a:pt x="300784" y="916586"/>
                  <a:pt x="263455" y="843416"/>
                </a:cubicBezTo>
                <a:cubicBezTo>
                  <a:pt x="197095" y="713337"/>
                  <a:pt x="246004" y="540779"/>
                  <a:pt x="372696" y="457999"/>
                </a:cubicBezTo>
                <a:cubicBezTo>
                  <a:pt x="420205" y="426956"/>
                  <a:pt x="471906" y="412946"/>
                  <a:pt x="521474" y="414420"/>
                </a:cubicBezTo>
                <a:close/>
                <a:moveTo>
                  <a:pt x="988185" y="281716"/>
                </a:moveTo>
                <a:cubicBezTo>
                  <a:pt x="1037936" y="272792"/>
                  <a:pt x="1087637" y="295525"/>
                  <a:pt x="1112257" y="343785"/>
                </a:cubicBezTo>
                <a:cubicBezTo>
                  <a:pt x="1145083" y="408130"/>
                  <a:pt x="1120890" y="493488"/>
                  <a:pt x="1058219" y="534438"/>
                </a:cubicBezTo>
                <a:cubicBezTo>
                  <a:pt x="1042551" y="544675"/>
                  <a:pt x="1025962" y="551167"/>
                  <a:pt x="1009378" y="554142"/>
                </a:cubicBezTo>
                <a:cubicBezTo>
                  <a:pt x="992795" y="557117"/>
                  <a:pt x="976216" y="556574"/>
                  <a:pt x="960571" y="552740"/>
                </a:cubicBezTo>
                <a:cubicBezTo>
                  <a:pt x="929280" y="545075"/>
                  <a:pt x="901719" y="524246"/>
                  <a:pt x="885306" y="492074"/>
                </a:cubicBezTo>
                <a:cubicBezTo>
                  <a:pt x="852480" y="427728"/>
                  <a:pt x="876674" y="342369"/>
                  <a:pt x="939345" y="301420"/>
                </a:cubicBezTo>
                <a:cubicBezTo>
                  <a:pt x="955012" y="291183"/>
                  <a:pt x="971601" y="284691"/>
                  <a:pt x="988185" y="281716"/>
                </a:cubicBezTo>
                <a:close/>
                <a:moveTo>
                  <a:pt x="5006427" y="845"/>
                </a:moveTo>
                <a:cubicBezTo>
                  <a:pt x="5347805" y="-11751"/>
                  <a:pt x="5676540" y="116155"/>
                  <a:pt x="5981087" y="410490"/>
                </a:cubicBezTo>
                <a:cubicBezTo>
                  <a:pt x="6412348" y="827687"/>
                  <a:pt x="6605759" y="1875951"/>
                  <a:pt x="5850729" y="2477646"/>
                </a:cubicBezTo>
                <a:cubicBezTo>
                  <a:pt x="5675883" y="2617020"/>
                  <a:pt x="5510922" y="2776772"/>
                  <a:pt x="5345844" y="2934556"/>
                </a:cubicBezTo>
                <a:cubicBezTo>
                  <a:pt x="5189746" y="3083841"/>
                  <a:pt x="5136460" y="3294597"/>
                  <a:pt x="5187221" y="3522782"/>
                </a:cubicBezTo>
                <a:cubicBezTo>
                  <a:pt x="5215294" y="3648193"/>
                  <a:pt x="5248406" y="3772235"/>
                  <a:pt x="5278756" y="3896963"/>
                </a:cubicBezTo>
                <a:lnTo>
                  <a:pt x="5289244" y="3943347"/>
                </a:lnTo>
                <a:lnTo>
                  <a:pt x="0" y="3943347"/>
                </a:lnTo>
                <a:lnTo>
                  <a:pt x="0" y="1141130"/>
                </a:lnTo>
                <a:lnTo>
                  <a:pt x="20427" y="1143747"/>
                </a:lnTo>
                <a:cubicBezTo>
                  <a:pt x="184004" y="1161317"/>
                  <a:pt x="349131" y="1167916"/>
                  <a:pt x="512761" y="1154170"/>
                </a:cubicBezTo>
                <a:cubicBezTo>
                  <a:pt x="714977" y="1137036"/>
                  <a:pt x="846044" y="936951"/>
                  <a:pt x="972888" y="756346"/>
                </a:cubicBezTo>
                <a:cubicBezTo>
                  <a:pt x="1288958" y="306148"/>
                  <a:pt x="1657725" y="145437"/>
                  <a:pt x="2042260" y="341101"/>
                </a:cubicBezTo>
                <a:cubicBezTo>
                  <a:pt x="2191395" y="416984"/>
                  <a:pt x="2319169" y="569188"/>
                  <a:pt x="2435451" y="712718"/>
                </a:cubicBezTo>
                <a:cubicBezTo>
                  <a:pt x="2747209" y="1097658"/>
                  <a:pt x="3118527" y="1070852"/>
                  <a:pt x="3463163" y="819175"/>
                </a:cubicBezTo>
                <a:cubicBezTo>
                  <a:pt x="3707831" y="639902"/>
                  <a:pt x="3938655" y="426737"/>
                  <a:pt x="4192369" y="273017"/>
                </a:cubicBezTo>
                <a:cubicBezTo>
                  <a:pt x="4467747" y="105432"/>
                  <a:pt x="4740911" y="10641"/>
                  <a:pt x="5006427" y="845"/>
                </a:cubicBezTo>
                <a:close/>
              </a:path>
            </a:pathLst>
          </a:custGeom>
        </p:spPr>
      </p:pic>
      <p:sp>
        <p:nvSpPr>
          <p:cNvPr id="9" name="Content Placeholder 8">
            <a:extLst>
              <a:ext uri="{FF2B5EF4-FFF2-40B4-BE49-F238E27FC236}">
                <a16:creationId xmlns:a16="http://schemas.microsoft.com/office/drawing/2014/main" id="{7211091E-1F39-62DB-C803-FC5F539A9AB1}"/>
              </a:ext>
            </a:extLst>
          </p:cNvPr>
          <p:cNvSpPr>
            <a:spLocks noGrp="1"/>
          </p:cNvSpPr>
          <p:nvPr>
            <p:ph idx="1"/>
          </p:nvPr>
        </p:nvSpPr>
        <p:spPr>
          <a:xfrm>
            <a:off x="6794270" y="2519680"/>
            <a:ext cx="4813752" cy="3174788"/>
          </a:xfrm>
        </p:spPr>
        <p:txBody>
          <a:bodyPr anchor="t">
            <a:normAutofit/>
          </a:bodyPr>
          <a:lstStyle/>
          <a:p>
            <a:pPr marL="342900" indent="-342900">
              <a:buFont typeface="Arial" panose="020B0604020202020204" pitchFamily="34" charset="0"/>
              <a:buChar char="•"/>
            </a:pPr>
            <a:r>
              <a:rPr lang="en-US" altLang="zh-CN" b="1" dirty="0"/>
              <a:t>Credit Fraud</a:t>
            </a:r>
          </a:p>
          <a:p>
            <a:pPr marL="342900" indent="-342900">
              <a:buFont typeface="Arial" panose="020B0604020202020204" pitchFamily="34" charset="0"/>
              <a:buChar char="•"/>
            </a:pPr>
            <a:endParaRPr lang="en-US" altLang="zh-CN" b="1" dirty="0"/>
          </a:p>
          <a:p>
            <a:pPr marL="342900" indent="-342900">
              <a:buFont typeface="Arial" panose="020B0604020202020204" pitchFamily="34" charset="0"/>
              <a:buChar char="•"/>
            </a:pPr>
            <a:r>
              <a:rPr lang="en-US" altLang="zh-CN" b="1" dirty="0"/>
              <a:t>Spam Emails/comment</a:t>
            </a:r>
          </a:p>
          <a:p>
            <a:endParaRPr lang="en-US" altLang="zh-CN" b="1" dirty="0"/>
          </a:p>
          <a:p>
            <a:pPr marL="342900" indent="-342900">
              <a:buFont typeface="Arial" panose="020B0604020202020204" pitchFamily="34" charset="0"/>
              <a:buChar char="•"/>
            </a:pPr>
            <a:r>
              <a:rPr lang="en-US" altLang="zh-CN" b="1" dirty="0"/>
              <a:t>Market Fraud</a:t>
            </a:r>
          </a:p>
          <a:p>
            <a:pPr marL="342900" indent="-342900">
              <a:buFont typeface="Arial" panose="020B0604020202020204" pitchFamily="34" charset="0"/>
              <a:buChar char="•"/>
            </a:pPr>
            <a:endParaRPr lang="en-US" altLang="zh-CN" b="1" dirty="0"/>
          </a:p>
        </p:txBody>
      </p:sp>
    </p:spTree>
    <p:extLst>
      <p:ext uri="{BB962C8B-B14F-4D97-AF65-F5344CB8AC3E}">
        <p14:creationId xmlns:p14="http://schemas.microsoft.com/office/powerpoint/2010/main" val="22235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189EC8-B071-3E11-2F12-8347E3509946}"/>
              </a:ext>
            </a:extLst>
          </p:cNvPr>
          <p:cNvSpPr>
            <a:spLocks noGrp="1"/>
          </p:cNvSpPr>
          <p:nvPr>
            <p:ph type="title"/>
          </p:nvPr>
        </p:nvSpPr>
        <p:spPr>
          <a:xfrm>
            <a:off x="609599" y="188492"/>
            <a:ext cx="10972800" cy="1232480"/>
          </a:xfrm>
        </p:spPr>
        <p:txBody>
          <a:bodyPr>
            <a:normAutofit/>
          </a:bodyPr>
          <a:lstStyle/>
          <a:p>
            <a:r>
              <a:rPr lang="en-CA" dirty="0"/>
              <a:t>Why we use </a:t>
            </a:r>
            <a:r>
              <a:rPr lang="en-US" altLang="zh-CN" dirty="0"/>
              <a:t>PC-</a:t>
            </a:r>
            <a:r>
              <a:rPr lang="en-CA" dirty="0"/>
              <a:t>GNN</a:t>
            </a:r>
          </a:p>
        </p:txBody>
      </p:sp>
      <p:sp>
        <p:nvSpPr>
          <p:cNvPr id="3" name="Content Placeholder 2">
            <a:extLst>
              <a:ext uri="{FF2B5EF4-FFF2-40B4-BE49-F238E27FC236}">
                <a16:creationId xmlns:a16="http://schemas.microsoft.com/office/drawing/2014/main" id="{0BCA99C1-59E3-9B77-6F46-0166F5826304}"/>
              </a:ext>
            </a:extLst>
          </p:cNvPr>
          <p:cNvSpPr>
            <a:spLocks noGrp="1"/>
          </p:cNvSpPr>
          <p:nvPr>
            <p:ph idx="1"/>
          </p:nvPr>
        </p:nvSpPr>
        <p:spPr>
          <a:xfrm>
            <a:off x="609599" y="1626519"/>
            <a:ext cx="5599201" cy="4678886"/>
          </a:xfrm>
        </p:spPr>
        <p:txBody>
          <a:bodyPr>
            <a:noAutofit/>
          </a:bodyPr>
          <a:lstStyle/>
          <a:p>
            <a:pPr>
              <a:lnSpc>
                <a:spcPct val="100000"/>
              </a:lnSpc>
            </a:pPr>
            <a:r>
              <a:rPr lang="en-US" altLang="zh-CN" sz="1800" b="1" dirty="0"/>
              <a:t>Frauds within Normalcy. </a:t>
            </a:r>
          </a:p>
          <a:p>
            <a:pPr marL="342900" indent="-342900">
              <a:lnSpc>
                <a:spcPct val="100000"/>
              </a:lnSpc>
              <a:buFont typeface="Arial" panose="020B0604020202020204" pitchFamily="34" charset="0"/>
              <a:buChar char="•"/>
            </a:pPr>
            <a:r>
              <a:rPr lang="en-CA" altLang="zh-CN" sz="1800" dirty="0"/>
              <a:t>Graph Neural Networks prioritize the relationships between targets, focusing on their communal interactions.</a:t>
            </a:r>
            <a:endParaRPr lang="en-US" altLang="zh-CN" sz="1800" dirty="0"/>
          </a:p>
          <a:p>
            <a:pPr marL="342900" indent="-342900">
              <a:lnSpc>
                <a:spcPct val="100000"/>
              </a:lnSpc>
              <a:buFont typeface="Arial" panose="020B0604020202020204" pitchFamily="34" charset="0"/>
              <a:buChar char="•"/>
            </a:pPr>
            <a:r>
              <a:rPr lang="en-CA" altLang="zh-CN" sz="1800" dirty="0"/>
              <a:t>GNNs consider targets as nodes, uncovering latent relationships between them to effectively identify fraudulent activities.</a:t>
            </a:r>
            <a:endParaRPr lang="en-CA" sz="1800" dirty="0"/>
          </a:p>
          <a:p>
            <a:pPr>
              <a:lnSpc>
                <a:spcPct val="100000"/>
              </a:lnSpc>
            </a:pPr>
            <a:r>
              <a:rPr lang="en-US" altLang="zh-CN" sz="1800" b="1" dirty="0"/>
              <a:t>Fewer Frauds than Benign: Selective information filter in Groups</a:t>
            </a:r>
            <a:r>
              <a:rPr lang="en-US" altLang="zh-CN" sz="1800" dirty="0"/>
              <a:t>.</a:t>
            </a:r>
          </a:p>
          <a:p>
            <a:pPr marL="342900" indent="-342900">
              <a:lnSpc>
                <a:spcPct val="100000"/>
              </a:lnSpc>
              <a:buFont typeface="Arial" panose="020B0604020202020204" pitchFamily="34" charset="0"/>
              <a:buChar char="•"/>
            </a:pPr>
            <a:r>
              <a:rPr lang="en-CA" altLang="zh-CN" sz="1800" dirty="0"/>
              <a:t>Balancing the Imbalance with PC-GNN</a:t>
            </a:r>
          </a:p>
          <a:p>
            <a:pPr marL="342900" indent="-342900">
              <a:lnSpc>
                <a:spcPct val="100000"/>
              </a:lnSpc>
              <a:buFont typeface="Arial" panose="020B0604020202020204" pitchFamily="34" charset="0"/>
              <a:buChar char="•"/>
            </a:pPr>
            <a:r>
              <a:rPr lang="en-CA" altLang="zh-CN" sz="1800" dirty="0"/>
              <a:t>Variant of GNN, emphasizes selective sampling. It constructs relatively balanced sub-graphs by filtering nodes and their neighbors to predict data more accurately.</a:t>
            </a:r>
          </a:p>
        </p:txBody>
      </p:sp>
      <p:pic>
        <p:nvPicPr>
          <p:cNvPr id="7" name="Picture 6" descr="A diagram of a network&#10;&#10;Description automatically generated">
            <a:extLst>
              <a:ext uri="{FF2B5EF4-FFF2-40B4-BE49-F238E27FC236}">
                <a16:creationId xmlns:a16="http://schemas.microsoft.com/office/drawing/2014/main" id="{86B44219-F03F-8052-F916-9C96843E7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773" y="2773162"/>
            <a:ext cx="5012206" cy="3445892"/>
          </a:xfrm>
          <a:prstGeom prst="rect">
            <a:avLst/>
          </a:prstGeom>
        </p:spPr>
      </p:pic>
    </p:spTree>
    <p:extLst>
      <p:ext uri="{BB962C8B-B14F-4D97-AF65-F5344CB8AC3E}">
        <p14:creationId xmlns:p14="http://schemas.microsoft.com/office/powerpoint/2010/main" val="26901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4661-8FC4-F703-0BA4-4727B2BA9E8C}"/>
              </a:ext>
            </a:extLst>
          </p:cNvPr>
          <p:cNvSpPr>
            <a:spLocks noGrp="1"/>
          </p:cNvSpPr>
          <p:nvPr>
            <p:ph type="title"/>
          </p:nvPr>
        </p:nvSpPr>
        <p:spPr>
          <a:xfrm>
            <a:off x="609600" y="420241"/>
            <a:ext cx="10972800" cy="890002"/>
          </a:xfrm>
        </p:spPr>
        <p:txBody>
          <a:bodyPr/>
          <a:lstStyle/>
          <a:p>
            <a:r>
              <a:rPr lang="en-CA" dirty="0"/>
              <a:t>PC-GNN:</a:t>
            </a:r>
            <a:r>
              <a:rPr lang="zh-CN" altLang="en-US" dirty="0"/>
              <a:t> </a:t>
            </a:r>
            <a:r>
              <a:rPr lang="en-CA" altLang="zh-CN" dirty="0"/>
              <a:t>pick</a:t>
            </a:r>
            <a:endParaRPr lang="en-CA" dirty="0"/>
          </a:p>
        </p:txBody>
      </p:sp>
      <p:pic>
        <p:nvPicPr>
          <p:cNvPr id="5" name="Content Placeholder 4" descr="A network with letters and circles&#10;&#10;Description automatically generated">
            <a:extLst>
              <a:ext uri="{FF2B5EF4-FFF2-40B4-BE49-F238E27FC236}">
                <a16:creationId xmlns:a16="http://schemas.microsoft.com/office/drawing/2014/main" id="{73130C2F-E767-E410-41D6-7AB380D7C2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8737" y="1932063"/>
            <a:ext cx="2358436" cy="1893167"/>
          </a:xfrm>
        </p:spPr>
      </p:pic>
      <p:pic>
        <p:nvPicPr>
          <p:cNvPr id="7" name="Picture 6" descr="A diagram of a network&#10;&#10;Description automatically generated">
            <a:extLst>
              <a:ext uri="{FF2B5EF4-FFF2-40B4-BE49-F238E27FC236}">
                <a16:creationId xmlns:a16="http://schemas.microsoft.com/office/drawing/2014/main" id="{283DB2CF-F5BF-78CD-A17F-88B6E06DC7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0236" y="1886326"/>
            <a:ext cx="2460304" cy="1984645"/>
          </a:xfrm>
          <a:prstGeom prst="rect">
            <a:avLst/>
          </a:prstGeom>
        </p:spPr>
      </p:pic>
      <p:sp>
        <p:nvSpPr>
          <p:cNvPr id="9" name="Content Placeholder 2">
            <a:extLst>
              <a:ext uri="{FF2B5EF4-FFF2-40B4-BE49-F238E27FC236}">
                <a16:creationId xmlns:a16="http://schemas.microsoft.com/office/drawing/2014/main" id="{97D154CF-CDB9-0502-10FD-4C726D07B6E2}"/>
              </a:ext>
            </a:extLst>
          </p:cNvPr>
          <p:cNvSpPr txBox="1">
            <a:spLocks/>
          </p:cNvSpPr>
          <p:nvPr/>
        </p:nvSpPr>
        <p:spPr>
          <a:xfrm>
            <a:off x="938784" y="4076156"/>
            <a:ext cx="10180320" cy="2361603"/>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200" b="1" dirty="0"/>
              <a:t>Pick-label-Sampler:</a:t>
            </a:r>
          </a:p>
          <a:p>
            <a:pPr marL="342900" indent="-342900">
              <a:buFont typeface="Arial" panose="020B0604020202020204" pitchFamily="34" charset="0"/>
              <a:buChar char="•"/>
            </a:pPr>
            <a:r>
              <a:rPr lang="en-CA" altLang="zh-CN" dirty="0"/>
              <a:t>To provide a solid starting point for constructing a relatively balanced graph, node selection is strategically based on their labels</a:t>
            </a:r>
          </a:p>
          <a:p>
            <a:pPr marL="342900" indent="-342900">
              <a:buFont typeface="Arial" panose="020B0604020202020204" pitchFamily="34" charset="0"/>
              <a:buChar char="•"/>
            </a:pPr>
            <a:r>
              <a:rPr lang="en-CA" altLang="zh-CN" dirty="0"/>
              <a:t>Selection Criteria:</a:t>
            </a:r>
          </a:p>
          <a:p>
            <a:pPr marL="571500" lvl="1" indent="-342900">
              <a:buFont typeface="Arial" panose="020B0604020202020204" pitchFamily="34" charset="0"/>
              <a:buChar char="•"/>
            </a:pPr>
            <a:r>
              <a:rPr lang="en-CA" altLang="zh-CN" dirty="0"/>
              <a:t>Maximizing Minority Class Inclusion</a:t>
            </a:r>
          </a:p>
          <a:p>
            <a:pPr marL="571500" lvl="1" indent="-342900">
              <a:buFont typeface="Arial" panose="020B0604020202020204" pitchFamily="34" charset="0"/>
              <a:buChar char="•"/>
            </a:pPr>
            <a:r>
              <a:rPr lang="en-CA" altLang="zh-CN" dirty="0"/>
              <a:t>Choose Influential Nodes</a:t>
            </a:r>
          </a:p>
          <a:p>
            <a:endParaRPr lang="en-CA" altLang="zh-CN" dirty="0"/>
          </a:p>
        </p:txBody>
      </p:sp>
      <p:sp>
        <p:nvSpPr>
          <p:cNvPr id="12" name="Arrow: Right 11">
            <a:extLst>
              <a:ext uri="{FF2B5EF4-FFF2-40B4-BE49-F238E27FC236}">
                <a16:creationId xmlns:a16="http://schemas.microsoft.com/office/drawing/2014/main" id="{BB469B06-7AA0-9A3E-04C0-C36E9F50EE78}"/>
              </a:ext>
            </a:extLst>
          </p:cNvPr>
          <p:cNvSpPr/>
          <p:nvPr/>
        </p:nvSpPr>
        <p:spPr>
          <a:xfrm>
            <a:off x="4561687" y="2907583"/>
            <a:ext cx="2802603" cy="1086344"/>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Pick</a:t>
            </a:r>
            <a:r>
              <a:rPr lang="en-US" altLang="zh-CN" dirty="0"/>
              <a:t> </a:t>
            </a:r>
            <a:endParaRPr lang="en-CA" dirty="0"/>
          </a:p>
        </p:txBody>
      </p:sp>
      <p:pic>
        <p:nvPicPr>
          <p:cNvPr id="14" name="Picture 13" descr="A black and white math symbol&#10;&#10;Description automatically generated with medium confidence">
            <a:extLst>
              <a:ext uri="{FF2B5EF4-FFF2-40B4-BE49-F238E27FC236}">
                <a16:creationId xmlns:a16="http://schemas.microsoft.com/office/drawing/2014/main" id="{4DEA6DBF-4F36-2DBD-1D19-4A7150FF2DE7}"/>
              </a:ext>
            </a:extLst>
          </p:cNvPr>
          <p:cNvPicPr>
            <a:picLocks noChangeAspect="1"/>
          </p:cNvPicPr>
          <p:nvPr/>
        </p:nvPicPr>
        <p:blipFill rotWithShape="1">
          <a:blip r:embed="rId5">
            <a:extLst>
              <a:ext uri="{28A0092B-C50C-407E-A947-70E740481C1C}">
                <a14:useLocalDpi xmlns:a14="http://schemas.microsoft.com/office/drawing/2010/main" val="0"/>
              </a:ext>
            </a:extLst>
          </a:blip>
          <a:srcRect t="-1" r="46549" b="-5379"/>
          <a:stretch/>
        </p:blipFill>
        <p:spPr>
          <a:xfrm>
            <a:off x="4555285" y="2082534"/>
            <a:ext cx="2616838" cy="946583"/>
          </a:xfrm>
          <a:prstGeom prst="rect">
            <a:avLst/>
          </a:prstGeom>
        </p:spPr>
      </p:pic>
    </p:spTree>
    <p:extLst>
      <p:ext uri="{BB962C8B-B14F-4D97-AF65-F5344CB8AC3E}">
        <p14:creationId xmlns:p14="http://schemas.microsoft.com/office/powerpoint/2010/main" val="138584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E554A9-A639-4763-9C04-BF70E8D5B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861B11-DEE5-471E-8256-C61A66E8B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013F92-14D0-0B54-D35A-4447028222E5}"/>
              </a:ext>
            </a:extLst>
          </p:cNvPr>
          <p:cNvSpPr>
            <a:spLocks noGrp="1"/>
          </p:cNvSpPr>
          <p:nvPr>
            <p:ph type="title"/>
          </p:nvPr>
        </p:nvSpPr>
        <p:spPr>
          <a:xfrm>
            <a:off x="610196" y="316055"/>
            <a:ext cx="5702422" cy="878884"/>
          </a:xfrm>
        </p:spPr>
        <p:txBody>
          <a:bodyPr>
            <a:normAutofit/>
          </a:bodyPr>
          <a:lstStyle/>
          <a:p>
            <a:r>
              <a:rPr lang="en-CA" dirty="0"/>
              <a:t>PC-GNN: choose</a:t>
            </a:r>
          </a:p>
        </p:txBody>
      </p:sp>
      <p:sp>
        <p:nvSpPr>
          <p:cNvPr id="10" name="Content Placeholder 9">
            <a:extLst>
              <a:ext uri="{FF2B5EF4-FFF2-40B4-BE49-F238E27FC236}">
                <a16:creationId xmlns:a16="http://schemas.microsoft.com/office/drawing/2014/main" id="{59017638-2460-CD93-CC96-4CE1D1E04519}"/>
              </a:ext>
            </a:extLst>
          </p:cNvPr>
          <p:cNvSpPr>
            <a:spLocks noGrp="1"/>
          </p:cNvSpPr>
          <p:nvPr>
            <p:ph idx="1"/>
          </p:nvPr>
        </p:nvSpPr>
        <p:spPr>
          <a:xfrm>
            <a:off x="610196" y="1194939"/>
            <a:ext cx="7893856" cy="5347006"/>
          </a:xfrm>
        </p:spPr>
        <p:txBody>
          <a:bodyPr anchor="t">
            <a:normAutofit/>
          </a:bodyPr>
          <a:lstStyle/>
          <a:p>
            <a:pPr marL="342900" indent="-342900">
              <a:buFont typeface="Arial" panose="020B0604020202020204" pitchFamily="34" charset="0"/>
              <a:buChar char="•"/>
            </a:pPr>
            <a:r>
              <a:rPr lang="en-CA" altLang="zh-CN" dirty="0"/>
              <a:t>“Pick” balance the nodes, but cannot balance neighbours for subgraph </a:t>
            </a:r>
          </a:p>
          <a:p>
            <a:pPr marL="342900" indent="-342900">
              <a:buFont typeface="Arial" panose="020B0604020202020204" pitchFamily="34" charset="0"/>
              <a:buChar char="•"/>
            </a:pPr>
            <a:r>
              <a:rPr lang="en-CA" altLang="zh-CN" b="1" dirty="0"/>
              <a:t>Neighbour Sampler</a:t>
            </a:r>
            <a:r>
              <a:rPr lang="en-CA" altLang="zh-CN" dirty="0"/>
              <a:t>:</a:t>
            </a:r>
            <a:r>
              <a:rPr lang="zh-CN" altLang="en-US" dirty="0"/>
              <a:t> </a:t>
            </a:r>
            <a:r>
              <a:rPr lang="en-CA" altLang="zh-CN" dirty="0" err="1"/>
              <a:t>Undersampling</a:t>
            </a:r>
            <a:r>
              <a:rPr lang="en-CA" altLang="zh-CN" dirty="0"/>
              <a:t> and oversampling, balance 1-top neighbour nodes.</a:t>
            </a:r>
          </a:p>
          <a:p>
            <a:pPr marL="342900" indent="-342900">
              <a:buFont typeface="Arial" panose="020B0604020202020204" pitchFamily="34" charset="0"/>
              <a:buChar char="•"/>
            </a:pPr>
            <a:r>
              <a:rPr lang="en-CA" altLang="zh-CN" b="1" dirty="0" err="1"/>
              <a:t>Undersampling</a:t>
            </a:r>
            <a:r>
              <a:rPr lang="en-CA" altLang="zh-CN" dirty="0"/>
              <a:t>:</a:t>
            </a:r>
          </a:p>
          <a:p>
            <a:r>
              <a:rPr lang="en-CA" altLang="zh-CN" dirty="0"/>
              <a:t>    Reduce</a:t>
            </a:r>
            <a:r>
              <a:rPr lang="zh-CN" altLang="en-US" dirty="0"/>
              <a:t> </a:t>
            </a:r>
            <a:r>
              <a:rPr lang="en-US" altLang="zh-CN" dirty="0"/>
              <a:t>unnecessary neighbor</a:t>
            </a:r>
            <a:r>
              <a:rPr lang="en-CA" altLang="zh-CN" dirty="0"/>
              <a:t>s </a:t>
            </a:r>
            <a:r>
              <a:rPr lang="en-US" altLang="zh-CN" dirty="0"/>
              <a:t>and cut off their edges</a:t>
            </a:r>
            <a:endParaRPr lang="en-CA" altLang="zh-CN" dirty="0"/>
          </a:p>
          <a:p>
            <a:pPr marL="571500" lvl="1" indent="-342900">
              <a:buFont typeface="Arial" panose="020B0604020202020204" pitchFamily="34" charset="0"/>
              <a:buChar char="•"/>
            </a:pPr>
            <a:r>
              <a:rPr lang="en-CA" altLang="zh-CN" dirty="0"/>
              <a:t>Distance:</a:t>
            </a:r>
          </a:p>
          <a:p>
            <a:pPr lvl="1"/>
            <a:r>
              <a:rPr lang="en-CA" altLang="zh-CN" dirty="0"/>
              <a:t>      Difference between predicted probabilities of node v and node v </a:t>
            </a:r>
          </a:p>
          <a:p>
            <a:pPr marL="571500" lvl="1" indent="-342900">
              <a:buFont typeface="Arial" panose="020B0604020202020204" pitchFamily="34" charset="0"/>
              <a:buChar char="•"/>
            </a:pPr>
            <a:endParaRPr lang="en-CA" altLang="zh-CN" dirty="0"/>
          </a:p>
          <a:p>
            <a:pPr lvl="1"/>
            <a:endParaRPr lang="en-US" altLang="zh-CN" dirty="0"/>
          </a:p>
          <a:p>
            <a:pPr marL="571500" lvl="1" indent="-342900">
              <a:buFont typeface="Arial" panose="020B0604020202020204" pitchFamily="34" charset="0"/>
              <a:buChar char="•"/>
            </a:pPr>
            <a:r>
              <a:rPr lang="en-US" altLang="zh-CN" dirty="0" err="1"/>
              <a:t>UnderSampling</a:t>
            </a:r>
            <a:r>
              <a:rPr lang="en-US" altLang="zh-CN" dirty="0"/>
              <a:t> of all nodes</a:t>
            </a:r>
            <a:endParaRPr lang="en-US" dirty="0"/>
          </a:p>
          <a:p>
            <a:pPr lvl="1"/>
            <a:endParaRPr lang="en-US" dirty="0"/>
          </a:p>
        </p:txBody>
      </p:sp>
      <p:pic>
        <p:nvPicPr>
          <p:cNvPr id="6" name="Picture 5" descr="A diagram of a network&#10;&#10;Description automatically generated">
            <a:extLst>
              <a:ext uri="{FF2B5EF4-FFF2-40B4-BE49-F238E27FC236}">
                <a16:creationId xmlns:a16="http://schemas.microsoft.com/office/drawing/2014/main" id="{3FA70C55-F3E0-0BAC-2CB4-E0F5F5062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2468" y="507187"/>
            <a:ext cx="2953541" cy="2382523"/>
          </a:xfrm>
          <a:prstGeom prst="rect">
            <a:avLst/>
          </a:prstGeom>
        </p:spPr>
      </p:pic>
      <p:pic>
        <p:nvPicPr>
          <p:cNvPr id="5" name="Content Placeholder 4" descr="A diagram of a diagram of a number of objects&#10;&#10;Description automatically generated with medium confidence">
            <a:extLst>
              <a:ext uri="{FF2B5EF4-FFF2-40B4-BE49-F238E27FC236}">
                <a16:creationId xmlns:a16="http://schemas.microsoft.com/office/drawing/2014/main" id="{5EC6BBB9-3EA0-1CCE-5959-B20BF9431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325" y="3662676"/>
            <a:ext cx="3314354" cy="2382523"/>
          </a:xfrm>
          <a:prstGeom prst="rect">
            <a:avLst/>
          </a:prstGeom>
        </p:spPr>
      </p:pic>
      <p:pic>
        <p:nvPicPr>
          <p:cNvPr id="22" name="Picture 21" descr="A black text on a white background&#10;&#10;Description automatically generated">
            <a:extLst>
              <a:ext uri="{FF2B5EF4-FFF2-40B4-BE49-F238E27FC236}">
                <a16:creationId xmlns:a16="http://schemas.microsoft.com/office/drawing/2014/main" id="{2E56FC03-8A70-2157-3FE8-72569461359A}"/>
              </a:ext>
            </a:extLst>
          </p:cNvPr>
          <p:cNvPicPr>
            <a:picLocks noChangeAspect="1"/>
          </p:cNvPicPr>
          <p:nvPr/>
        </p:nvPicPr>
        <p:blipFill rotWithShape="1">
          <a:blip r:embed="rId5">
            <a:extLst>
              <a:ext uri="{28A0092B-C50C-407E-A947-70E740481C1C}">
                <a14:useLocalDpi xmlns:a14="http://schemas.microsoft.com/office/drawing/2010/main" val="0"/>
              </a:ext>
            </a:extLst>
          </a:blip>
          <a:srcRect t="1" r="19273" b="-12731"/>
          <a:stretch/>
        </p:blipFill>
        <p:spPr>
          <a:xfrm>
            <a:off x="1710935" y="4495123"/>
            <a:ext cx="4148807" cy="717627"/>
          </a:xfrm>
          <a:prstGeom prst="rect">
            <a:avLst/>
          </a:prstGeom>
        </p:spPr>
      </p:pic>
      <p:pic>
        <p:nvPicPr>
          <p:cNvPr id="25" name="Picture 24">
            <a:extLst>
              <a:ext uri="{FF2B5EF4-FFF2-40B4-BE49-F238E27FC236}">
                <a16:creationId xmlns:a16="http://schemas.microsoft.com/office/drawing/2014/main" id="{84DB9528-E624-84A9-68C2-CC35F06F7ADD}"/>
              </a:ext>
            </a:extLst>
          </p:cNvPr>
          <p:cNvPicPr>
            <a:picLocks noChangeAspect="1"/>
          </p:cNvPicPr>
          <p:nvPr/>
        </p:nvPicPr>
        <p:blipFill rotWithShape="1">
          <a:blip r:embed="rId6">
            <a:extLst>
              <a:ext uri="{28A0092B-C50C-407E-A947-70E740481C1C}">
                <a14:useLocalDpi xmlns:a14="http://schemas.microsoft.com/office/drawing/2010/main" val="0"/>
              </a:ext>
            </a:extLst>
          </a:blip>
          <a:srcRect r="10240" b="-10718"/>
          <a:stretch/>
        </p:blipFill>
        <p:spPr>
          <a:xfrm>
            <a:off x="1799222" y="5585403"/>
            <a:ext cx="4342978" cy="506231"/>
          </a:xfrm>
          <a:prstGeom prst="rect">
            <a:avLst/>
          </a:prstGeom>
        </p:spPr>
      </p:pic>
    </p:spTree>
    <p:extLst>
      <p:ext uri="{BB962C8B-B14F-4D97-AF65-F5344CB8AC3E}">
        <p14:creationId xmlns:p14="http://schemas.microsoft.com/office/powerpoint/2010/main" val="368830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E554A9-A639-4763-9C04-BF70E8D5B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861B11-DEE5-471E-8256-C61A66E8B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013F92-14D0-0B54-D35A-4447028222E5}"/>
              </a:ext>
            </a:extLst>
          </p:cNvPr>
          <p:cNvSpPr>
            <a:spLocks noGrp="1"/>
          </p:cNvSpPr>
          <p:nvPr>
            <p:ph type="title"/>
          </p:nvPr>
        </p:nvSpPr>
        <p:spPr>
          <a:xfrm>
            <a:off x="610196" y="379865"/>
            <a:ext cx="5702422" cy="878884"/>
          </a:xfrm>
        </p:spPr>
        <p:txBody>
          <a:bodyPr>
            <a:normAutofit/>
          </a:bodyPr>
          <a:lstStyle/>
          <a:p>
            <a:r>
              <a:rPr lang="en-CA" dirty="0"/>
              <a:t>PC-GNN: choose</a:t>
            </a:r>
          </a:p>
        </p:txBody>
      </p:sp>
      <p:sp>
        <p:nvSpPr>
          <p:cNvPr id="10" name="Content Placeholder 9">
            <a:extLst>
              <a:ext uri="{FF2B5EF4-FFF2-40B4-BE49-F238E27FC236}">
                <a16:creationId xmlns:a16="http://schemas.microsoft.com/office/drawing/2014/main" id="{59017638-2460-CD93-CC96-4CE1D1E04519}"/>
              </a:ext>
            </a:extLst>
          </p:cNvPr>
          <p:cNvSpPr>
            <a:spLocks noGrp="1"/>
          </p:cNvSpPr>
          <p:nvPr>
            <p:ph idx="1"/>
          </p:nvPr>
        </p:nvSpPr>
        <p:spPr>
          <a:xfrm>
            <a:off x="512486" y="1365813"/>
            <a:ext cx="7566644" cy="4943593"/>
          </a:xfrm>
        </p:spPr>
        <p:txBody>
          <a:bodyPr anchor="t">
            <a:normAutofit/>
          </a:bodyPr>
          <a:lstStyle/>
          <a:p>
            <a:pPr marL="514350" lvl="1" indent="-285750">
              <a:buFont typeface="Arial" panose="020B0604020202020204" pitchFamily="34" charset="0"/>
              <a:buChar char="•"/>
            </a:pPr>
            <a:r>
              <a:rPr lang="en-CA" altLang="zh-CN" b="1" dirty="0" err="1"/>
              <a:t>OverSampling</a:t>
            </a:r>
            <a:r>
              <a:rPr lang="en-CA" altLang="zh-CN" dirty="0"/>
              <a:t>: Only for frauds</a:t>
            </a:r>
          </a:p>
          <a:p>
            <a:pPr marL="742950" lvl="2" indent="-285750">
              <a:buFont typeface="Arial" panose="020B0604020202020204" pitchFamily="34" charset="0"/>
              <a:buChar char="•"/>
            </a:pPr>
            <a:r>
              <a:rPr lang="en-US" altLang="zh-CN" sz="1800" dirty="0"/>
              <a:t>Frauds minimize interactions among each other</a:t>
            </a:r>
          </a:p>
          <a:p>
            <a:pPr marL="742950" lvl="2" indent="-285750">
              <a:buFont typeface="Arial" panose="020B0604020202020204" pitchFamily="34" charset="0"/>
              <a:buChar char="•"/>
            </a:pPr>
            <a:r>
              <a:rPr lang="en-CA" altLang="zh-CN" sz="1800" dirty="0"/>
              <a:t>Creating Connections Between Minority Class Nodes</a:t>
            </a:r>
            <a:endParaRPr lang="en-CA" altLang="zh-CN" dirty="0"/>
          </a:p>
          <a:p>
            <a:pPr marL="514350" lvl="1" indent="-285750">
              <a:buFont typeface="Arial" panose="020B0604020202020204" pitchFamily="34" charset="0"/>
              <a:buChar char="•"/>
            </a:pPr>
            <a:endParaRPr lang="en-CA" altLang="zh-CN" dirty="0"/>
          </a:p>
          <a:p>
            <a:pPr marL="514350" lvl="1" indent="-285750">
              <a:buFont typeface="Arial" panose="020B0604020202020204" pitchFamily="34" charset="0"/>
              <a:buChar char="•"/>
            </a:pPr>
            <a:endParaRPr lang="en-CA" altLang="zh-CN" dirty="0"/>
          </a:p>
          <a:p>
            <a:pPr marL="514350" lvl="1" indent="-285750">
              <a:buFont typeface="Arial" panose="020B0604020202020204" pitchFamily="34" charset="0"/>
              <a:buChar char="•"/>
            </a:pPr>
            <a:r>
              <a:rPr lang="en-US" altLang="zh-CN" b="1" dirty="0"/>
              <a:t>Neighbor sampling</a:t>
            </a:r>
            <a:r>
              <a:rPr lang="en-US" altLang="zh-CN" dirty="0"/>
              <a:t>:</a:t>
            </a:r>
          </a:p>
          <a:p>
            <a:pPr marL="742950" lvl="2" indent="-285750">
              <a:buFont typeface="Arial" panose="020B0604020202020204" pitchFamily="34" charset="0"/>
              <a:buChar char="•"/>
            </a:pPr>
            <a:r>
              <a:rPr lang="en-US" altLang="zh-CN" sz="1800" dirty="0"/>
              <a:t>Majority class (benign)</a:t>
            </a:r>
            <a:r>
              <a:rPr lang="zh-CN" altLang="en-US" sz="1800" dirty="0"/>
              <a:t>： </a:t>
            </a:r>
            <a:r>
              <a:rPr lang="en-US" altLang="zh-CN" sz="1800" dirty="0" err="1"/>
              <a:t>undersampling</a:t>
            </a:r>
            <a:endParaRPr lang="en-US" altLang="zh-CN" sz="1800" dirty="0"/>
          </a:p>
          <a:p>
            <a:pPr marL="742950" lvl="2" indent="-285750">
              <a:buFont typeface="Arial" panose="020B0604020202020204" pitchFamily="34" charset="0"/>
              <a:buChar char="•"/>
            </a:pPr>
            <a:r>
              <a:rPr lang="en-US" altLang="zh-CN" sz="1800" dirty="0"/>
              <a:t>Minority class (fraud)</a:t>
            </a:r>
            <a:r>
              <a:rPr lang="en-CA" altLang="zh-CN" sz="1800" dirty="0"/>
              <a:t>:</a:t>
            </a:r>
            <a:r>
              <a:rPr lang="zh-CN" altLang="en-US" sz="1800" dirty="0"/>
              <a:t> </a:t>
            </a:r>
            <a:r>
              <a:rPr lang="en-CA" altLang="zh-CN" sz="1800" dirty="0"/>
              <a:t>both </a:t>
            </a:r>
            <a:r>
              <a:rPr lang="en-CA" altLang="zh-CN" sz="1800" dirty="0" err="1"/>
              <a:t>undersampling</a:t>
            </a:r>
            <a:r>
              <a:rPr lang="en-CA" altLang="zh-CN" sz="1800" dirty="0"/>
              <a:t> and oversampling.</a:t>
            </a:r>
          </a:p>
          <a:p>
            <a:pPr marL="742950" lvl="2" indent="-285750">
              <a:buFont typeface="Arial" panose="020B0604020202020204" pitchFamily="34" charset="0"/>
              <a:buChar char="•"/>
            </a:pPr>
            <a:endParaRPr lang="en-CA" altLang="zh-CN" sz="1800" dirty="0"/>
          </a:p>
          <a:p>
            <a:pPr marL="514350" lvl="1" indent="-285750">
              <a:buFont typeface="Arial" panose="020B0604020202020204" pitchFamily="34" charset="0"/>
              <a:buChar char="•"/>
            </a:pPr>
            <a:r>
              <a:rPr lang="en-US" sz="2000" dirty="0"/>
              <a:t>Learning cross-entropy loss</a:t>
            </a:r>
          </a:p>
          <a:p>
            <a:pPr marL="514350" lvl="1" indent="-285750">
              <a:buFont typeface="Arial" panose="020B0604020202020204" pitchFamily="34" charset="0"/>
              <a:buChar char="•"/>
            </a:pPr>
            <a:endParaRPr lang="en-US" sz="2000" dirty="0"/>
          </a:p>
        </p:txBody>
      </p:sp>
      <p:pic>
        <p:nvPicPr>
          <p:cNvPr id="6" name="Picture 5" descr="A diagram of a network&#10;&#10;Description automatically generated">
            <a:extLst>
              <a:ext uri="{FF2B5EF4-FFF2-40B4-BE49-F238E27FC236}">
                <a16:creationId xmlns:a16="http://schemas.microsoft.com/office/drawing/2014/main" id="{3FA70C55-F3E0-0BAC-2CB4-E0F5F5062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644" y="379865"/>
            <a:ext cx="2953541" cy="2382523"/>
          </a:xfrm>
          <a:prstGeom prst="rect">
            <a:avLst/>
          </a:prstGeom>
        </p:spPr>
      </p:pic>
      <p:pic>
        <p:nvPicPr>
          <p:cNvPr id="5" name="Content Placeholder 4" descr="A diagram of a diagram of a number of objects&#10;&#10;Description automatically generated with medium confidence">
            <a:extLst>
              <a:ext uri="{FF2B5EF4-FFF2-40B4-BE49-F238E27FC236}">
                <a16:creationId xmlns:a16="http://schemas.microsoft.com/office/drawing/2014/main" id="{5EC6BBB9-3EA0-1CCE-5959-B20BF9431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616" y="3064259"/>
            <a:ext cx="3314354" cy="2382523"/>
          </a:xfrm>
          <a:prstGeom prst="rect">
            <a:avLst/>
          </a:prstGeom>
        </p:spPr>
      </p:pic>
      <p:pic>
        <p:nvPicPr>
          <p:cNvPr id="8" name="Picture 7">
            <a:extLst>
              <a:ext uri="{FF2B5EF4-FFF2-40B4-BE49-F238E27FC236}">
                <a16:creationId xmlns:a16="http://schemas.microsoft.com/office/drawing/2014/main" id="{70A5C8E0-20D0-A4B5-1588-30D89DE6A078}"/>
              </a:ext>
            </a:extLst>
          </p:cNvPr>
          <p:cNvPicPr>
            <a:picLocks noChangeAspect="1"/>
          </p:cNvPicPr>
          <p:nvPr/>
        </p:nvPicPr>
        <p:blipFill rotWithShape="1">
          <a:blip r:embed="rId5">
            <a:extLst>
              <a:ext uri="{28A0092B-C50C-407E-A947-70E740481C1C}">
                <a14:useLocalDpi xmlns:a14="http://schemas.microsoft.com/office/drawing/2010/main" val="0"/>
              </a:ext>
            </a:extLst>
          </a:blip>
          <a:srcRect r="8569" b="353"/>
          <a:stretch/>
        </p:blipFill>
        <p:spPr>
          <a:xfrm>
            <a:off x="1407142" y="2624562"/>
            <a:ext cx="4342978" cy="506231"/>
          </a:xfrm>
          <a:prstGeom prst="rect">
            <a:avLst/>
          </a:prstGeom>
        </p:spPr>
      </p:pic>
      <p:sp>
        <p:nvSpPr>
          <p:cNvPr id="3" name="TextBox 2">
            <a:extLst>
              <a:ext uri="{FF2B5EF4-FFF2-40B4-BE49-F238E27FC236}">
                <a16:creationId xmlns:a16="http://schemas.microsoft.com/office/drawing/2014/main" id="{98FC7149-0F73-35DC-C3C0-378063DA5AE6}"/>
              </a:ext>
            </a:extLst>
          </p:cNvPr>
          <p:cNvSpPr txBox="1"/>
          <p:nvPr/>
        </p:nvSpPr>
        <p:spPr>
          <a:xfrm>
            <a:off x="6507023" y="5748653"/>
            <a:ext cx="5366897" cy="830997"/>
          </a:xfrm>
          <a:prstGeom prst="rect">
            <a:avLst/>
          </a:prstGeom>
          <a:noFill/>
        </p:spPr>
        <p:txBody>
          <a:bodyPr wrap="square" rtlCol="0">
            <a:spAutoFit/>
          </a:bodyPr>
          <a:lstStyle/>
          <a:p>
            <a:r>
              <a:rPr lang="en-US" altLang="zh-CN" sz="2400" b="1" dirty="0">
                <a:solidFill>
                  <a:srgbClr val="0070C0"/>
                </a:solidFill>
                <a:latin typeface="Algerian" panose="04020705040A02060702" pitchFamily="82" charset="0"/>
              </a:rPr>
              <a:t>Now, we get a </a:t>
            </a:r>
            <a:r>
              <a:rPr lang="en-CA" altLang="zh-CN" sz="2400" b="1" dirty="0">
                <a:solidFill>
                  <a:srgbClr val="0070C0"/>
                </a:solidFill>
                <a:latin typeface="Algerian" panose="04020705040A02060702" pitchFamily="82" charset="0"/>
              </a:rPr>
              <a:t>(relatively)</a:t>
            </a:r>
            <a:r>
              <a:rPr lang="zh-CN" altLang="en-US" sz="2400" b="1" dirty="0">
                <a:solidFill>
                  <a:srgbClr val="0070C0"/>
                </a:solidFill>
                <a:latin typeface="Algerian" panose="04020705040A02060702" pitchFamily="82" charset="0"/>
              </a:rPr>
              <a:t>  </a:t>
            </a:r>
            <a:r>
              <a:rPr lang="en-CA" altLang="zh-CN" sz="2400" b="1" dirty="0">
                <a:solidFill>
                  <a:srgbClr val="0070C0"/>
                </a:solidFill>
                <a:latin typeface="Algerian" panose="04020705040A02060702" pitchFamily="82" charset="0"/>
              </a:rPr>
              <a:t>balanced subgraph </a:t>
            </a:r>
            <a:endParaRPr lang="en-CA" sz="2400" b="1" dirty="0">
              <a:solidFill>
                <a:srgbClr val="0070C0"/>
              </a:solidFill>
              <a:latin typeface="Algerian" panose="04020705040A02060702" pitchFamily="82" charset="0"/>
            </a:endParaRPr>
          </a:p>
        </p:txBody>
      </p:sp>
      <p:pic>
        <p:nvPicPr>
          <p:cNvPr id="11" name="Picture 10" descr="A math equations with numbers and symbols&#10;&#10;Description automatically generated with medium confidence">
            <a:extLst>
              <a:ext uri="{FF2B5EF4-FFF2-40B4-BE49-F238E27FC236}">
                <a16:creationId xmlns:a16="http://schemas.microsoft.com/office/drawing/2014/main" id="{FE4AE29D-A360-BE1F-D04A-22B4DB7D7FEB}"/>
              </a:ext>
            </a:extLst>
          </p:cNvPr>
          <p:cNvPicPr>
            <a:picLocks noChangeAspect="1"/>
          </p:cNvPicPr>
          <p:nvPr/>
        </p:nvPicPr>
        <p:blipFill rotWithShape="1">
          <a:blip r:embed="rId6">
            <a:extLst>
              <a:ext uri="{28A0092B-C50C-407E-A947-70E740481C1C}">
                <a14:useLocalDpi xmlns:a14="http://schemas.microsoft.com/office/drawing/2010/main" val="0"/>
              </a:ext>
            </a:extLst>
          </a:blip>
          <a:srcRect r="5764"/>
          <a:stretch/>
        </p:blipFill>
        <p:spPr>
          <a:xfrm>
            <a:off x="1249095" y="5196944"/>
            <a:ext cx="4883195" cy="1143059"/>
          </a:xfrm>
          <a:prstGeom prst="rect">
            <a:avLst/>
          </a:prstGeom>
        </p:spPr>
      </p:pic>
    </p:spTree>
    <p:extLst>
      <p:ext uri="{BB962C8B-B14F-4D97-AF65-F5344CB8AC3E}">
        <p14:creationId xmlns:p14="http://schemas.microsoft.com/office/powerpoint/2010/main" val="429089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F190-5B1C-B9C7-2763-D8C5B5A7BA7E}"/>
              </a:ext>
            </a:extLst>
          </p:cNvPr>
          <p:cNvSpPr>
            <a:spLocks noGrp="1"/>
          </p:cNvSpPr>
          <p:nvPr>
            <p:ph type="title"/>
          </p:nvPr>
        </p:nvSpPr>
        <p:spPr>
          <a:xfrm>
            <a:off x="609600" y="0"/>
            <a:ext cx="10972800" cy="1325563"/>
          </a:xfrm>
        </p:spPr>
        <p:txBody>
          <a:bodyPr/>
          <a:lstStyle/>
          <a:p>
            <a:r>
              <a:rPr lang="en-CA" dirty="0"/>
              <a:t>PC-GNN:</a:t>
            </a:r>
            <a:r>
              <a:rPr lang="zh-CN" altLang="en-US" dirty="0"/>
              <a:t> </a:t>
            </a:r>
            <a:r>
              <a:rPr lang="en-US" altLang="zh-CN" dirty="0"/>
              <a:t>Learn and </a:t>
            </a:r>
            <a:r>
              <a:rPr lang="en-CA" altLang="zh-CN" dirty="0"/>
              <a:t>Aggregate</a:t>
            </a:r>
            <a:endParaRPr lang="en-CA" dirty="0"/>
          </a:p>
        </p:txBody>
      </p:sp>
      <p:pic>
        <p:nvPicPr>
          <p:cNvPr id="5" name="Content Placeholder 4" descr="A diagram of a diagram of a graph&#10;&#10;Description automatically generated with medium confidence">
            <a:extLst>
              <a:ext uri="{FF2B5EF4-FFF2-40B4-BE49-F238E27FC236}">
                <a16:creationId xmlns:a16="http://schemas.microsoft.com/office/drawing/2014/main" id="{3770868A-E3B8-AE1A-D53A-4750D4EFC5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8133" y="1568631"/>
            <a:ext cx="9435734" cy="4649984"/>
          </a:xfrm>
        </p:spPr>
      </p:pic>
    </p:spTree>
    <p:extLst>
      <p:ext uri="{BB962C8B-B14F-4D97-AF65-F5344CB8AC3E}">
        <p14:creationId xmlns:p14="http://schemas.microsoft.com/office/powerpoint/2010/main" val="52679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737A16-C34D-E72C-C587-FEE7E73C1475}"/>
              </a:ext>
            </a:extLst>
          </p:cNvPr>
          <p:cNvSpPr>
            <a:spLocks noGrp="1"/>
          </p:cNvSpPr>
          <p:nvPr>
            <p:ph type="title"/>
          </p:nvPr>
        </p:nvSpPr>
        <p:spPr>
          <a:xfrm>
            <a:off x="623188" y="589364"/>
            <a:ext cx="6305478" cy="810770"/>
          </a:xfrm>
        </p:spPr>
        <p:txBody>
          <a:bodyPr>
            <a:normAutofit/>
          </a:bodyPr>
          <a:lstStyle/>
          <a:p>
            <a:r>
              <a:rPr lang="en-CA" dirty="0"/>
              <a:t>PC-GNN</a:t>
            </a:r>
            <a:r>
              <a:rPr lang="zh-CN" altLang="en-US" dirty="0"/>
              <a:t>：</a:t>
            </a:r>
            <a:r>
              <a:rPr lang="en-CA" altLang="zh-CN" dirty="0"/>
              <a:t>Aggregate</a:t>
            </a:r>
            <a:endParaRPr lang="en-CA" dirty="0"/>
          </a:p>
        </p:txBody>
      </p:sp>
      <p:sp>
        <p:nvSpPr>
          <p:cNvPr id="3" name="Content Placeholder 2">
            <a:extLst>
              <a:ext uri="{FF2B5EF4-FFF2-40B4-BE49-F238E27FC236}">
                <a16:creationId xmlns:a16="http://schemas.microsoft.com/office/drawing/2014/main" id="{BA3797FF-5CAD-2F52-ADA3-B026C4250957}"/>
              </a:ext>
            </a:extLst>
          </p:cNvPr>
          <p:cNvSpPr>
            <a:spLocks noGrp="1"/>
          </p:cNvSpPr>
          <p:nvPr>
            <p:ph idx="1"/>
          </p:nvPr>
        </p:nvSpPr>
        <p:spPr>
          <a:xfrm>
            <a:off x="749965" y="1788932"/>
            <a:ext cx="6520405" cy="4479704"/>
          </a:xfrm>
        </p:spPr>
        <p:txBody>
          <a:bodyPr>
            <a:normAutofit/>
          </a:bodyPr>
          <a:lstStyle/>
          <a:p>
            <a:pPr marL="342900" indent="-342900">
              <a:buFont typeface="Arial" panose="020B0604020202020204" pitchFamily="34" charset="0"/>
              <a:buChar char="•"/>
            </a:pPr>
            <a:r>
              <a:rPr lang="en-US" altLang="zh-CN" dirty="0"/>
              <a:t>Multiple relations in the graph</a:t>
            </a:r>
          </a:p>
          <a:p>
            <a:pPr marL="342900" indent="-342900">
              <a:buFont typeface="Arial" panose="020B0604020202020204" pitchFamily="34" charset="0"/>
              <a:buChar char="•"/>
            </a:pPr>
            <a:r>
              <a:rPr lang="en-US" altLang="zh-CN" dirty="0"/>
              <a:t>Aggregate learnt embedding about one relation.</a:t>
            </a:r>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Aggregate all learnt embedding among relationships.</a:t>
            </a:r>
          </a:p>
          <a:p>
            <a:pPr marL="342900" indent="-342900">
              <a:buFont typeface="Arial" panose="020B0604020202020204" pitchFamily="34" charset="0"/>
              <a:buChar char="•"/>
            </a:pPr>
            <a:endParaRPr lang="en-CA" altLang="zh-CN" dirty="0"/>
          </a:p>
        </p:txBody>
      </p:sp>
      <p:pic>
        <p:nvPicPr>
          <p:cNvPr id="5" name="Picture 4" descr="A diagram of a schematic&#10;&#10;Description automatically generated">
            <a:extLst>
              <a:ext uri="{FF2B5EF4-FFF2-40B4-BE49-F238E27FC236}">
                <a16:creationId xmlns:a16="http://schemas.microsoft.com/office/drawing/2014/main" id="{9512E305-231E-3A28-FC27-D4C5992C0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074" y="751410"/>
            <a:ext cx="3293433" cy="5355178"/>
          </a:xfrm>
          <a:prstGeom prst="rect">
            <a:avLst/>
          </a:prstGeom>
        </p:spPr>
      </p:pic>
      <p:pic>
        <p:nvPicPr>
          <p:cNvPr id="7" name="Picture 6">
            <a:extLst>
              <a:ext uri="{FF2B5EF4-FFF2-40B4-BE49-F238E27FC236}">
                <a16:creationId xmlns:a16="http://schemas.microsoft.com/office/drawing/2014/main" id="{C316E560-FE71-4A8F-4E81-1A7D84FEB0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628" y="2996931"/>
            <a:ext cx="5032458" cy="520727"/>
          </a:xfrm>
          <a:prstGeom prst="rect">
            <a:avLst/>
          </a:prstGeom>
        </p:spPr>
      </p:pic>
      <p:pic>
        <p:nvPicPr>
          <p:cNvPr id="9" name="Picture 8">
            <a:extLst>
              <a:ext uri="{FF2B5EF4-FFF2-40B4-BE49-F238E27FC236}">
                <a16:creationId xmlns:a16="http://schemas.microsoft.com/office/drawing/2014/main" id="{5C74BC50-DB42-FD9A-3B68-8A053A2EFA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1628" y="4465293"/>
            <a:ext cx="4623038" cy="520727"/>
          </a:xfrm>
          <a:prstGeom prst="rect">
            <a:avLst/>
          </a:prstGeom>
        </p:spPr>
      </p:pic>
    </p:spTree>
    <p:extLst>
      <p:ext uri="{BB962C8B-B14F-4D97-AF65-F5344CB8AC3E}">
        <p14:creationId xmlns:p14="http://schemas.microsoft.com/office/powerpoint/2010/main" val="312007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C9C484-2C12-4B1B-98D1-84696D246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29DC2263-C92B-446E-9CFA-02329CD8E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475" y="1934904"/>
            <a:ext cx="7930101" cy="4923095"/>
          </a:xfrm>
          <a:custGeom>
            <a:avLst/>
            <a:gdLst>
              <a:gd name="connsiteX0" fmla="*/ 1412408 w 8831334"/>
              <a:gd name="connsiteY0" fmla="*/ 4231273 h 4923095"/>
              <a:gd name="connsiteX1" fmla="*/ 1480115 w 8831334"/>
              <a:gd name="connsiteY1" fmla="*/ 4255873 h 4923095"/>
              <a:gd name="connsiteX2" fmla="*/ 1555026 w 8831334"/>
              <a:gd name="connsiteY2" fmla="*/ 4493895 h 4923095"/>
              <a:gd name="connsiteX3" fmla="*/ 1315323 w 8831334"/>
              <a:gd name="connsiteY3" fmla="*/ 4546785 h 4923095"/>
              <a:gd name="connsiteX4" fmla="*/ 1240411 w 8831334"/>
              <a:gd name="connsiteY4" fmla="*/ 4308763 h 4923095"/>
              <a:gd name="connsiteX5" fmla="*/ 1344748 w 8831334"/>
              <a:gd name="connsiteY5" fmla="*/ 4233023 h 4923095"/>
              <a:gd name="connsiteX6" fmla="*/ 1412408 w 8831334"/>
              <a:gd name="connsiteY6" fmla="*/ 4231273 h 4923095"/>
              <a:gd name="connsiteX7" fmla="*/ 622613 w 8831334"/>
              <a:gd name="connsiteY7" fmla="*/ 3711323 h 4923095"/>
              <a:gd name="connsiteX8" fmla="*/ 726058 w 8831334"/>
              <a:gd name="connsiteY8" fmla="*/ 3713477 h 4923095"/>
              <a:gd name="connsiteX9" fmla="*/ 862930 w 8831334"/>
              <a:gd name="connsiteY9" fmla="*/ 3763207 h 4923095"/>
              <a:gd name="connsiteX10" fmla="*/ 1014368 w 8831334"/>
              <a:gd name="connsiteY10" fmla="*/ 4244384 h 4923095"/>
              <a:gd name="connsiteX11" fmla="*/ 529792 w 8831334"/>
              <a:gd name="connsiteY11" fmla="*/ 4351304 h 4923095"/>
              <a:gd name="connsiteX12" fmla="*/ 378355 w 8831334"/>
              <a:gd name="connsiteY12" fmla="*/ 3870127 h 4923095"/>
              <a:gd name="connsiteX13" fmla="*/ 622613 w 8831334"/>
              <a:gd name="connsiteY13" fmla="*/ 3711323 h 4923095"/>
              <a:gd name="connsiteX14" fmla="*/ 0 w 8831334"/>
              <a:gd name="connsiteY14" fmla="*/ 0 h 4923095"/>
              <a:gd name="connsiteX15" fmla="*/ 7345477 w 8831334"/>
              <a:gd name="connsiteY15" fmla="*/ 0 h 4923095"/>
              <a:gd name="connsiteX16" fmla="*/ 7330937 w 8831334"/>
              <a:gd name="connsiteY16" fmla="*/ 57909 h 4923095"/>
              <a:gd name="connsiteX17" fmla="*/ 7204045 w 8831334"/>
              <a:gd name="connsiteY17" fmla="*/ 525057 h 4923095"/>
              <a:gd name="connsiteX18" fmla="*/ 7423939 w 8831334"/>
              <a:gd name="connsiteY18" fmla="*/ 1259431 h 4923095"/>
              <a:gd name="connsiteX19" fmla="*/ 8123848 w 8831334"/>
              <a:gd name="connsiteY19" fmla="*/ 1829863 h 4923095"/>
              <a:gd name="connsiteX20" fmla="*/ 8304560 w 8831334"/>
              <a:gd name="connsiteY20" fmla="*/ 4410617 h 4923095"/>
              <a:gd name="connsiteX21" fmla="*/ 5824906 w 8831334"/>
              <a:gd name="connsiteY21" fmla="*/ 4582246 h 4923095"/>
              <a:gd name="connsiteX22" fmla="*/ 4814027 w 8831334"/>
              <a:gd name="connsiteY22" fmla="*/ 3900391 h 4923095"/>
              <a:gd name="connsiteX23" fmla="*/ 3389336 w 8831334"/>
              <a:gd name="connsiteY23" fmla="*/ 4033298 h 4923095"/>
              <a:gd name="connsiteX24" fmla="*/ 2844266 w 8831334"/>
              <a:gd name="connsiteY24" fmla="*/ 4497245 h 4923095"/>
              <a:gd name="connsiteX25" fmla="*/ 1361823 w 8831334"/>
              <a:gd name="connsiteY25" fmla="*/ 3978831 h 4923095"/>
              <a:gd name="connsiteX26" fmla="*/ 723961 w 8831334"/>
              <a:gd name="connsiteY26" fmla="*/ 3482165 h 4923095"/>
              <a:gd name="connsiteX27" fmla="*/ 41451 w 8831334"/>
              <a:gd name="connsiteY27" fmla="*/ 3495177 h 4923095"/>
              <a:gd name="connsiteX28" fmla="*/ 0 w 8831334"/>
              <a:gd name="connsiteY28" fmla="*/ 3499960 h 492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31334" h="4923095">
                <a:moveTo>
                  <a:pt x="1412408" y="4231273"/>
                </a:moveTo>
                <a:cubicBezTo>
                  <a:pt x="1435398" y="4234988"/>
                  <a:pt x="1458395" y="4243092"/>
                  <a:pt x="1480115" y="4255873"/>
                </a:cubicBezTo>
                <a:cubicBezTo>
                  <a:pt x="1566994" y="4306997"/>
                  <a:pt x="1600533" y="4413563"/>
                  <a:pt x="1555026" y="4493895"/>
                </a:cubicBezTo>
                <a:cubicBezTo>
                  <a:pt x="1509520" y="4574228"/>
                  <a:pt x="1402201" y="4597907"/>
                  <a:pt x="1315323" y="4546785"/>
                </a:cubicBezTo>
                <a:cubicBezTo>
                  <a:pt x="1228444" y="4495662"/>
                  <a:pt x="1194905" y="4389095"/>
                  <a:pt x="1240411" y="4308763"/>
                </a:cubicBezTo>
                <a:cubicBezTo>
                  <a:pt x="1263164" y="4268597"/>
                  <a:pt x="1301371" y="4242593"/>
                  <a:pt x="1344748" y="4233023"/>
                </a:cubicBezTo>
                <a:cubicBezTo>
                  <a:pt x="1366437" y="4228237"/>
                  <a:pt x="1389419" y="4227559"/>
                  <a:pt x="1412408" y="4231273"/>
                </a:cubicBezTo>
                <a:close/>
                <a:moveTo>
                  <a:pt x="622613" y="3711323"/>
                </a:moveTo>
                <a:cubicBezTo>
                  <a:pt x="656354" y="3707209"/>
                  <a:pt x="691202" y="3707845"/>
                  <a:pt x="726058" y="3713477"/>
                </a:cubicBezTo>
                <a:cubicBezTo>
                  <a:pt x="772533" y="3720984"/>
                  <a:pt x="819023" y="3737370"/>
                  <a:pt x="862930" y="3763207"/>
                </a:cubicBezTo>
                <a:cubicBezTo>
                  <a:pt x="1038560" y="3866555"/>
                  <a:pt x="1106361" y="4081986"/>
                  <a:pt x="1014368" y="4244384"/>
                </a:cubicBezTo>
                <a:cubicBezTo>
                  <a:pt x="922373" y="4406782"/>
                  <a:pt x="705422" y="4454653"/>
                  <a:pt x="529792" y="4351304"/>
                </a:cubicBezTo>
                <a:cubicBezTo>
                  <a:pt x="354162" y="4247957"/>
                  <a:pt x="286361" y="4032525"/>
                  <a:pt x="378355" y="3870127"/>
                </a:cubicBezTo>
                <a:cubicBezTo>
                  <a:pt x="430102" y="3778778"/>
                  <a:pt x="521385" y="3723667"/>
                  <a:pt x="622613" y="3711323"/>
                </a:cubicBezTo>
                <a:close/>
                <a:moveTo>
                  <a:pt x="0" y="0"/>
                </a:moveTo>
                <a:lnTo>
                  <a:pt x="7345477" y="0"/>
                </a:lnTo>
                <a:lnTo>
                  <a:pt x="7330937" y="57909"/>
                </a:lnTo>
                <a:cubicBezTo>
                  <a:pt x="7288864" y="213626"/>
                  <a:pt x="7242961" y="368487"/>
                  <a:pt x="7204045" y="525057"/>
                </a:cubicBezTo>
                <a:cubicBezTo>
                  <a:pt x="7133676" y="809936"/>
                  <a:pt x="7207545" y="1073056"/>
                  <a:pt x="7423939" y="1259431"/>
                </a:cubicBezTo>
                <a:cubicBezTo>
                  <a:pt x="7652783" y="1456418"/>
                  <a:pt x="7881464" y="1655861"/>
                  <a:pt x="8123848" y="1829863"/>
                </a:cubicBezTo>
                <a:cubicBezTo>
                  <a:pt x="9170527" y="2581053"/>
                  <a:pt x="8902406" y="3889765"/>
                  <a:pt x="8304560" y="4410617"/>
                </a:cubicBezTo>
                <a:cubicBezTo>
                  <a:pt x="7554009" y="5063887"/>
                  <a:pt x="6697479" y="5060469"/>
                  <a:pt x="5824906" y="4582246"/>
                </a:cubicBezTo>
                <a:cubicBezTo>
                  <a:pt x="5473190" y="4390333"/>
                  <a:pt x="5153204" y="4124206"/>
                  <a:pt x="4814027" y="3900391"/>
                </a:cubicBezTo>
                <a:cubicBezTo>
                  <a:pt x="4336267" y="3586184"/>
                  <a:pt x="3821519" y="3552717"/>
                  <a:pt x="3389336" y="4033298"/>
                </a:cubicBezTo>
                <a:cubicBezTo>
                  <a:pt x="3228138" y="4212489"/>
                  <a:pt x="3051008" y="4402509"/>
                  <a:pt x="2844266" y="4497245"/>
                </a:cubicBezTo>
                <a:cubicBezTo>
                  <a:pt x="2311195" y="4741524"/>
                  <a:pt x="1799982" y="4540883"/>
                  <a:pt x="1361823" y="3978831"/>
                </a:cubicBezTo>
                <a:cubicBezTo>
                  <a:pt x="1185983" y="3753353"/>
                  <a:pt x="1004288" y="3503556"/>
                  <a:pt x="723961" y="3482165"/>
                </a:cubicBezTo>
                <a:cubicBezTo>
                  <a:pt x="497125" y="3465003"/>
                  <a:pt x="268214" y="3473242"/>
                  <a:pt x="41451" y="3495177"/>
                </a:cubicBezTo>
                <a:lnTo>
                  <a:pt x="0" y="34999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CBB0A6-4781-6295-E8C9-A5F89418B3D5}"/>
              </a:ext>
            </a:extLst>
          </p:cNvPr>
          <p:cNvSpPr>
            <a:spLocks noGrp="1"/>
          </p:cNvSpPr>
          <p:nvPr>
            <p:ph type="title"/>
          </p:nvPr>
        </p:nvSpPr>
        <p:spPr>
          <a:xfrm>
            <a:off x="609600" y="552782"/>
            <a:ext cx="10387054" cy="1625875"/>
          </a:xfrm>
        </p:spPr>
        <p:txBody>
          <a:bodyPr>
            <a:normAutofit/>
          </a:bodyPr>
          <a:lstStyle/>
          <a:p>
            <a:r>
              <a:rPr lang="en-US" altLang="zh-CN" dirty="0"/>
              <a:t>Research Question</a:t>
            </a:r>
            <a:endParaRPr lang="en-CA" dirty="0"/>
          </a:p>
        </p:txBody>
      </p:sp>
      <p:sp>
        <p:nvSpPr>
          <p:cNvPr id="3" name="Content Placeholder 2">
            <a:extLst>
              <a:ext uri="{FF2B5EF4-FFF2-40B4-BE49-F238E27FC236}">
                <a16:creationId xmlns:a16="http://schemas.microsoft.com/office/drawing/2014/main" id="{8D6B7617-9FF3-BCBF-3548-3F575C12A4E0}"/>
              </a:ext>
            </a:extLst>
          </p:cNvPr>
          <p:cNvSpPr>
            <a:spLocks noGrp="1"/>
          </p:cNvSpPr>
          <p:nvPr>
            <p:ph idx="1"/>
          </p:nvPr>
        </p:nvSpPr>
        <p:spPr>
          <a:xfrm>
            <a:off x="4540195" y="2695491"/>
            <a:ext cx="6456458" cy="3524334"/>
          </a:xfrm>
        </p:spPr>
        <p:txBody>
          <a:bodyPr anchor="t">
            <a:normAutofit fontScale="92500" lnSpcReduction="20000"/>
          </a:bodyPr>
          <a:lstStyle/>
          <a:p>
            <a:pPr marL="342900" indent="-342900">
              <a:lnSpc>
                <a:spcPct val="100000"/>
              </a:lnSpc>
              <a:buFont typeface="Arial" panose="020B0604020202020204" pitchFamily="34" charset="0"/>
              <a:buChar char="•"/>
            </a:pPr>
            <a:r>
              <a:rPr lang="en-CA" dirty="0"/>
              <a:t>Whether PC-GNN </a:t>
            </a:r>
            <a:r>
              <a:rPr lang="en-US" altLang="zh-CN" dirty="0"/>
              <a:t>has better performance on fraud classification</a:t>
            </a:r>
          </a:p>
          <a:p>
            <a:pPr marL="342900" indent="-342900">
              <a:lnSpc>
                <a:spcPct val="100000"/>
              </a:lnSpc>
              <a:buFont typeface="Arial" panose="020B0604020202020204" pitchFamily="34" charset="0"/>
              <a:buChar char="•"/>
            </a:pPr>
            <a:r>
              <a:rPr lang="en-US" altLang="zh-CN" dirty="0"/>
              <a:t>Compare the performance of PC-GNN across varied graph structure data </a:t>
            </a:r>
          </a:p>
          <a:p>
            <a:pPr marL="342900" indent="-342900">
              <a:lnSpc>
                <a:spcPct val="100000"/>
              </a:lnSpc>
              <a:buFont typeface="Arial" panose="020B0604020202020204" pitchFamily="34" charset="0"/>
              <a:buChar char="•"/>
            </a:pPr>
            <a:r>
              <a:rPr lang="en-US" altLang="zh-CN" dirty="0"/>
              <a:t>Fine tune the hyperparameters of the model to achieve best detection results</a:t>
            </a:r>
          </a:p>
          <a:p>
            <a:pPr>
              <a:lnSpc>
                <a:spcPct val="100000"/>
              </a:lnSpc>
            </a:pPr>
            <a:endParaRPr lang="en-US" altLang="zh-CN" dirty="0"/>
          </a:p>
          <a:p>
            <a:pPr>
              <a:lnSpc>
                <a:spcPct val="100000"/>
              </a:lnSpc>
            </a:pPr>
            <a:r>
              <a:rPr lang="en-US" altLang="zh-CN" dirty="0"/>
              <a:t> Three real world datasets</a:t>
            </a:r>
            <a:r>
              <a:rPr lang="zh-CN" altLang="en-US" dirty="0"/>
              <a:t>：</a:t>
            </a:r>
            <a:endParaRPr lang="en-US" altLang="zh-CN" dirty="0"/>
          </a:p>
          <a:p>
            <a:pPr marL="571500" lvl="1" indent="-342900">
              <a:lnSpc>
                <a:spcPct val="100000"/>
              </a:lnSpc>
              <a:buFont typeface="Wingdings" panose="05000000000000000000" pitchFamily="2" charset="2"/>
              <a:buChar char="§"/>
            </a:pPr>
            <a:r>
              <a:rPr lang="en-US" altLang="zh-CN" dirty="0" err="1"/>
              <a:t>Yelpchi</a:t>
            </a:r>
            <a:r>
              <a:rPr lang="zh-CN" altLang="en-US" dirty="0"/>
              <a:t>：</a:t>
            </a:r>
            <a:r>
              <a:rPr lang="en-CA" altLang="zh-CN" dirty="0"/>
              <a:t>Relation-Driven Graph Construction</a:t>
            </a:r>
            <a:endParaRPr lang="en-US" altLang="zh-CN" dirty="0"/>
          </a:p>
          <a:p>
            <a:pPr marL="571500" lvl="1" indent="-342900">
              <a:lnSpc>
                <a:spcPct val="100000"/>
              </a:lnSpc>
              <a:buFont typeface="Wingdings" panose="05000000000000000000" pitchFamily="2" charset="2"/>
              <a:buChar char="§"/>
            </a:pPr>
            <a:r>
              <a:rPr lang="en-US" altLang="zh-CN" dirty="0" err="1"/>
              <a:t>FDCompCN</a:t>
            </a:r>
            <a:r>
              <a:rPr lang="en-US" altLang="zh-CN" dirty="0"/>
              <a:t>: Behavior-Linked Graph Construction</a:t>
            </a:r>
          </a:p>
          <a:p>
            <a:pPr marL="571500" lvl="1" indent="-342900">
              <a:lnSpc>
                <a:spcPct val="100000"/>
              </a:lnSpc>
              <a:buFont typeface="Wingdings" panose="05000000000000000000" pitchFamily="2" charset="2"/>
              <a:buChar char="§"/>
            </a:pPr>
            <a:r>
              <a:rPr lang="en-US" altLang="zh-CN" dirty="0" err="1"/>
              <a:t>AlibabaLoan</a:t>
            </a:r>
            <a:r>
              <a:rPr lang="en-US" altLang="zh-CN" dirty="0"/>
              <a:t>: Attribute-Sharing Graph Construction</a:t>
            </a:r>
          </a:p>
        </p:txBody>
      </p:sp>
      <p:pic>
        <p:nvPicPr>
          <p:cNvPr id="7" name="Graphic 6" descr="Robber">
            <a:extLst>
              <a:ext uri="{FF2B5EF4-FFF2-40B4-BE49-F238E27FC236}">
                <a16:creationId xmlns:a16="http://schemas.microsoft.com/office/drawing/2014/main" id="{4E454528-2B96-D4E2-BF06-ECF21EE51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456" y="2796587"/>
            <a:ext cx="3322144" cy="3322144"/>
          </a:xfrm>
          <a:prstGeom prst="rect">
            <a:avLst/>
          </a:prstGeom>
        </p:spPr>
      </p:pic>
    </p:spTree>
    <p:extLst>
      <p:ext uri="{BB962C8B-B14F-4D97-AF65-F5344CB8AC3E}">
        <p14:creationId xmlns:p14="http://schemas.microsoft.com/office/powerpoint/2010/main" val="2551592828"/>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801</TotalTime>
  <Words>1635</Words>
  <Application>Microsoft Macintosh PowerPoint</Application>
  <PresentationFormat>Widescreen</PresentationFormat>
  <Paragraphs>179</Paragraphs>
  <Slides>19</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Algerian</vt:lpstr>
      <vt:lpstr>Aptos</vt:lpstr>
      <vt:lpstr>Arial</vt:lpstr>
      <vt:lpstr>Avenir Next LT Pro</vt:lpstr>
      <vt:lpstr>LinLibertineT</vt:lpstr>
      <vt:lpstr>Open Sans</vt:lpstr>
      <vt:lpstr>Posterama</vt:lpstr>
      <vt:lpstr>Söhne</vt:lpstr>
      <vt:lpstr>Wingdings</vt:lpstr>
      <vt:lpstr>SplashVTI</vt:lpstr>
      <vt:lpstr>PC-GNN on Fraud Detection</vt:lpstr>
      <vt:lpstr>Fraud is around ourselves</vt:lpstr>
      <vt:lpstr>Why we use PC-GNN</vt:lpstr>
      <vt:lpstr>PC-GNN: pick</vt:lpstr>
      <vt:lpstr>PC-GNN: choose</vt:lpstr>
      <vt:lpstr>PC-GNN: choose</vt:lpstr>
      <vt:lpstr>PC-GNN: Learn and Aggregate</vt:lpstr>
      <vt:lpstr>PC-GNN：Aggregate</vt:lpstr>
      <vt:lpstr>Research Question</vt:lpstr>
      <vt:lpstr>PC-GNN on YelpCHI</vt:lpstr>
      <vt:lpstr>PowerPoint Presentation</vt:lpstr>
      <vt:lpstr>PC-GNN on FDCompCN</vt:lpstr>
      <vt:lpstr>PowerPoint Presentation</vt:lpstr>
      <vt:lpstr>PC-GNN on AlibabaLoan</vt:lpstr>
      <vt:lpstr>PowerPoint Presentation</vt:lpstr>
      <vt:lpstr>Conclusion</vt:lpstr>
      <vt:lpstr>Future Work</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PC-GNN on fraud detection</dc:title>
  <dc:creator>Yahan Cong</dc:creator>
  <cp:lastModifiedBy>yujinxin@student.ubc.ca</cp:lastModifiedBy>
  <cp:revision>375</cp:revision>
  <dcterms:created xsi:type="dcterms:W3CDTF">2024-04-24T18:11:01Z</dcterms:created>
  <dcterms:modified xsi:type="dcterms:W3CDTF">2024-04-25T18:58:40Z</dcterms:modified>
</cp:coreProperties>
</file>