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1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7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987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4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7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8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5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5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9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70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1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2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57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63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0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E20804-A47F-4C6B-B341-DA4CEFD9D41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C09BC-3D59-4E78-8025-D1E88C172F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39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D8EF8E-EFDF-4C89-43FA-23DBA67D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918" y="1386045"/>
            <a:ext cx="10767820" cy="5297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2F2B9B-7557-3381-689A-C8A21E8DD176}"/>
              </a:ext>
            </a:extLst>
          </p:cNvPr>
          <p:cNvSpPr txBox="1"/>
          <p:nvPr/>
        </p:nvSpPr>
        <p:spPr>
          <a:xfrm>
            <a:off x="2156098" y="1289081"/>
            <a:ext cx="9640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Sales Analysis – Advanced Excel Project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79700-A2D7-70E0-C139-D1652AD42F22}"/>
              </a:ext>
            </a:extLst>
          </p:cNvPr>
          <p:cNvSpPr txBox="1"/>
          <p:nvPr/>
        </p:nvSpPr>
        <p:spPr>
          <a:xfrm>
            <a:off x="7743278" y="3042093"/>
            <a:ext cx="5161935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:  Yahavarshini E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:  12-02-2025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Course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 DA &amp; DS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Batch 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Dec Regular offline – RP33</a:t>
            </a:r>
          </a:p>
        </p:txBody>
      </p:sp>
    </p:spTree>
    <p:extLst>
      <p:ext uri="{BB962C8B-B14F-4D97-AF65-F5344CB8AC3E}">
        <p14:creationId xmlns:p14="http://schemas.microsoft.com/office/powerpoint/2010/main" val="908586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DDF77-A3C6-28D3-5D90-8620966A0134}"/>
              </a:ext>
            </a:extLst>
          </p:cNvPr>
          <p:cNvSpPr txBox="1"/>
          <p:nvPr/>
        </p:nvSpPr>
        <p:spPr>
          <a:xfrm>
            <a:off x="668593" y="373626"/>
            <a:ext cx="2910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85428-7198-C907-52E1-559656ECC3B3}"/>
              </a:ext>
            </a:extLst>
          </p:cNvPr>
          <p:cNvSpPr txBox="1"/>
          <p:nvPr/>
        </p:nvSpPr>
        <p:spPr>
          <a:xfrm>
            <a:off x="668593" y="1091832"/>
            <a:ext cx="2989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Summary of 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CA733-8CE5-8E3E-7113-4F92B171CC98}"/>
              </a:ext>
            </a:extLst>
          </p:cNvPr>
          <p:cNvSpPr txBox="1"/>
          <p:nvPr/>
        </p:nvSpPr>
        <p:spPr>
          <a:xfrm>
            <a:off x="1347018" y="1566031"/>
            <a:ext cx="8622891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Point of Sale (POS) is the highest revenue-generating channel with over ₹7 Crore in net sales.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Baby Formula is the most profitable product category, generating ₹3 Crore in net sales.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Top brands like Aptamil and Kendamil contribute significantly to overall sales.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Sales trends show consistent demand growth in both POS and online stores.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0F413-3E5D-33F6-1FEC-D7302885A706}"/>
              </a:ext>
            </a:extLst>
          </p:cNvPr>
          <p:cNvSpPr txBox="1"/>
          <p:nvPr/>
        </p:nvSpPr>
        <p:spPr>
          <a:xfrm>
            <a:off x="668593" y="3597824"/>
            <a:ext cx="3372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Next Steps for deeper Insights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30B0C-E900-5354-A038-A0FEDF216A2F}"/>
              </a:ext>
            </a:extLst>
          </p:cNvPr>
          <p:cNvSpPr txBox="1"/>
          <p:nvPr/>
        </p:nvSpPr>
        <p:spPr>
          <a:xfrm>
            <a:off x="1347018" y="4017163"/>
            <a:ext cx="4886632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Regional Demand Analysis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Customer Behaviour Study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Pricing &amp; Discount Strategy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Competitor Benchmarking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7CCF3-847E-045E-09A4-6F9CD18A5A59}"/>
              </a:ext>
            </a:extLst>
          </p:cNvPr>
          <p:cNvSpPr txBox="1"/>
          <p:nvPr/>
        </p:nvSpPr>
        <p:spPr>
          <a:xfrm>
            <a:off x="8544233" y="5752852"/>
            <a:ext cx="397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THANK YOU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0D683E-2CE2-54C0-EE48-81E02EEFC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47" y="3426893"/>
            <a:ext cx="2214102" cy="22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1E0E1-62DA-A5E0-EF09-53F445D6829D}"/>
              </a:ext>
            </a:extLst>
          </p:cNvPr>
          <p:cNvSpPr txBox="1"/>
          <p:nvPr/>
        </p:nvSpPr>
        <p:spPr>
          <a:xfrm>
            <a:off x="1120878" y="703629"/>
            <a:ext cx="3539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5E6D1-7B75-6683-2ED5-063CF0A7483E}"/>
              </a:ext>
            </a:extLst>
          </p:cNvPr>
          <p:cNvSpPr txBox="1"/>
          <p:nvPr/>
        </p:nvSpPr>
        <p:spPr>
          <a:xfrm>
            <a:off x="1794385" y="1369668"/>
            <a:ext cx="7875640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trends.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sales performance.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actionable business insights.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4E8E2-6ABD-9166-83F3-09FC1BD3A73A}"/>
              </a:ext>
            </a:extLst>
          </p:cNvPr>
          <p:cNvSpPr txBox="1"/>
          <p:nvPr/>
        </p:nvSpPr>
        <p:spPr>
          <a:xfrm>
            <a:off x="1238866" y="3358263"/>
            <a:ext cx="233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Goals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FB42C-A503-7EB2-38C0-FB1C085B5681}"/>
              </a:ext>
            </a:extLst>
          </p:cNvPr>
          <p:cNvSpPr txBox="1"/>
          <p:nvPr/>
        </p:nvSpPr>
        <p:spPr>
          <a:xfrm rot="10800000" flipV="1">
            <a:off x="1794385" y="4141837"/>
            <a:ext cx="6980903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sales trends over time.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 high-performing products and sales channels.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dynamic dashboard with key metrics.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4F04E-7E05-065B-5F7C-9EB7DDB5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975" y="1175238"/>
            <a:ext cx="6026100" cy="45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250C7-30BC-25D6-781E-A1A763099DE8}"/>
              </a:ext>
            </a:extLst>
          </p:cNvPr>
          <p:cNvSpPr txBox="1"/>
          <p:nvPr/>
        </p:nvSpPr>
        <p:spPr>
          <a:xfrm>
            <a:off x="540774" y="376119"/>
            <a:ext cx="316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F16BC1-39C1-99D0-CB00-786AD63DA2DB}"/>
              </a:ext>
            </a:extLst>
          </p:cNvPr>
          <p:cNvSpPr txBox="1"/>
          <p:nvPr/>
        </p:nvSpPr>
        <p:spPr>
          <a:xfrm>
            <a:off x="757084" y="849024"/>
            <a:ext cx="5427407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Rows: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20,000+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Order ID, Sale ID, Product Type, Sales, Date, Channel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Time Period: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Nov 2020 – Oct 2023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Info: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Sales across multiple channels (Online, POS, Wholesale)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F5ECC9-0769-36FD-A813-1C5B47ACB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" t="16043" r="12072" b="30613"/>
          <a:stretch/>
        </p:blipFill>
        <p:spPr>
          <a:xfrm>
            <a:off x="412955" y="2973405"/>
            <a:ext cx="5767993" cy="3427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C75646-2C5E-34DB-D166-6575676D7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6790" r="3937" b="28952"/>
          <a:stretch/>
        </p:blipFill>
        <p:spPr>
          <a:xfrm>
            <a:off x="6355862" y="2973404"/>
            <a:ext cx="5511673" cy="34273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342D35-12A9-2522-4DA7-83284FE393BD}"/>
              </a:ext>
            </a:extLst>
          </p:cNvPr>
          <p:cNvSpPr txBox="1"/>
          <p:nvPr/>
        </p:nvSpPr>
        <p:spPr>
          <a:xfrm>
            <a:off x="6561411" y="384748"/>
            <a:ext cx="316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 Cleaning: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AE188C7-50EC-224A-20C0-67AAFC7A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885" y="1045024"/>
            <a:ext cx="4945626" cy="1668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Duplicates (Order ID, Sale ID).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Handled Missing Values (Filled categories, set 0 for null sales).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Formatted Dates (Standardized YYYY-MM-DD).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9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F5A27-8871-DD56-195E-215F20ED02BE}"/>
              </a:ext>
            </a:extLst>
          </p:cNvPr>
          <p:cNvSpPr txBox="1"/>
          <p:nvPr/>
        </p:nvSpPr>
        <p:spPr>
          <a:xfrm>
            <a:off x="314631" y="312862"/>
            <a:ext cx="6076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Metrics Calculation and Data Analysis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EB41E-4405-1FFE-696E-9395591E1467}"/>
              </a:ext>
            </a:extLst>
          </p:cNvPr>
          <p:cNvSpPr txBox="1"/>
          <p:nvPr/>
        </p:nvSpPr>
        <p:spPr>
          <a:xfrm>
            <a:off x="3352800" y="3844413"/>
            <a:ext cx="1095123" cy="1563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15B37E-BEEF-EB9C-555D-B345E5C7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698" y="5344490"/>
            <a:ext cx="5230763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Gross Sales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=SUM(Total Sales)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 Sales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=SUM(Total Sales - Discounts)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Adjusted Sales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=Gross sale-Discount-shipping-Taxes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235AB-4A4F-C906-F419-2B2420BAA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" t="17072" r="66607" b="40505"/>
          <a:stretch/>
        </p:blipFill>
        <p:spPr>
          <a:xfrm>
            <a:off x="3500357" y="1209397"/>
            <a:ext cx="4126360" cy="3590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6EE66-DF5B-93D0-9C02-3534C9C1A776}"/>
              </a:ext>
            </a:extLst>
          </p:cNvPr>
          <p:cNvSpPr txBox="1"/>
          <p:nvPr/>
        </p:nvSpPr>
        <p:spPr>
          <a:xfrm>
            <a:off x="6404541" y="4944700"/>
            <a:ext cx="5447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Average Sales Per Order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 Sum(Total sales)/Count(Order ID)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Discount Rates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 ABS(SUM(Discount))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Return Rates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 ABS(SUM(Return))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Product/Channel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 COUNTIFS()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7D8CA-40D4-75BD-D29A-81514377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74" t="17660" r="36129" b="17660"/>
          <a:stretch/>
        </p:blipFill>
        <p:spPr>
          <a:xfrm>
            <a:off x="383459" y="852135"/>
            <a:ext cx="2910348" cy="4304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ABE52-FBEF-A30F-2589-7FB9DF4C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1" t="17771" r="3670" b="52401"/>
          <a:stretch/>
        </p:blipFill>
        <p:spPr>
          <a:xfrm>
            <a:off x="7833267" y="1913300"/>
            <a:ext cx="4274239" cy="230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7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BA4B81-A29F-15BF-548A-0D9A3143CD21}"/>
              </a:ext>
            </a:extLst>
          </p:cNvPr>
          <p:cNvSpPr txBox="1"/>
          <p:nvPr/>
        </p:nvSpPr>
        <p:spPr>
          <a:xfrm>
            <a:off x="324465" y="309780"/>
            <a:ext cx="431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Pivot Tables 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0C517-A251-24EE-4189-741A3D0C2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" t="21218" r="36533" b="28172"/>
          <a:stretch/>
        </p:blipFill>
        <p:spPr>
          <a:xfrm>
            <a:off x="108156" y="3298723"/>
            <a:ext cx="7541341" cy="347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6A19B0-4B70-FCDB-1788-A42F20C945C0}"/>
              </a:ext>
            </a:extLst>
          </p:cNvPr>
          <p:cNvSpPr txBox="1"/>
          <p:nvPr/>
        </p:nvSpPr>
        <p:spPr>
          <a:xfrm>
            <a:off x="462115" y="861068"/>
            <a:ext cx="5024286" cy="282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Pivot Tables were used to analyze and summarize data dynamically across different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dimensions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by Product 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(Baby Formula, Skin Care etc.).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Sales Over Time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(Monthly &amp; Yearly trends).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Top-Selling Products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(Based on Sales).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5EF8F-B95E-2822-F7A4-ACFEDE3E6DF2}"/>
              </a:ext>
            </a:extLst>
          </p:cNvPr>
          <p:cNvSpPr txBox="1"/>
          <p:nvPr/>
        </p:nvSpPr>
        <p:spPr>
          <a:xfrm>
            <a:off x="7767483" y="3298723"/>
            <a:ext cx="431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Pivot Charts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6FC0F-8A93-75BC-CD1A-BC5E41F5BF5A}"/>
              </a:ext>
            </a:extLst>
          </p:cNvPr>
          <p:cNvSpPr txBox="1"/>
          <p:nvPr/>
        </p:nvSpPr>
        <p:spPr>
          <a:xfrm>
            <a:off x="8077198" y="3834581"/>
            <a:ext cx="369693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Pivot Charts were used to provide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clear insights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into sales trends: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25198-46F5-FFB3-6156-2C4DF1609337}"/>
              </a:ext>
            </a:extLst>
          </p:cNvPr>
          <p:cNvSpPr txBox="1"/>
          <p:nvPr/>
        </p:nvSpPr>
        <p:spPr>
          <a:xfrm>
            <a:off x="8077199" y="4784351"/>
            <a:ext cx="369692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Line Chart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Pie Chart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Column Chart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7EBFC2-A53D-E2C2-2111-A2C88346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21935" r="56130" b="44086"/>
          <a:stretch/>
        </p:blipFill>
        <p:spPr>
          <a:xfrm>
            <a:off x="5894636" y="309780"/>
            <a:ext cx="5879421" cy="26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64C55-828A-5219-32D5-4CAD372BD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t="15771" r="31290" b="11972"/>
          <a:stretch/>
        </p:blipFill>
        <p:spPr>
          <a:xfrm>
            <a:off x="275303" y="1021454"/>
            <a:ext cx="8930403" cy="5412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4D8F-1A0F-98EF-FEE9-599699792DD8}"/>
              </a:ext>
            </a:extLst>
          </p:cNvPr>
          <p:cNvSpPr txBox="1"/>
          <p:nvPr/>
        </p:nvSpPr>
        <p:spPr>
          <a:xfrm>
            <a:off x="275303" y="245851"/>
            <a:ext cx="2723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4EF9E-822E-4B23-676A-58E5B1A6D2B5}"/>
              </a:ext>
            </a:extLst>
          </p:cNvPr>
          <p:cNvSpPr txBox="1"/>
          <p:nvPr/>
        </p:nvSpPr>
        <p:spPr>
          <a:xfrm>
            <a:off x="9447951" y="1331295"/>
            <a:ext cx="2422297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Monitor real-time sales performance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top-selling products &amp; channels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Track Customer Trends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E6DB49-3314-F99D-FCFC-EDF712F6CBB4}"/>
              </a:ext>
            </a:extLst>
          </p:cNvPr>
          <p:cNvGrpSpPr/>
          <p:nvPr/>
        </p:nvGrpSpPr>
        <p:grpSpPr>
          <a:xfrm>
            <a:off x="9514064" y="4212680"/>
            <a:ext cx="3090892" cy="2136500"/>
            <a:chOff x="9366580" y="1292500"/>
            <a:chExt cx="3090892" cy="21365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D65B09-C481-AD1A-F86B-41FDC40803B0}"/>
                </a:ext>
              </a:extLst>
            </p:cNvPr>
            <p:cNvSpPr txBox="1"/>
            <p:nvPr/>
          </p:nvSpPr>
          <p:spPr>
            <a:xfrm>
              <a:off x="9366580" y="1292500"/>
              <a:ext cx="25501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KPI – Key Performance Indicator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75885-2C7A-F545-7853-6573AFB1C832}"/>
                </a:ext>
              </a:extLst>
            </p:cNvPr>
            <p:cNvSpPr txBox="1"/>
            <p:nvPr/>
          </p:nvSpPr>
          <p:spPr>
            <a:xfrm>
              <a:off x="9517626" y="2030202"/>
              <a:ext cx="2939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Total Sales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901576-74D5-9DCB-1E7A-C2D74423F3E5}"/>
                </a:ext>
              </a:extLst>
            </p:cNvPr>
            <p:cNvSpPr txBox="1"/>
            <p:nvPr/>
          </p:nvSpPr>
          <p:spPr>
            <a:xfrm>
              <a:off x="9517626" y="2534472"/>
              <a:ext cx="2939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Average Sales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14D6F-6F7F-35FD-371E-F9E51D6C0649}"/>
                </a:ext>
              </a:extLst>
            </p:cNvPr>
            <p:cNvSpPr txBox="1"/>
            <p:nvPr/>
          </p:nvSpPr>
          <p:spPr>
            <a:xfrm>
              <a:off x="9517626" y="3090446"/>
              <a:ext cx="29398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Top Product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49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B1207-3B87-C244-508B-420F7BB1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464" y="4329000"/>
            <a:ext cx="4629796" cy="2267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75C38-1330-9155-6AF1-291DEBE1B374}"/>
              </a:ext>
            </a:extLst>
          </p:cNvPr>
          <p:cNvSpPr txBox="1"/>
          <p:nvPr/>
        </p:nvSpPr>
        <p:spPr>
          <a:xfrm>
            <a:off x="8888362" y="3959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highlight>
                  <a:srgbClr val="FF00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Goal Seek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D5363-2B2E-5EC3-2B80-101200E63EF2}"/>
              </a:ext>
            </a:extLst>
          </p:cNvPr>
          <p:cNvSpPr txBox="1"/>
          <p:nvPr/>
        </p:nvSpPr>
        <p:spPr>
          <a:xfrm>
            <a:off x="373625" y="387752"/>
            <a:ext cx="4984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What-If Analysis – Scenario manager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C15F8-64AE-9D67-1F72-F25EF72877B6}"/>
              </a:ext>
            </a:extLst>
          </p:cNvPr>
          <p:cNvSpPr txBox="1"/>
          <p:nvPr/>
        </p:nvSpPr>
        <p:spPr>
          <a:xfrm>
            <a:off x="7290620" y="387752"/>
            <a:ext cx="248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Goal Seek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71526-D73D-4913-C28D-8BF9E6634390}"/>
              </a:ext>
            </a:extLst>
          </p:cNvPr>
          <p:cNvSpPr txBox="1"/>
          <p:nvPr/>
        </p:nvSpPr>
        <p:spPr>
          <a:xfrm>
            <a:off x="698091" y="914400"/>
            <a:ext cx="534874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What-If Analysis was used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simulate sales increased by 10% and return rate decreased by 5%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understand their impact on total revenue.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ED952-2FD9-66BC-7033-CF2C3F133BCA}"/>
              </a:ext>
            </a:extLst>
          </p:cNvPr>
          <p:cNvSpPr txBox="1"/>
          <p:nvPr/>
        </p:nvSpPr>
        <p:spPr>
          <a:xfrm>
            <a:off x="373625" y="2126690"/>
            <a:ext cx="6066504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Scenario 1: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 Case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Scenario 2: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Impact of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10% increase of  sales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E1E0E-AC51-0C86-D4A0-E1BFA44B2289}"/>
              </a:ext>
            </a:extLst>
          </p:cNvPr>
          <p:cNvSpPr txBox="1"/>
          <p:nvPr/>
        </p:nvSpPr>
        <p:spPr>
          <a:xfrm>
            <a:off x="698091" y="3275111"/>
            <a:ext cx="4965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Excel Tool Used: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Table &amp; Scenario Manager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6FA07-B7A8-3C28-EC0C-83A5559FC2B5}"/>
              </a:ext>
            </a:extLst>
          </p:cNvPr>
          <p:cNvSpPr txBox="1"/>
          <p:nvPr/>
        </p:nvSpPr>
        <p:spPr>
          <a:xfrm>
            <a:off x="7537623" y="1032677"/>
            <a:ext cx="3785418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Goal Seek was used to determine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Quantity required to reach a ₹9 Crore sales target.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Price adjustment needed to achieve a desired profit margin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B8C52-86CC-644F-4DED-6BA8EB55A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t="35985" r="59112" b="40509"/>
          <a:stretch/>
        </p:blipFill>
        <p:spPr>
          <a:xfrm>
            <a:off x="467032" y="3844413"/>
            <a:ext cx="6712037" cy="279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5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05D7E8-6EF2-DABF-F3D2-9760C6EA8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" t="28244" r="9515" b="56702"/>
          <a:stretch/>
        </p:blipFill>
        <p:spPr>
          <a:xfrm>
            <a:off x="560439" y="5080642"/>
            <a:ext cx="10815484" cy="10323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429985A-F149-1728-9BF2-A97A3AA5A441}"/>
              </a:ext>
            </a:extLst>
          </p:cNvPr>
          <p:cNvSpPr/>
          <p:nvPr/>
        </p:nvSpPr>
        <p:spPr>
          <a:xfrm>
            <a:off x="10038735" y="4982320"/>
            <a:ext cx="1052052" cy="11307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3F99C-1D7C-C78F-8760-F236696DFBBC}"/>
              </a:ext>
            </a:extLst>
          </p:cNvPr>
          <p:cNvSpPr txBox="1"/>
          <p:nvPr/>
        </p:nvSpPr>
        <p:spPr>
          <a:xfrm>
            <a:off x="560439" y="373626"/>
            <a:ext cx="313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Macros and Automation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9E6D4-0AFA-A4B6-C331-1E16B18E526C}"/>
              </a:ext>
            </a:extLst>
          </p:cNvPr>
          <p:cNvSpPr txBox="1"/>
          <p:nvPr/>
        </p:nvSpPr>
        <p:spPr>
          <a:xfrm>
            <a:off x="884903" y="907957"/>
            <a:ext cx="8829368" cy="17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Macros were used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automate repetitive tasks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 Excel, including: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Formatting worksheets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Automatically applying currency formatting, bolding headers, and freezing panes</a:t>
            </a:r>
            <a:r>
              <a:rPr lang="en-US" sz="1400" dirty="0"/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Updating Pivot Tables -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Running calculations and refreshing PivotTables whenever new data is added.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DDA028-AD9F-AA35-162E-42C9993B8F79}"/>
              </a:ext>
            </a:extLst>
          </p:cNvPr>
          <p:cNvSpPr txBox="1"/>
          <p:nvPr/>
        </p:nvSpPr>
        <p:spPr>
          <a:xfrm>
            <a:off x="560439" y="3003688"/>
            <a:ext cx="35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Benefits of Automation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AEE4C-7DE5-DFFA-4395-3CCD1CA17341}"/>
              </a:ext>
            </a:extLst>
          </p:cNvPr>
          <p:cNvSpPr txBox="1"/>
          <p:nvPr/>
        </p:nvSpPr>
        <p:spPr>
          <a:xfrm>
            <a:off x="907025" y="3471342"/>
            <a:ext cx="1037794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Saves Time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Increases Accuracy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Improves Efficiency </a:t>
            </a:r>
          </a:p>
        </p:txBody>
      </p:sp>
    </p:spTree>
    <p:extLst>
      <p:ext uri="{BB962C8B-B14F-4D97-AF65-F5344CB8AC3E}">
        <p14:creationId xmlns:p14="http://schemas.microsoft.com/office/powerpoint/2010/main" val="37484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2C3559-7B22-430F-CA75-EA1B5A2D06F3}"/>
              </a:ext>
            </a:extLst>
          </p:cNvPr>
          <p:cNvSpPr txBox="1"/>
          <p:nvPr/>
        </p:nvSpPr>
        <p:spPr>
          <a:xfrm>
            <a:off x="904568" y="1026409"/>
            <a:ext cx="7089058" cy="330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Revenue-Generating Sales Channel: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Point of Sale (POS) channel  - highest net sales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Draft Orders </a:t>
            </a:r>
            <a:r>
              <a:rPr lang="en-IN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less revenue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Profitable Product Category: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Baby Formula leads in profitability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also has the highest sales volume -  Point of Sale (POS)  and Online Store.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Top-Performing Products &amp; Sales Trends:</a:t>
            </a:r>
            <a:endParaRPr lang="en-IN" sz="1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Aptamil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IN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400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kendamil</a:t>
            </a:r>
            <a:r>
              <a:rPr lang="en-IN" sz="1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Pampers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B9319-BCE0-2395-512A-A514939A0104}"/>
              </a:ext>
            </a:extLst>
          </p:cNvPr>
          <p:cNvSpPr txBox="1"/>
          <p:nvPr/>
        </p:nvSpPr>
        <p:spPr>
          <a:xfrm>
            <a:off x="432619" y="420825"/>
            <a:ext cx="4286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D6593-2290-A19E-13C5-A6BFCC2AFC0D}"/>
              </a:ext>
            </a:extLst>
          </p:cNvPr>
          <p:cNvSpPr txBox="1"/>
          <p:nvPr/>
        </p:nvSpPr>
        <p:spPr>
          <a:xfrm>
            <a:off x="432619" y="4602890"/>
            <a:ext cx="3156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924D9-780A-A55F-7F6A-CAA2D90706D9}"/>
              </a:ext>
            </a:extLst>
          </p:cNvPr>
          <p:cNvSpPr txBox="1"/>
          <p:nvPr/>
        </p:nvSpPr>
        <p:spPr>
          <a:xfrm>
            <a:off x="968478" y="5141320"/>
            <a:ext cx="696123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Demand over region analysis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Suggest top brands with discounts to attract new customers.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offers and loyalty programs to keep customers coming back.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1895A6-B83E-1543-21C0-E6C855F93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b="5144"/>
          <a:stretch/>
        </p:blipFill>
        <p:spPr>
          <a:xfrm>
            <a:off x="8316269" y="3667785"/>
            <a:ext cx="3441291" cy="2622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16A7FF-11D9-046F-0B75-4B727A178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8" t="20598" r="54365" b="53052"/>
          <a:stretch/>
        </p:blipFill>
        <p:spPr>
          <a:xfrm>
            <a:off x="8316269" y="577296"/>
            <a:ext cx="3590593" cy="26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60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1451</TotalTime>
  <Words>614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20</cp:revision>
  <dcterms:created xsi:type="dcterms:W3CDTF">2025-02-09T08:29:18Z</dcterms:created>
  <dcterms:modified xsi:type="dcterms:W3CDTF">2025-03-01T18:01:50Z</dcterms:modified>
</cp:coreProperties>
</file>