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sldIdLst>
    <p:sldId id="257" r:id="rId2"/>
    <p:sldId id="259" r:id="rId3"/>
    <p:sldId id="258" r:id="rId4"/>
    <p:sldId id="260" r:id="rId5"/>
    <p:sldId id="261" r:id="rId6"/>
    <p:sldId id="262" r:id="rId7"/>
    <p:sldId id="263" r:id="rId8"/>
    <p:sldId id="267"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en-US"/>
              <a:t>Click to edit Master title style</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431AB27-229D-4752-B708-9A5C09CBFFB9}" type="datetimeFigureOut">
              <a:rPr lang="en-IN" smtClean="0"/>
              <a:t>11-06-2025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rIns="45720"/>
          <a:lstStyle/>
          <a:p>
            <a:fld id="{17D1E0DD-CF70-4F82-A2AE-5E9CE1B375EE}" type="slidenum">
              <a:rPr lang="en-IN" smtClean="0"/>
              <a:t>‹#›</a:t>
            </a:fld>
            <a:endParaRPr lang="en-IN"/>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4040162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31AB27-229D-4752-B708-9A5C09CBFFB9}" type="datetimeFigureOut">
              <a:rPr lang="en-IN" smtClean="0"/>
              <a:t>11-06-2025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D1E0DD-CF70-4F82-A2AE-5E9CE1B375EE}" type="slidenum">
              <a:rPr lang="en-IN" smtClean="0"/>
              <a:t>‹#›</a:t>
            </a:fld>
            <a:endParaRPr lang="en-IN"/>
          </a:p>
        </p:txBody>
      </p:sp>
    </p:spTree>
    <p:extLst>
      <p:ext uri="{BB962C8B-B14F-4D97-AF65-F5344CB8AC3E}">
        <p14:creationId xmlns:p14="http://schemas.microsoft.com/office/powerpoint/2010/main" val="1880106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31AB27-229D-4752-B708-9A5C09CBFFB9}" type="datetimeFigureOut">
              <a:rPr lang="en-IN" smtClean="0"/>
              <a:t>11-06-2025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D1E0DD-CF70-4F82-A2AE-5E9CE1B375EE}" type="slidenum">
              <a:rPr lang="en-IN" smtClean="0"/>
              <a:t>‹#›</a:t>
            </a:fld>
            <a:endParaRPr lang="en-IN"/>
          </a:p>
        </p:txBody>
      </p:sp>
    </p:spTree>
    <p:extLst>
      <p:ext uri="{BB962C8B-B14F-4D97-AF65-F5344CB8AC3E}">
        <p14:creationId xmlns:p14="http://schemas.microsoft.com/office/powerpoint/2010/main" val="29808434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31AB27-229D-4752-B708-9A5C09CBFFB9}" type="datetimeFigureOut">
              <a:rPr lang="en-IN" smtClean="0"/>
              <a:t>11-06-2025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D1E0DD-CF70-4F82-A2AE-5E9CE1B375EE}" type="slidenum">
              <a:rPr lang="en-IN" smtClean="0"/>
              <a:t>‹#›</a:t>
            </a:fld>
            <a:endParaRPr lang="en-IN"/>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248731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en-US"/>
              <a:t>Click to edit Master title style</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31AB27-229D-4752-B708-9A5C09CBFFB9}" type="datetimeFigureOut">
              <a:rPr lang="en-IN" smtClean="0"/>
              <a:t>11-06-2025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7D1E0DD-CF70-4F82-A2AE-5E9CE1B375EE}" type="slidenum">
              <a:rPr lang="en-IN" smtClean="0"/>
              <a:t>‹#›</a:t>
            </a:fld>
            <a:endParaRPr lang="en-IN"/>
          </a:p>
        </p:txBody>
      </p:sp>
    </p:spTree>
    <p:extLst>
      <p:ext uri="{BB962C8B-B14F-4D97-AF65-F5344CB8AC3E}">
        <p14:creationId xmlns:p14="http://schemas.microsoft.com/office/powerpoint/2010/main" val="3821331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431AB27-229D-4752-B708-9A5C09CBFFB9}" type="datetimeFigureOut">
              <a:rPr lang="en-IN" smtClean="0"/>
              <a:t>11-06-2025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D1E0DD-CF70-4F82-A2AE-5E9CE1B375EE}" type="slidenum">
              <a:rPr lang="en-IN" smtClean="0"/>
              <a:t>‹#›</a:t>
            </a:fld>
            <a:endParaRPr lang="en-IN"/>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2414698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en-US"/>
              <a:t>Click to edit Master title style</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609285" y="2851331"/>
            <a:ext cx="3893623"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66635" y="2851331"/>
            <a:ext cx="3899798" cy="30714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431AB27-229D-4752-B708-9A5C09CBFFB9}" type="datetimeFigureOut">
              <a:rPr lang="en-IN" smtClean="0"/>
              <a:t>11-06-2025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7D1E0DD-CF70-4F82-A2AE-5E9CE1B375EE}" type="slidenum">
              <a:rPr lang="en-IN" smtClean="0"/>
              <a:t>‹#›</a:t>
            </a:fld>
            <a:endParaRPr lang="en-IN"/>
          </a:p>
        </p:txBody>
      </p:sp>
    </p:spTree>
    <p:extLst>
      <p:ext uri="{BB962C8B-B14F-4D97-AF65-F5344CB8AC3E}">
        <p14:creationId xmlns:p14="http://schemas.microsoft.com/office/powerpoint/2010/main" val="994880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431AB27-229D-4752-B708-9A5C09CBFFB9}" type="datetimeFigureOut">
              <a:rPr lang="en-IN" smtClean="0"/>
              <a:t>11-06-2025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7D1E0DD-CF70-4F82-A2AE-5E9CE1B375EE}" type="slidenum">
              <a:rPr lang="en-IN" smtClean="0"/>
              <a:t>‹#›</a:t>
            </a:fld>
            <a:endParaRPr lang="en-IN"/>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extLst>
      <p:ext uri="{BB962C8B-B14F-4D97-AF65-F5344CB8AC3E}">
        <p14:creationId xmlns:p14="http://schemas.microsoft.com/office/powerpoint/2010/main" val="116948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5431AB27-229D-4752-B708-9A5C09CBFFB9}" type="datetimeFigureOut">
              <a:rPr lang="en-IN" smtClean="0"/>
              <a:t>11-06-2025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7D1E0DD-CF70-4F82-A2AE-5E9CE1B375EE}" type="slidenum">
              <a:rPr lang="en-IN" smtClean="0"/>
              <a:t>‹#›</a:t>
            </a:fld>
            <a:endParaRPr lang="en-IN"/>
          </a:p>
        </p:txBody>
      </p:sp>
    </p:spTree>
    <p:extLst>
      <p:ext uri="{BB962C8B-B14F-4D97-AF65-F5344CB8AC3E}">
        <p14:creationId xmlns:p14="http://schemas.microsoft.com/office/powerpoint/2010/main" val="852165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31AB27-229D-4752-B708-9A5C09CBFFB9}" type="datetimeFigureOut">
              <a:rPr lang="en-IN" smtClean="0"/>
              <a:t>11-06-2025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7D1E0DD-CF70-4F82-A2AE-5E9CE1B375EE}" type="slidenum">
              <a:rPr lang="en-IN" smtClean="0"/>
              <a:t>‹#›</a:t>
            </a:fld>
            <a:endParaRPr lang="en-IN"/>
          </a:p>
        </p:txBody>
      </p:sp>
    </p:spTree>
    <p:extLst>
      <p:ext uri="{BB962C8B-B14F-4D97-AF65-F5344CB8AC3E}">
        <p14:creationId xmlns:p14="http://schemas.microsoft.com/office/powerpoint/2010/main" val="2449678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31AB27-229D-4752-B708-9A5C09CBFFB9}" type="datetimeFigureOut">
              <a:rPr lang="en-IN" smtClean="0"/>
              <a:t>11-06-2025</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7D1E0DD-CF70-4F82-A2AE-5E9CE1B375EE}" type="slidenum">
              <a:rPr lang="en-IN" smtClean="0"/>
              <a:t>‹#›</a:t>
            </a:fld>
            <a:endParaRPr lang="en-IN"/>
          </a:p>
        </p:txBody>
      </p:sp>
    </p:spTree>
    <p:extLst>
      <p:ext uri="{BB962C8B-B14F-4D97-AF65-F5344CB8AC3E}">
        <p14:creationId xmlns:p14="http://schemas.microsoft.com/office/powerpoint/2010/main" val="4254618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5431AB27-229D-4752-B708-9A5C09CBFFB9}" type="datetimeFigureOut">
              <a:rPr lang="en-IN" smtClean="0"/>
              <a:t>11-06-2025</a:t>
            </a:fld>
            <a:endParaRPr lang="en-IN"/>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17D1E0DD-CF70-4F82-A2AE-5E9CE1B375EE}" type="slidenum">
              <a:rPr lang="en-IN" smtClean="0"/>
              <a:t>‹#›</a:t>
            </a:fld>
            <a:endParaRPr lang="en-IN"/>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81142719"/>
      </p:ext>
    </p:extLst>
  </p:cSld>
  <p:clrMap bg1="dk1" tx1="lt1" bg2="dk2" tx2="lt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Lst>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44488" algn="l" defTabSz="914400" rtl="0" eaLnBrk="1" latinLnBrk="0" hangingPunct="1">
        <a:lnSpc>
          <a:spcPct val="120000"/>
        </a:lnSpc>
        <a:spcBef>
          <a:spcPts val="10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13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4448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1062A8-D494-973C-9F43-6853F5FE0511}"/>
              </a:ext>
            </a:extLst>
          </p:cNvPr>
          <p:cNvSpPr txBox="1"/>
          <p:nvPr/>
        </p:nvSpPr>
        <p:spPr>
          <a:xfrm>
            <a:off x="2089355" y="1353735"/>
            <a:ext cx="8013290" cy="998928"/>
          </a:xfrm>
          <a:prstGeom prst="rect">
            <a:avLst/>
          </a:prstGeom>
          <a:noFill/>
        </p:spPr>
        <p:txBody>
          <a:bodyPr wrap="square" rtlCol="0">
            <a:spAutoFit/>
          </a:bodyPr>
          <a:lstStyle/>
          <a:p>
            <a:pPr algn="ctr">
              <a:lnSpc>
                <a:spcPct val="150000"/>
              </a:lnSpc>
            </a:pPr>
            <a:r>
              <a:rPr lang="en-US" sz="4400" b="1" dirty="0"/>
              <a:t>Coffee Quality Dataset Analysis</a:t>
            </a:r>
          </a:p>
        </p:txBody>
      </p:sp>
      <p:sp>
        <p:nvSpPr>
          <p:cNvPr id="4" name="TextBox 3">
            <a:extLst>
              <a:ext uri="{FF2B5EF4-FFF2-40B4-BE49-F238E27FC236}">
                <a16:creationId xmlns:a16="http://schemas.microsoft.com/office/drawing/2014/main" id="{A78ED452-F11B-4251-CA08-F9C28DD47F90}"/>
              </a:ext>
            </a:extLst>
          </p:cNvPr>
          <p:cNvSpPr txBox="1"/>
          <p:nvPr/>
        </p:nvSpPr>
        <p:spPr>
          <a:xfrm>
            <a:off x="8958685" y="5509990"/>
            <a:ext cx="5161935" cy="1000787"/>
          </a:xfrm>
          <a:prstGeom prst="rect">
            <a:avLst/>
          </a:prstGeom>
          <a:noFill/>
        </p:spPr>
        <p:txBody>
          <a:bodyPr wrap="square" rtlCol="0">
            <a:spAutoFit/>
          </a:bodyPr>
          <a:lstStyle/>
          <a:p>
            <a:pPr algn="just">
              <a:lnSpc>
                <a:spcPct val="200000"/>
              </a:lnSpc>
            </a:pPr>
            <a:r>
              <a:rPr lang="en-IN" sz="1600" b="1" dirty="0">
                <a:latin typeface="Arial" panose="020B0604020202020204" pitchFamily="34" charset="0"/>
                <a:cs typeface="Arial" panose="020B0604020202020204" pitchFamily="34" charset="0"/>
              </a:rPr>
              <a:t>Name </a:t>
            </a:r>
            <a:r>
              <a:rPr lang="en-IN" sz="1600" dirty="0">
                <a:latin typeface="Arial" panose="020B0604020202020204" pitchFamily="34" charset="0"/>
                <a:cs typeface="Arial" panose="020B0604020202020204" pitchFamily="34" charset="0"/>
              </a:rPr>
              <a:t>  :  Yahavarshini E</a:t>
            </a:r>
          </a:p>
          <a:p>
            <a:pPr algn="just">
              <a:lnSpc>
                <a:spcPct val="200000"/>
              </a:lnSpc>
            </a:pPr>
            <a:r>
              <a:rPr lang="en-IN" sz="1600" b="1" dirty="0">
                <a:latin typeface="Arial" panose="020B0604020202020204" pitchFamily="34" charset="0"/>
                <a:cs typeface="Arial" panose="020B0604020202020204" pitchFamily="34" charset="0"/>
              </a:rPr>
              <a:t>Date</a:t>
            </a:r>
            <a:r>
              <a:rPr lang="en-IN" sz="1600" dirty="0">
                <a:latin typeface="Arial" panose="020B0604020202020204" pitchFamily="34" charset="0"/>
                <a:cs typeface="Arial" panose="020B0604020202020204" pitchFamily="34" charset="0"/>
              </a:rPr>
              <a:t>     :  11-06-2025</a:t>
            </a:r>
          </a:p>
        </p:txBody>
      </p:sp>
      <p:pic>
        <p:nvPicPr>
          <p:cNvPr id="5" name="Picture 4">
            <a:extLst>
              <a:ext uri="{FF2B5EF4-FFF2-40B4-BE49-F238E27FC236}">
                <a16:creationId xmlns:a16="http://schemas.microsoft.com/office/drawing/2014/main" id="{6A43BA87-3EB3-79A7-B75F-2018C3D2E516}"/>
              </a:ext>
            </a:extLst>
          </p:cNvPr>
          <p:cNvPicPr>
            <a:picLocks noChangeAspect="1"/>
          </p:cNvPicPr>
          <p:nvPr/>
        </p:nvPicPr>
        <p:blipFill>
          <a:blip r:embed="rId2">
            <a:alphaModFix amt="50000"/>
            <a:extLst>
              <a:ext uri="{28A0092B-C50C-407E-A947-70E740481C1C}">
                <a14:useLocalDpi xmlns:a14="http://schemas.microsoft.com/office/drawing/2010/main" val="0"/>
              </a:ext>
            </a:extLst>
          </a:blip>
          <a:stretch>
            <a:fillRect/>
          </a:stretch>
        </p:blipFill>
        <p:spPr>
          <a:xfrm>
            <a:off x="3478622" y="3638043"/>
            <a:ext cx="4465843" cy="2971816"/>
          </a:xfrm>
          <a:prstGeom prst="rect">
            <a:avLst/>
          </a:prstGeom>
        </p:spPr>
      </p:pic>
    </p:spTree>
    <p:extLst>
      <p:ext uri="{BB962C8B-B14F-4D97-AF65-F5344CB8AC3E}">
        <p14:creationId xmlns:p14="http://schemas.microsoft.com/office/powerpoint/2010/main" val="3323714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0D72BC3-F23C-5F96-FEC4-A6A2DC50A5DA}"/>
              </a:ext>
            </a:extLst>
          </p:cNvPr>
          <p:cNvSpPr txBox="1"/>
          <p:nvPr/>
        </p:nvSpPr>
        <p:spPr>
          <a:xfrm>
            <a:off x="1160207" y="729734"/>
            <a:ext cx="3224980" cy="369332"/>
          </a:xfrm>
          <a:prstGeom prst="rect">
            <a:avLst/>
          </a:prstGeom>
          <a:noFill/>
        </p:spPr>
        <p:txBody>
          <a:bodyPr wrap="square" rtlCol="0">
            <a:spAutoFit/>
          </a:bodyPr>
          <a:lstStyle/>
          <a:p>
            <a:r>
              <a:rPr lang="en-IN" b="1" dirty="0"/>
              <a:t>Key Insights</a:t>
            </a:r>
          </a:p>
        </p:txBody>
      </p:sp>
      <p:sp>
        <p:nvSpPr>
          <p:cNvPr id="4" name="Rectangle 1">
            <a:extLst>
              <a:ext uri="{FF2B5EF4-FFF2-40B4-BE49-F238E27FC236}">
                <a16:creationId xmlns:a16="http://schemas.microsoft.com/office/drawing/2014/main" id="{D20395A5-4A68-D4B8-C983-0F95F8183FB3}"/>
              </a:ext>
            </a:extLst>
          </p:cNvPr>
          <p:cNvSpPr>
            <a:spLocks noChangeArrowheads="1"/>
          </p:cNvSpPr>
          <p:nvPr/>
        </p:nvSpPr>
        <p:spPr bwMode="auto">
          <a:xfrm>
            <a:off x="1592826" y="1400555"/>
            <a:ext cx="9153832" cy="425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algn="just">
              <a:lnSpc>
                <a:spcPct val="150000"/>
              </a:lnSpc>
              <a:buFont typeface="Wingdings" panose="05000000000000000000" pitchFamily="2" charset="2"/>
              <a:buChar char="Ø"/>
            </a:pPr>
            <a:r>
              <a:rPr lang="en-US" sz="1400" dirty="0"/>
              <a:t>Papua New Guinea, Ethiopia, and Japan lead in cup quality. Farms like </a:t>
            </a:r>
            <a:r>
              <a:rPr lang="en-US" sz="1400" dirty="0" err="1"/>
              <a:t>Metad</a:t>
            </a:r>
            <a:r>
              <a:rPr lang="en-US" sz="1400" dirty="0"/>
              <a:t> Plc and El Aguila consistently deliver exceptional results.</a:t>
            </a:r>
          </a:p>
          <a:p>
            <a:pPr marL="285750" indent="-285750" algn="just">
              <a:lnSpc>
                <a:spcPct val="150000"/>
              </a:lnSpc>
              <a:buFont typeface="Wingdings" panose="05000000000000000000" pitchFamily="2" charset="2"/>
              <a:buChar char="Ø"/>
            </a:pPr>
            <a:r>
              <a:rPr lang="en-US" sz="1400" dirty="0"/>
              <a:t>Arabica generally scores higher than Robusta, shows fewer defects, and dominates the sample population.</a:t>
            </a:r>
          </a:p>
          <a:p>
            <a:pPr marL="285750" indent="-285750" algn="just">
              <a:lnSpc>
                <a:spcPct val="150000"/>
              </a:lnSpc>
              <a:buFont typeface="Wingdings" panose="05000000000000000000" pitchFamily="2" charset="2"/>
              <a:buChar char="Ø"/>
            </a:pPr>
            <a:r>
              <a:rPr lang="en-US" sz="1400" dirty="0"/>
              <a:t>Coffee production peaked in the early 2010s, with noticeable declines in later years. A gradual drop in cup quality was also observed over time.</a:t>
            </a:r>
          </a:p>
          <a:p>
            <a:pPr marL="285750" indent="-285750" algn="just">
              <a:lnSpc>
                <a:spcPct val="150000"/>
              </a:lnSpc>
              <a:buFont typeface="Wingdings" panose="05000000000000000000" pitchFamily="2" charset="2"/>
              <a:buChar char="Ø"/>
            </a:pPr>
            <a:r>
              <a:rPr lang="en-US" sz="1400" dirty="0"/>
              <a:t>Washed/Wet is the most common and widely preferred processing method across countries. Bean color and processing methods show minimal impact on overall cup quality.</a:t>
            </a:r>
          </a:p>
          <a:p>
            <a:pPr marL="285750" indent="-285750" algn="just">
              <a:lnSpc>
                <a:spcPct val="150000"/>
              </a:lnSpc>
              <a:buFont typeface="Wingdings" panose="05000000000000000000" pitchFamily="2" charset="2"/>
              <a:buChar char="Ø"/>
            </a:pPr>
            <a:r>
              <a:rPr lang="en-US" sz="1400" dirty="0"/>
              <a:t>There is no strong link between altitude and cup quality. Interestingly, larger batches tend to have fewer defects. Some farms, like Fazenda Pantano, may need attention due to higher defect levels.</a:t>
            </a:r>
          </a:p>
          <a:p>
            <a:pPr marL="285750" indent="-285750" algn="just">
              <a:lnSpc>
                <a:spcPct val="150000"/>
              </a:lnSpc>
              <a:buFont typeface="Wingdings" panose="05000000000000000000" pitchFamily="2" charset="2"/>
              <a:buChar char="Ø"/>
            </a:pPr>
            <a:r>
              <a:rPr lang="en-US" sz="1400" dirty="0"/>
              <a:t>Grading delays are common. However, certifications from producers like </a:t>
            </a:r>
            <a:r>
              <a:rPr lang="en-US" sz="1400" dirty="0" err="1"/>
              <a:t>Metad</a:t>
            </a:r>
            <a:r>
              <a:rPr lang="en-US" sz="1400" dirty="0"/>
              <a:t> Agricultural and Ethiopia Commodity Exchange are often associated with higher cup quality.</a:t>
            </a:r>
          </a:p>
          <a:p>
            <a:pPr marL="285750" indent="-285750" algn="just">
              <a:lnSpc>
                <a:spcPct val="150000"/>
              </a:lnSpc>
              <a:buFont typeface="Wingdings" panose="05000000000000000000" pitchFamily="2" charset="2"/>
              <a:buChar char="Ø"/>
            </a:pPr>
            <a:r>
              <a:rPr lang="en-US" sz="1400" dirty="0"/>
              <a:t>Key attributes such as aroma, flavor, and acidity show strong positive correlations. Sweetness and uniformity remain consistently high, while higher defects tend to slightly reduce aftertaste quality.</a:t>
            </a:r>
          </a:p>
        </p:txBody>
      </p:sp>
    </p:spTree>
    <p:extLst>
      <p:ext uri="{BB962C8B-B14F-4D97-AF65-F5344CB8AC3E}">
        <p14:creationId xmlns:p14="http://schemas.microsoft.com/office/powerpoint/2010/main" val="4041653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9E70DFD-394D-95D4-DAA6-DADD69A46FA2}"/>
              </a:ext>
            </a:extLst>
          </p:cNvPr>
          <p:cNvSpPr txBox="1"/>
          <p:nvPr/>
        </p:nvSpPr>
        <p:spPr>
          <a:xfrm>
            <a:off x="1415846" y="647993"/>
            <a:ext cx="3333135" cy="400110"/>
          </a:xfrm>
          <a:prstGeom prst="rect">
            <a:avLst/>
          </a:prstGeom>
          <a:noFill/>
        </p:spPr>
        <p:txBody>
          <a:bodyPr wrap="square" rtlCol="0">
            <a:spAutoFit/>
          </a:bodyPr>
          <a:lstStyle/>
          <a:p>
            <a:r>
              <a:rPr lang="en-IN" sz="2000" b="1" dirty="0"/>
              <a:t>Conclusion</a:t>
            </a:r>
          </a:p>
        </p:txBody>
      </p:sp>
      <p:pic>
        <p:nvPicPr>
          <p:cNvPr id="3" name="Picture 2">
            <a:extLst>
              <a:ext uri="{FF2B5EF4-FFF2-40B4-BE49-F238E27FC236}">
                <a16:creationId xmlns:a16="http://schemas.microsoft.com/office/drawing/2014/main" id="{5FDD5FF0-A8F5-23AB-E6BA-E7C559D1ED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27688" y="4559710"/>
            <a:ext cx="2478100" cy="2298290"/>
          </a:xfrm>
          <a:prstGeom prst="rect">
            <a:avLst/>
          </a:prstGeom>
        </p:spPr>
      </p:pic>
      <p:sp>
        <p:nvSpPr>
          <p:cNvPr id="4" name="TextBox 3">
            <a:extLst>
              <a:ext uri="{FF2B5EF4-FFF2-40B4-BE49-F238E27FC236}">
                <a16:creationId xmlns:a16="http://schemas.microsoft.com/office/drawing/2014/main" id="{80772656-9820-B73F-AEE8-766D15906A88}"/>
              </a:ext>
            </a:extLst>
          </p:cNvPr>
          <p:cNvSpPr txBox="1"/>
          <p:nvPr/>
        </p:nvSpPr>
        <p:spPr>
          <a:xfrm>
            <a:off x="4591663" y="5594103"/>
            <a:ext cx="6046839" cy="523220"/>
          </a:xfrm>
          <a:prstGeom prst="rect">
            <a:avLst/>
          </a:prstGeom>
          <a:noFill/>
        </p:spPr>
        <p:txBody>
          <a:bodyPr wrap="square" rtlCol="0">
            <a:spAutoFit/>
          </a:bodyPr>
          <a:lstStyle/>
          <a:p>
            <a:r>
              <a:rPr lang="en-IN" sz="2800" b="1" dirty="0"/>
              <a:t>THANK YOU</a:t>
            </a:r>
          </a:p>
        </p:txBody>
      </p:sp>
      <p:sp>
        <p:nvSpPr>
          <p:cNvPr id="5" name="TextBox 4">
            <a:extLst>
              <a:ext uri="{FF2B5EF4-FFF2-40B4-BE49-F238E27FC236}">
                <a16:creationId xmlns:a16="http://schemas.microsoft.com/office/drawing/2014/main" id="{E2BFF15F-EE5D-7814-BB5A-50ACA7427B7D}"/>
              </a:ext>
            </a:extLst>
          </p:cNvPr>
          <p:cNvSpPr txBox="1"/>
          <p:nvPr/>
        </p:nvSpPr>
        <p:spPr>
          <a:xfrm>
            <a:off x="2182761" y="4139381"/>
            <a:ext cx="7128385" cy="3222523"/>
          </a:xfrm>
          <a:prstGeom prst="rect">
            <a:avLst/>
          </a:prstGeom>
          <a:noFill/>
        </p:spPr>
        <p:txBody>
          <a:bodyPr wrap="square" rtlCol="0">
            <a:spAutoFit/>
          </a:bodyPr>
          <a:lstStyle/>
          <a:p>
            <a:endParaRPr lang="en-IN" dirty="0"/>
          </a:p>
        </p:txBody>
      </p:sp>
      <p:sp>
        <p:nvSpPr>
          <p:cNvPr id="6" name="Rectangle 1">
            <a:extLst>
              <a:ext uri="{FF2B5EF4-FFF2-40B4-BE49-F238E27FC236}">
                <a16:creationId xmlns:a16="http://schemas.microsoft.com/office/drawing/2014/main" id="{52990EB9-F163-DA71-8F4C-FB1B3AA40844}"/>
              </a:ext>
            </a:extLst>
          </p:cNvPr>
          <p:cNvSpPr>
            <a:spLocks noChangeArrowheads="1"/>
          </p:cNvSpPr>
          <p:nvPr/>
        </p:nvSpPr>
        <p:spPr bwMode="auto">
          <a:xfrm>
            <a:off x="1910039" y="1388670"/>
            <a:ext cx="8371921" cy="296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400" b="0" i="0" u="none" strike="noStrike" cap="none" normalizeH="0" baseline="0" dirty="0">
                <a:ln>
                  <a:noFill/>
                </a:ln>
                <a:solidFill>
                  <a:schemeClr val="tx1"/>
                </a:solidFill>
                <a:effectLst/>
                <a:latin typeface="Arial" panose="020B0604020202020204" pitchFamily="34" charset="0"/>
              </a:rPr>
              <a:t>Origin, species, processing method, and certain sensory attributes play a significant role in quality assessment.</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400" b="0" i="0" u="none" strike="noStrike" cap="none" normalizeH="0" baseline="0" dirty="0">
                <a:ln>
                  <a:noFill/>
                </a:ln>
                <a:solidFill>
                  <a:schemeClr val="tx1"/>
                </a:solidFill>
                <a:effectLst/>
                <a:latin typeface="Arial" panose="020B0604020202020204" pitchFamily="34" charset="0"/>
              </a:rPr>
              <a:t>While Arabica consistently performs better, external factors like altitude and processing do not guarantee quality.</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400" b="0" i="0" u="none" strike="noStrike" cap="none" normalizeH="0" baseline="0" dirty="0">
                <a:ln>
                  <a:noFill/>
                </a:ln>
                <a:solidFill>
                  <a:schemeClr val="tx1"/>
                </a:solidFill>
                <a:effectLst/>
                <a:latin typeface="Arial" panose="020B0604020202020204" pitchFamily="34" charset="0"/>
              </a:rPr>
              <a:t>Certifications and proper grading practices appear to support higher quality outcomes.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400" b="0" i="0" u="none" strike="noStrike" cap="none" normalizeH="0" baseline="0" dirty="0">
                <a:ln>
                  <a:noFill/>
                </a:ln>
                <a:solidFill>
                  <a:schemeClr val="tx1"/>
                </a:solidFill>
                <a:effectLst/>
                <a:latin typeface="Arial" panose="020B0604020202020204" pitchFamily="34" charset="0"/>
              </a:rPr>
              <a:t>The analysis can guide producers, exporters, and buyers in understanding what contributes most to high-quality coffee.</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400" b="0" i="0" u="none" strike="noStrike" cap="none" normalizeH="0" baseline="0" dirty="0">
                <a:ln>
                  <a:noFill/>
                </a:ln>
                <a:solidFill>
                  <a:schemeClr val="tx1"/>
                </a:solidFill>
                <a:effectLst/>
                <a:latin typeface="Arial" panose="020B0604020202020204" pitchFamily="34" charset="0"/>
              </a:rPr>
              <a:t>Overall, data-driven insights can help improve coffee production standards and maintain consistency in quality.</a:t>
            </a:r>
          </a:p>
        </p:txBody>
      </p:sp>
    </p:spTree>
    <p:extLst>
      <p:ext uri="{BB962C8B-B14F-4D97-AF65-F5344CB8AC3E}">
        <p14:creationId xmlns:p14="http://schemas.microsoft.com/office/powerpoint/2010/main" val="1002318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B119C02-9407-23C8-61C6-164BB8616235}"/>
              </a:ext>
            </a:extLst>
          </p:cNvPr>
          <p:cNvSpPr txBox="1"/>
          <p:nvPr/>
        </p:nvSpPr>
        <p:spPr>
          <a:xfrm>
            <a:off x="2251587" y="2212259"/>
            <a:ext cx="8308258" cy="2229072"/>
          </a:xfrm>
          <a:prstGeom prst="rect">
            <a:avLst/>
          </a:prstGeom>
          <a:noFill/>
        </p:spPr>
        <p:txBody>
          <a:bodyPr wrap="square" rtlCol="0">
            <a:spAutoFit/>
          </a:bodyPr>
          <a:lstStyle/>
          <a:p>
            <a:pPr marL="285750" indent="-285750" algn="just">
              <a:lnSpc>
                <a:spcPct val="200000"/>
              </a:lnSpc>
              <a:buFont typeface="Wingdings" panose="05000000000000000000" pitchFamily="2" charset="2"/>
              <a:buChar char="Ø"/>
            </a:pPr>
            <a:r>
              <a:rPr lang="en-US" dirty="0"/>
              <a:t>This project analyzes global coffee data to understand how factors like altitude, variety, and origin affect coffee quality.</a:t>
            </a:r>
          </a:p>
          <a:p>
            <a:pPr marL="285750" indent="-285750" algn="just">
              <a:lnSpc>
                <a:spcPct val="200000"/>
              </a:lnSpc>
              <a:buFont typeface="Wingdings" panose="05000000000000000000" pitchFamily="2" charset="2"/>
              <a:buChar char="Ø"/>
            </a:pPr>
            <a:r>
              <a:rPr lang="en-US" dirty="0"/>
              <a:t>It uses data visualization and hypothesis testing to uncover meaningful insights for producers and consumers.</a:t>
            </a:r>
            <a:endParaRPr lang="en-IN" dirty="0"/>
          </a:p>
        </p:txBody>
      </p:sp>
      <p:sp>
        <p:nvSpPr>
          <p:cNvPr id="3" name="TextBox 2">
            <a:extLst>
              <a:ext uri="{FF2B5EF4-FFF2-40B4-BE49-F238E27FC236}">
                <a16:creationId xmlns:a16="http://schemas.microsoft.com/office/drawing/2014/main" id="{A6488ED8-B087-B00D-FEBA-6225A06695DF}"/>
              </a:ext>
            </a:extLst>
          </p:cNvPr>
          <p:cNvSpPr txBox="1"/>
          <p:nvPr/>
        </p:nvSpPr>
        <p:spPr>
          <a:xfrm>
            <a:off x="1750142" y="1584567"/>
            <a:ext cx="3923071" cy="461665"/>
          </a:xfrm>
          <a:prstGeom prst="rect">
            <a:avLst/>
          </a:prstGeom>
          <a:noFill/>
        </p:spPr>
        <p:txBody>
          <a:bodyPr wrap="square" rtlCol="0">
            <a:spAutoFit/>
          </a:bodyPr>
          <a:lstStyle/>
          <a:p>
            <a:r>
              <a:rPr lang="en-IN" sz="2400" b="1" dirty="0"/>
              <a:t>Project Overview</a:t>
            </a:r>
          </a:p>
        </p:txBody>
      </p:sp>
    </p:spTree>
    <p:extLst>
      <p:ext uri="{BB962C8B-B14F-4D97-AF65-F5344CB8AC3E}">
        <p14:creationId xmlns:p14="http://schemas.microsoft.com/office/powerpoint/2010/main" val="9838382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2238870-1F2B-DA7B-5E0F-D76AD6EDB0ED}"/>
              </a:ext>
            </a:extLst>
          </p:cNvPr>
          <p:cNvSpPr>
            <a:spLocks noChangeArrowheads="1"/>
          </p:cNvSpPr>
          <p:nvPr/>
        </p:nvSpPr>
        <p:spPr bwMode="auto">
          <a:xfrm>
            <a:off x="1873106" y="1462658"/>
            <a:ext cx="9178353"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400" b="0" i="0" u="none" strike="noStrike" cap="none" normalizeH="0" baseline="0" dirty="0">
                <a:ln>
                  <a:noFill/>
                </a:ln>
                <a:solidFill>
                  <a:schemeClr val="tx1"/>
                </a:solidFill>
                <a:effectLst/>
                <a:latin typeface="Arial" panose="020B0604020202020204" pitchFamily="34" charset="0"/>
              </a:rPr>
              <a:t>The dataset originally contained </a:t>
            </a:r>
            <a:r>
              <a:rPr kumimoji="0" lang="en-US" altLang="en-US" sz="1400" b="1" i="0" u="none" strike="noStrike" cap="none" normalizeH="0" baseline="0" dirty="0">
                <a:ln>
                  <a:noFill/>
                </a:ln>
                <a:solidFill>
                  <a:schemeClr val="tx1"/>
                </a:solidFill>
                <a:effectLst/>
                <a:latin typeface="Arial" panose="020B0604020202020204" pitchFamily="34" charset="0"/>
              </a:rPr>
              <a:t>44 columns</a:t>
            </a:r>
            <a:r>
              <a:rPr kumimoji="0" lang="en-US" altLang="en-US" sz="1400" b="0" i="0" u="none" strike="noStrike" cap="none" normalizeH="0" baseline="0" dirty="0">
                <a:ln>
                  <a:noFill/>
                </a:ln>
                <a:solidFill>
                  <a:schemeClr val="tx1"/>
                </a:solidFill>
                <a:effectLst/>
                <a:latin typeface="Arial" panose="020B0604020202020204" pitchFamily="34" charset="0"/>
              </a:rPr>
              <a:t> and </a:t>
            </a:r>
            <a:r>
              <a:rPr kumimoji="0" lang="en-US" altLang="en-US" sz="1400" b="1" i="0" u="none" strike="noStrike" cap="none" normalizeH="0" baseline="0" dirty="0">
                <a:ln>
                  <a:noFill/>
                </a:ln>
                <a:solidFill>
                  <a:schemeClr val="tx1"/>
                </a:solidFill>
                <a:effectLst/>
                <a:latin typeface="Arial" panose="020B0604020202020204" pitchFamily="34" charset="0"/>
              </a:rPr>
              <a:t>13,340 rows</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400" b="0" i="0" u="none" strike="noStrike" cap="none" normalizeH="0" baseline="0" dirty="0">
                <a:ln>
                  <a:noFill/>
                </a:ln>
                <a:solidFill>
                  <a:schemeClr val="tx1"/>
                </a:solidFill>
                <a:effectLst/>
                <a:latin typeface="Arial" panose="020B0604020202020204" pitchFamily="34" charset="0"/>
              </a:rPr>
              <a:t>Each row represents a </a:t>
            </a:r>
            <a:r>
              <a:rPr kumimoji="0" lang="en-US" altLang="en-US" sz="1400" b="1" i="0" u="none" strike="noStrike" cap="none" normalizeH="0" baseline="0" dirty="0">
                <a:ln>
                  <a:noFill/>
                </a:ln>
                <a:solidFill>
                  <a:schemeClr val="tx1"/>
                </a:solidFill>
                <a:effectLst/>
                <a:latin typeface="Arial" panose="020B0604020202020204" pitchFamily="34" charset="0"/>
              </a:rPr>
              <a:t>coffee sample</a:t>
            </a:r>
            <a:r>
              <a:rPr kumimoji="0" lang="en-US" altLang="en-US" sz="1400" b="0" i="0" u="none" strike="noStrike" cap="none" normalizeH="0" baseline="0" dirty="0">
                <a:ln>
                  <a:noFill/>
                </a:ln>
                <a:solidFill>
                  <a:schemeClr val="tx1"/>
                </a:solidFill>
                <a:effectLst/>
                <a:latin typeface="Arial" panose="020B0604020202020204" pitchFamily="34" charset="0"/>
              </a:rPr>
              <a:t> evaluated by professional graders.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400" b="0" i="0" u="none" strike="noStrike" cap="none" normalizeH="0" baseline="0" dirty="0">
                <a:ln>
                  <a:noFill/>
                </a:ln>
                <a:solidFill>
                  <a:schemeClr val="tx1"/>
                </a:solidFill>
                <a:effectLst/>
                <a:latin typeface="Arial" panose="020B0604020202020204" pitchFamily="34" charset="0"/>
              </a:rPr>
              <a:t>Key features include:</a:t>
            </a:r>
          </a:p>
          <a:p>
            <a:pPr marL="742950" marR="0" lvl="1"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Farm details</a:t>
            </a:r>
            <a:r>
              <a:rPr kumimoji="0" lang="en-US" altLang="en-US" sz="1400" b="0" i="0" u="none" strike="noStrike" cap="none" normalizeH="0" baseline="0" dirty="0">
                <a:ln>
                  <a:noFill/>
                </a:ln>
                <a:solidFill>
                  <a:schemeClr val="tx1"/>
                </a:solidFill>
                <a:effectLst/>
                <a:latin typeface="Arial" panose="020B0604020202020204" pitchFamily="34" charset="0"/>
              </a:rPr>
              <a:t> – </a:t>
            </a:r>
            <a:r>
              <a:rPr kumimoji="0" lang="en-US" altLang="en-US" sz="1400" b="0" i="0" u="none" strike="noStrike" cap="none" normalizeH="0" baseline="0" dirty="0" err="1">
                <a:ln>
                  <a:noFill/>
                </a:ln>
                <a:solidFill>
                  <a:schemeClr val="tx1"/>
                </a:solidFill>
                <a:effectLst/>
                <a:latin typeface="Arial Unicode MS" panose="020B0604020202020204" pitchFamily="34" charset="-128"/>
              </a:rPr>
              <a:t>Farm.Name</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a:ln>
                  <a:noFill/>
                </a:ln>
                <a:solidFill>
                  <a:schemeClr val="tx1"/>
                </a:solidFill>
                <a:effectLst/>
                <a:latin typeface="Arial Unicode MS" panose="020B0604020202020204" pitchFamily="34" charset="-128"/>
              </a:rPr>
              <a:t>Owner</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a:ln>
                  <a:noFill/>
                </a:ln>
                <a:solidFill>
                  <a:schemeClr val="tx1"/>
                </a:solidFill>
                <a:effectLst/>
                <a:latin typeface="Arial Unicode MS" panose="020B0604020202020204" pitchFamily="34" charset="-128"/>
              </a:rPr>
              <a:t>Mill</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a:ln>
                  <a:noFill/>
                </a:ln>
                <a:solidFill>
                  <a:schemeClr val="tx1"/>
                </a:solidFill>
                <a:effectLst/>
                <a:latin typeface="Arial Unicode MS" panose="020B0604020202020204" pitchFamily="34" charset="-128"/>
              </a:rPr>
              <a:t>Region</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latin typeface="Arial Unicode MS" panose="020B0604020202020204" pitchFamily="34" charset="-128"/>
              </a:rPr>
              <a:t>Country.of.Origin</a:t>
            </a:r>
            <a:endParaRPr kumimoji="0" lang="en-US" altLang="en-US" sz="1400" b="0" i="0" u="none" strike="noStrike" cap="none" normalizeH="0" baseline="0" dirty="0">
              <a:ln>
                <a:noFill/>
              </a:ln>
              <a:solidFill>
                <a:schemeClr val="tx1"/>
              </a:solidFill>
              <a:effectLst/>
            </a:endParaRPr>
          </a:p>
          <a:p>
            <a:pPr marL="742950" marR="0" lvl="1"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Coffee variety and processing</a:t>
            </a:r>
            <a:r>
              <a:rPr kumimoji="0" lang="en-US" altLang="en-US" sz="1400" b="0" i="0" u="none" strike="noStrike" cap="none" normalizeH="0" baseline="0" dirty="0">
                <a:ln>
                  <a:noFill/>
                </a:ln>
                <a:solidFill>
                  <a:schemeClr val="tx1"/>
                </a:solidFill>
                <a:effectLst/>
                <a:latin typeface="Arial" panose="020B0604020202020204" pitchFamily="34" charset="0"/>
              </a:rPr>
              <a:t> – </a:t>
            </a:r>
            <a:r>
              <a:rPr kumimoji="0" lang="en-US" altLang="en-US" sz="1400" b="0" i="0" u="none" strike="noStrike" cap="none" normalizeH="0" baseline="0" dirty="0">
                <a:ln>
                  <a:noFill/>
                </a:ln>
                <a:solidFill>
                  <a:schemeClr val="tx1"/>
                </a:solidFill>
                <a:effectLst/>
                <a:latin typeface="Arial Unicode MS" panose="020B0604020202020204" pitchFamily="34" charset="-128"/>
              </a:rPr>
              <a:t>Variety</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latin typeface="Arial Unicode MS" panose="020B0604020202020204" pitchFamily="34" charset="-128"/>
              </a:rPr>
              <a:t>Processing.Method</a:t>
            </a:r>
            <a:endParaRPr kumimoji="0" lang="en-US" altLang="en-US" sz="1400" b="0" i="0" u="none" strike="noStrike" cap="none" normalizeH="0" baseline="0" dirty="0">
              <a:ln>
                <a:noFill/>
              </a:ln>
              <a:solidFill>
                <a:schemeClr val="tx1"/>
              </a:solidFill>
              <a:effectLst/>
            </a:endParaRPr>
          </a:p>
          <a:p>
            <a:pPr marL="742950" marR="0" lvl="1"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Altitude information</a:t>
            </a:r>
            <a:r>
              <a:rPr kumimoji="0" lang="en-US" altLang="en-US" sz="1400" b="0" i="0" u="none" strike="noStrike" cap="none" normalizeH="0" baseline="0" dirty="0">
                <a:ln>
                  <a:noFill/>
                </a:ln>
                <a:solidFill>
                  <a:schemeClr val="tx1"/>
                </a:solidFill>
                <a:effectLst/>
                <a:latin typeface="Arial" panose="020B0604020202020204" pitchFamily="34" charset="0"/>
              </a:rPr>
              <a:t> – </a:t>
            </a:r>
            <a:r>
              <a:rPr kumimoji="0" lang="en-US" altLang="en-US" sz="1400" b="0" i="0" u="none" strike="noStrike" cap="none" normalizeH="0" baseline="0" dirty="0" err="1">
                <a:ln>
                  <a:noFill/>
                </a:ln>
                <a:solidFill>
                  <a:schemeClr val="tx1"/>
                </a:solidFill>
                <a:effectLst/>
                <a:latin typeface="Arial Unicode MS" panose="020B0604020202020204" pitchFamily="34" charset="-128"/>
              </a:rPr>
              <a:t>altitude_low_meters</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latin typeface="Arial Unicode MS" panose="020B0604020202020204" pitchFamily="34" charset="-128"/>
              </a:rPr>
              <a:t>altitude_high_meters</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latin typeface="Arial Unicode MS" panose="020B0604020202020204" pitchFamily="34" charset="-128"/>
              </a:rPr>
              <a:t>altitude_mean_meters</a:t>
            </a:r>
            <a:endParaRPr kumimoji="0" lang="en-US" altLang="en-US" sz="1400" b="0" i="0" u="none" strike="noStrike" cap="none" normalizeH="0" baseline="0" dirty="0">
              <a:ln>
                <a:noFill/>
              </a:ln>
              <a:solidFill>
                <a:schemeClr val="tx1"/>
              </a:solidFill>
              <a:effectLst/>
            </a:endParaRPr>
          </a:p>
          <a:p>
            <a:pPr marL="742950" marR="0" lvl="1"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Grading information</a:t>
            </a:r>
            <a:r>
              <a:rPr kumimoji="0" lang="en-US" altLang="en-US" sz="1400" b="0" i="0" u="none" strike="noStrike" cap="none" normalizeH="0" baseline="0" dirty="0">
                <a:ln>
                  <a:noFill/>
                </a:ln>
                <a:solidFill>
                  <a:schemeClr val="tx1"/>
                </a:solidFill>
                <a:effectLst/>
                <a:latin typeface="Arial" panose="020B0604020202020204" pitchFamily="34" charset="0"/>
              </a:rPr>
              <a:t> – </a:t>
            </a:r>
            <a:r>
              <a:rPr kumimoji="0" lang="en-US" altLang="en-US" sz="1400" b="0" i="0" u="none" strike="noStrike" cap="none" normalizeH="0" baseline="0" dirty="0" err="1">
                <a:ln>
                  <a:noFill/>
                </a:ln>
                <a:solidFill>
                  <a:schemeClr val="tx1"/>
                </a:solidFill>
                <a:effectLst/>
                <a:latin typeface="Arial Unicode MS" panose="020B0604020202020204" pitchFamily="34" charset="-128"/>
              </a:rPr>
              <a:t>Grading.Date</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latin typeface="Arial Unicode MS" panose="020B0604020202020204" pitchFamily="34" charset="-128"/>
              </a:rPr>
              <a:t>Harvest.Year</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a:ln>
                  <a:noFill/>
                </a:ln>
                <a:solidFill>
                  <a:schemeClr val="tx1"/>
                </a:solidFill>
                <a:effectLst/>
                <a:latin typeface="Arial Unicode MS" panose="020B0604020202020204" pitchFamily="34" charset="-128"/>
              </a:rPr>
              <a:t>Expiration</a:t>
            </a:r>
            <a:endParaRPr kumimoji="0" lang="en-US" altLang="en-US" sz="1400" b="0" i="0" u="none" strike="noStrike" cap="none" normalizeH="0" baseline="0" dirty="0">
              <a:ln>
                <a:noFill/>
              </a:ln>
              <a:solidFill>
                <a:schemeClr val="tx1"/>
              </a:solidFill>
              <a:effectLst/>
            </a:endParaRPr>
          </a:p>
          <a:p>
            <a:pPr marL="742950" marR="0" lvl="1"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Defect scores</a:t>
            </a:r>
            <a:r>
              <a:rPr kumimoji="0" lang="en-US" altLang="en-US" sz="1400" b="0" i="0" u="none" strike="noStrike" cap="none" normalizeH="0" baseline="0" dirty="0">
                <a:ln>
                  <a:noFill/>
                </a:ln>
                <a:solidFill>
                  <a:schemeClr val="tx1"/>
                </a:solidFill>
                <a:effectLst/>
                <a:latin typeface="Arial" panose="020B0604020202020204" pitchFamily="34" charset="0"/>
              </a:rPr>
              <a:t> – </a:t>
            </a:r>
            <a:r>
              <a:rPr kumimoji="0" lang="en-US" altLang="en-US" sz="1400" b="0" i="0" u="none" strike="noStrike" cap="none" normalizeH="0" baseline="0" dirty="0" err="1">
                <a:ln>
                  <a:noFill/>
                </a:ln>
                <a:solidFill>
                  <a:schemeClr val="tx1"/>
                </a:solidFill>
                <a:effectLst/>
                <a:latin typeface="Arial Unicode MS" panose="020B0604020202020204" pitchFamily="34" charset="-128"/>
              </a:rPr>
              <a:t>Category.One.Defects</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latin typeface="Arial Unicode MS" panose="020B0604020202020204" pitchFamily="34" charset="-128"/>
              </a:rPr>
              <a:t>Category.Two.Defects</a:t>
            </a:r>
            <a:r>
              <a:rPr kumimoji="0" lang="en-US" altLang="en-US" sz="1400" b="0" i="0" u="none" strike="noStrike" cap="none" normalizeH="0" baseline="0" dirty="0" err="1">
                <a:ln>
                  <a:noFill/>
                </a:ln>
                <a:solidFill>
                  <a:schemeClr val="tx1"/>
                </a:solidFill>
                <a:effectLst/>
              </a:rPr>
              <a:t>,Quakers</a:t>
            </a:r>
            <a:endParaRPr kumimoji="0" lang="en-US" altLang="en-US" sz="1400" b="0" i="0" u="none" strike="noStrike" cap="none" normalizeH="0" baseline="0" dirty="0">
              <a:ln>
                <a:noFill/>
              </a:ln>
              <a:solidFill>
                <a:schemeClr val="tx1"/>
              </a:solidFill>
              <a:effectLst/>
            </a:endParaRPr>
          </a:p>
          <a:p>
            <a:pPr marL="742950" marR="0" lvl="1"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Cup quality attributes</a:t>
            </a:r>
            <a:r>
              <a:rPr kumimoji="0" lang="en-US" altLang="en-US" sz="1400" b="0" i="0" u="none" strike="noStrike" cap="none" normalizeH="0" baseline="0" dirty="0">
                <a:ln>
                  <a:noFill/>
                </a:ln>
                <a:solidFill>
                  <a:schemeClr val="tx1"/>
                </a:solidFill>
                <a:effectLst/>
                <a:latin typeface="Arial" panose="020B0604020202020204" pitchFamily="34" charset="0"/>
              </a:rPr>
              <a:t> – </a:t>
            </a:r>
            <a:r>
              <a:rPr kumimoji="0" lang="en-US" altLang="en-US" sz="1400" b="0" i="0" u="none" strike="noStrike" cap="none" normalizeH="0" baseline="0" dirty="0">
                <a:ln>
                  <a:noFill/>
                </a:ln>
                <a:solidFill>
                  <a:schemeClr val="tx1"/>
                </a:solidFill>
                <a:effectLst/>
                <a:latin typeface="Arial Unicode MS" panose="020B0604020202020204" pitchFamily="34" charset="-128"/>
              </a:rPr>
              <a:t>Aroma</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a:ln>
                  <a:noFill/>
                </a:ln>
                <a:solidFill>
                  <a:schemeClr val="tx1"/>
                </a:solidFill>
                <a:effectLst/>
                <a:latin typeface="Arial Unicode MS" panose="020B0604020202020204" pitchFamily="34" charset="-128"/>
              </a:rPr>
              <a:t>Flavor</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a:ln>
                  <a:noFill/>
                </a:ln>
                <a:solidFill>
                  <a:schemeClr val="tx1"/>
                </a:solidFill>
                <a:effectLst/>
                <a:latin typeface="Arial Unicode MS" panose="020B0604020202020204" pitchFamily="34" charset="-128"/>
              </a:rPr>
              <a:t>Aftertaste</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a:ln>
                  <a:noFill/>
                </a:ln>
                <a:solidFill>
                  <a:schemeClr val="tx1"/>
                </a:solidFill>
                <a:effectLst/>
                <a:latin typeface="Arial Unicode MS" panose="020B0604020202020204" pitchFamily="34" charset="-128"/>
              </a:rPr>
              <a:t>Acidity</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a:ln>
                  <a:noFill/>
                </a:ln>
                <a:solidFill>
                  <a:schemeClr val="tx1"/>
                </a:solidFill>
                <a:effectLst/>
                <a:latin typeface="Arial Unicode MS" panose="020B0604020202020204" pitchFamily="34" charset="-128"/>
              </a:rPr>
              <a:t>Body</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a:ln>
                  <a:noFill/>
                </a:ln>
                <a:solidFill>
                  <a:schemeClr val="tx1"/>
                </a:solidFill>
                <a:effectLst/>
                <a:latin typeface="Arial Unicode MS" panose="020B0604020202020204" pitchFamily="34" charset="-128"/>
              </a:rPr>
              <a:t>Balance</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a:ln>
                  <a:noFill/>
                </a:ln>
                <a:solidFill>
                  <a:schemeClr val="tx1"/>
                </a:solidFill>
                <a:effectLst/>
                <a:latin typeface="Arial Unicode MS" panose="020B0604020202020204" pitchFamily="34" charset="-128"/>
              </a:rPr>
              <a:t>Uniformity</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a:ln>
                  <a:noFill/>
                </a:ln>
                <a:solidFill>
                  <a:schemeClr val="tx1"/>
                </a:solidFill>
                <a:effectLst/>
                <a:latin typeface="Arial Unicode MS" panose="020B0604020202020204" pitchFamily="34" charset="-128"/>
              </a:rPr>
              <a:t>Sweetness</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latin typeface="Arial Unicode MS" panose="020B0604020202020204" pitchFamily="34" charset="-128"/>
              </a:rPr>
              <a:t>Clean.Cup</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a:ln>
                  <a:noFill/>
                </a:ln>
                <a:solidFill>
                  <a:schemeClr val="tx1"/>
                </a:solidFill>
                <a:effectLst/>
                <a:latin typeface="Arial Unicode MS" panose="020B0604020202020204" pitchFamily="34" charset="-128"/>
              </a:rPr>
              <a:t>Overall</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latin typeface="Arial Unicode MS" panose="020B0604020202020204" pitchFamily="34" charset="-128"/>
              </a:rPr>
              <a:t>Total.Cup.Points</a:t>
            </a:r>
            <a:endParaRPr kumimoji="0" lang="en-US" altLang="en-US" sz="1400" b="0" i="0" u="none" strike="noStrike" cap="none" normalizeH="0" baseline="0" dirty="0">
              <a:ln>
                <a:noFill/>
              </a:ln>
              <a:solidFill>
                <a:schemeClr val="tx1"/>
              </a:solidFill>
              <a:effectLst/>
            </a:endParaRPr>
          </a:p>
          <a:p>
            <a:pPr marL="742950" lvl="1" indent="-285750" algn="just" defTabSz="914400" eaLnBrk="0" fontAlgn="base" hangingPunct="0">
              <a:lnSpc>
                <a:spcPct val="150000"/>
              </a:lnSpc>
              <a:spcBef>
                <a:spcPct val="0"/>
              </a:spcBef>
              <a:spcAft>
                <a:spcPct val="0"/>
              </a:spcAft>
              <a:buFont typeface="Arial" panose="020B0604020202020204" pitchFamily="34" charset="0"/>
              <a:buChar char="•"/>
            </a:pPr>
            <a:r>
              <a:rPr kumimoji="0" lang="en-US" altLang="en-US" sz="1400" b="1" i="0" u="none" strike="noStrike" cap="none" normalizeH="0" baseline="0" dirty="0">
                <a:ln>
                  <a:noFill/>
                </a:ln>
                <a:solidFill>
                  <a:schemeClr val="tx1"/>
                </a:solidFill>
                <a:effectLst/>
                <a:latin typeface="Arial" panose="020B0604020202020204" pitchFamily="34" charset="0"/>
              </a:rPr>
              <a:t>Certification info</a:t>
            </a:r>
            <a:r>
              <a:rPr kumimoji="0" lang="en-US" altLang="en-US" sz="1400" b="0" i="0" u="none" strike="noStrike" cap="none" normalizeH="0" baseline="0" dirty="0">
                <a:ln>
                  <a:noFill/>
                </a:ln>
                <a:solidFill>
                  <a:schemeClr val="tx1"/>
                </a:solidFill>
                <a:effectLst/>
                <a:latin typeface="Arial" panose="020B0604020202020204" pitchFamily="34" charset="0"/>
              </a:rPr>
              <a:t> – </a:t>
            </a:r>
            <a:r>
              <a:rPr kumimoji="0" lang="en-US" altLang="en-US" sz="1400" b="0" i="0" u="none" strike="noStrike" cap="none" normalizeH="0" baseline="0" dirty="0" err="1">
                <a:ln>
                  <a:noFill/>
                </a:ln>
                <a:solidFill>
                  <a:schemeClr val="tx1"/>
                </a:solidFill>
                <a:effectLst/>
                <a:latin typeface="Arial Unicode MS" panose="020B0604020202020204" pitchFamily="34" charset="-128"/>
              </a:rPr>
              <a:t>Certification.Body</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latin typeface="Arial Unicode MS" panose="020B0604020202020204" pitchFamily="34" charset="-128"/>
              </a:rPr>
              <a:t>Certification.Address</a:t>
            </a:r>
            <a:r>
              <a:rPr lang="en-US" altLang="en-US" sz="1400" dirty="0">
                <a:latin typeface="Arial Unicode MS" panose="020B0604020202020204" pitchFamily="34" charset="-128"/>
              </a:rPr>
              <a:t>, </a:t>
            </a:r>
            <a:r>
              <a:rPr lang="en-US" altLang="en-US" sz="1400" dirty="0" err="1">
                <a:latin typeface="Arial Unicode MS" panose="020B0604020202020204" pitchFamily="34" charset="-128"/>
              </a:rPr>
              <a:t>Certification.Contact</a:t>
            </a:r>
            <a:endParaRPr kumimoji="0" lang="en-US" altLang="en-US" sz="1400" b="0" i="0" u="none" strike="noStrike" cap="none" normalizeH="0" baseline="0" dirty="0">
              <a:ln>
                <a:noFill/>
              </a:ln>
              <a:solidFill>
                <a:schemeClr val="tx1"/>
              </a:solidFill>
              <a:effectLst/>
            </a:endParaRPr>
          </a:p>
          <a:p>
            <a:pPr marL="742950" marR="0" lvl="1"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Export details</a:t>
            </a:r>
            <a:r>
              <a:rPr kumimoji="0" lang="en-US" altLang="en-US" sz="1400" b="0" i="0" u="none" strike="noStrike" cap="none" normalizeH="0" baseline="0" dirty="0">
                <a:ln>
                  <a:noFill/>
                </a:ln>
                <a:solidFill>
                  <a:schemeClr val="tx1"/>
                </a:solidFill>
                <a:effectLst/>
                <a:latin typeface="Arial" panose="020B0604020202020204" pitchFamily="34" charset="0"/>
              </a:rPr>
              <a:t> – </a:t>
            </a:r>
            <a:r>
              <a:rPr kumimoji="0" lang="en-US" altLang="en-US" sz="1400" b="0" i="0" u="none" strike="noStrike" cap="none" normalizeH="0" baseline="0" dirty="0" err="1">
                <a:ln>
                  <a:noFill/>
                </a:ln>
                <a:solidFill>
                  <a:schemeClr val="tx1"/>
                </a:solidFill>
                <a:effectLst/>
                <a:latin typeface="Arial Unicode MS" panose="020B0604020202020204" pitchFamily="34" charset="-128"/>
              </a:rPr>
              <a:t>Number.of.Bags</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latin typeface="Arial Unicode MS" panose="020B0604020202020204" pitchFamily="34" charset="-128"/>
              </a:rPr>
              <a:t>Bag.Weight</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latin typeface="Arial Unicode MS" panose="020B0604020202020204" pitchFamily="34" charset="-128"/>
              </a:rPr>
              <a:t>Unit.of.</a:t>
            </a:r>
            <a:r>
              <a:rPr lang="en-US" altLang="en-US" sz="1400" dirty="0" err="1">
                <a:latin typeface="Arial Unicode MS" panose="020B0604020202020204" pitchFamily="34" charset="-128"/>
              </a:rPr>
              <a:t>mesurements</a:t>
            </a:r>
            <a:endParaRPr kumimoji="0" lang="en-US" altLang="en-US" sz="1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47FCB7A0-C9E0-9FF2-CCC1-FE84E29D91B5}"/>
              </a:ext>
            </a:extLst>
          </p:cNvPr>
          <p:cNvSpPr txBox="1"/>
          <p:nvPr/>
        </p:nvSpPr>
        <p:spPr>
          <a:xfrm>
            <a:off x="1474839" y="807819"/>
            <a:ext cx="3923071" cy="400110"/>
          </a:xfrm>
          <a:prstGeom prst="rect">
            <a:avLst/>
          </a:prstGeom>
          <a:noFill/>
        </p:spPr>
        <p:txBody>
          <a:bodyPr wrap="square" rtlCol="0">
            <a:spAutoFit/>
          </a:bodyPr>
          <a:lstStyle/>
          <a:p>
            <a:r>
              <a:rPr lang="en-IN" sz="2000" b="1" dirty="0"/>
              <a:t>Dataset Description</a:t>
            </a:r>
          </a:p>
        </p:txBody>
      </p:sp>
    </p:spTree>
    <p:extLst>
      <p:ext uri="{BB962C8B-B14F-4D97-AF65-F5344CB8AC3E}">
        <p14:creationId xmlns:p14="http://schemas.microsoft.com/office/powerpoint/2010/main" val="2185468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72754A0-B646-55ED-B3EC-FA4B606F0063}"/>
              </a:ext>
            </a:extLst>
          </p:cNvPr>
          <p:cNvSpPr txBox="1"/>
          <p:nvPr/>
        </p:nvSpPr>
        <p:spPr>
          <a:xfrm>
            <a:off x="1378976" y="601915"/>
            <a:ext cx="6100916" cy="369332"/>
          </a:xfrm>
          <a:prstGeom prst="rect">
            <a:avLst/>
          </a:prstGeom>
          <a:noFill/>
        </p:spPr>
        <p:txBody>
          <a:bodyPr wrap="square">
            <a:spAutoFit/>
          </a:bodyPr>
          <a:lstStyle/>
          <a:p>
            <a:r>
              <a:rPr lang="en-IN" sz="1800" b="1" dirty="0"/>
              <a:t>Dataset </a:t>
            </a:r>
            <a:r>
              <a:rPr lang="en-IN" b="1" dirty="0"/>
              <a:t>Cleaning</a:t>
            </a:r>
            <a:endParaRPr lang="en-IN" sz="1800" b="1" dirty="0"/>
          </a:p>
        </p:txBody>
      </p:sp>
      <p:pic>
        <p:nvPicPr>
          <p:cNvPr id="7" name="Picture 6">
            <a:extLst>
              <a:ext uri="{FF2B5EF4-FFF2-40B4-BE49-F238E27FC236}">
                <a16:creationId xmlns:a16="http://schemas.microsoft.com/office/drawing/2014/main" id="{2EF80625-6FC2-0AC4-5BFA-749E43D9A0D8}"/>
              </a:ext>
            </a:extLst>
          </p:cNvPr>
          <p:cNvPicPr>
            <a:picLocks noChangeAspect="1"/>
          </p:cNvPicPr>
          <p:nvPr/>
        </p:nvPicPr>
        <p:blipFill>
          <a:blip r:embed="rId2"/>
          <a:stretch>
            <a:fillRect/>
          </a:stretch>
        </p:blipFill>
        <p:spPr>
          <a:xfrm>
            <a:off x="10380451" y="4664628"/>
            <a:ext cx="1571844" cy="1086002"/>
          </a:xfrm>
          <a:prstGeom prst="rect">
            <a:avLst/>
          </a:prstGeom>
        </p:spPr>
      </p:pic>
      <p:pic>
        <p:nvPicPr>
          <p:cNvPr id="9" name="Picture 8">
            <a:extLst>
              <a:ext uri="{FF2B5EF4-FFF2-40B4-BE49-F238E27FC236}">
                <a16:creationId xmlns:a16="http://schemas.microsoft.com/office/drawing/2014/main" id="{95B6B220-D1E8-F0F6-D98F-B719BAF44B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8154" y="971247"/>
            <a:ext cx="2143424" cy="1514686"/>
          </a:xfrm>
          <a:prstGeom prst="rect">
            <a:avLst/>
          </a:prstGeom>
        </p:spPr>
      </p:pic>
      <p:pic>
        <p:nvPicPr>
          <p:cNvPr id="11" name="Picture 10">
            <a:extLst>
              <a:ext uri="{FF2B5EF4-FFF2-40B4-BE49-F238E27FC236}">
                <a16:creationId xmlns:a16="http://schemas.microsoft.com/office/drawing/2014/main" id="{7FAD16CA-AEBC-94E3-2F73-42A43B0A089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80451" y="3032588"/>
            <a:ext cx="1552792" cy="1038370"/>
          </a:xfrm>
          <a:prstGeom prst="rect">
            <a:avLst/>
          </a:prstGeom>
        </p:spPr>
      </p:pic>
      <p:sp>
        <p:nvSpPr>
          <p:cNvPr id="13" name="Rectangle 1">
            <a:extLst>
              <a:ext uri="{FF2B5EF4-FFF2-40B4-BE49-F238E27FC236}">
                <a16:creationId xmlns:a16="http://schemas.microsoft.com/office/drawing/2014/main" id="{DAED1848-3521-5F92-A74F-EEA8C448800E}"/>
              </a:ext>
            </a:extLst>
          </p:cNvPr>
          <p:cNvSpPr>
            <a:spLocks noChangeArrowheads="1"/>
          </p:cNvSpPr>
          <p:nvPr/>
        </p:nvSpPr>
        <p:spPr bwMode="auto">
          <a:xfrm>
            <a:off x="1888306" y="1148155"/>
            <a:ext cx="7867667"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400" b="0" i="0" u="none" strike="noStrike" cap="none" normalizeH="0" baseline="0" dirty="0">
                <a:ln>
                  <a:noFill/>
                </a:ln>
                <a:solidFill>
                  <a:schemeClr val="tx1"/>
                </a:solidFill>
                <a:effectLst/>
                <a:latin typeface="Arial" panose="020B0604020202020204" pitchFamily="34" charset="0"/>
              </a:rPr>
              <a:t>Standardized spelling and corrected inconsistencies in categorical columns.</a:t>
            </a: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400" b="1" i="0" u="none" strike="noStrike" cap="none" normalizeH="0" baseline="0" dirty="0">
                <a:ln>
                  <a:noFill/>
                </a:ln>
                <a:solidFill>
                  <a:schemeClr val="tx1"/>
                </a:solidFill>
                <a:effectLst/>
                <a:latin typeface="Arial" panose="020B0604020202020204" pitchFamily="34" charset="0"/>
              </a:rPr>
              <a:t>Dropped columns</a:t>
            </a:r>
            <a:r>
              <a:rPr kumimoji="0" lang="en-US" altLang="en-US" sz="1400" b="0" i="0" u="none" strike="noStrike" cap="none" normalizeH="0" baseline="0" dirty="0">
                <a:ln>
                  <a:noFill/>
                </a:ln>
                <a:solidFill>
                  <a:schemeClr val="tx1"/>
                </a:solidFill>
                <a:effectLst/>
                <a:latin typeface="Arial" panose="020B0604020202020204" pitchFamily="34" charset="0"/>
              </a:rPr>
              <a:t> with redundant or irrelevant data:</a:t>
            </a:r>
          </a:p>
          <a:p>
            <a:pPr marL="742950" lvl="1" indent="-285750" algn="just" defTabSz="914400" eaLnBrk="0" fontAlgn="base" hangingPunct="0">
              <a:lnSpc>
                <a:spcPct val="150000"/>
              </a:lnSpc>
              <a:spcBef>
                <a:spcPct val="0"/>
              </a:spcBef>
              <a:spcAft>
                <a:spcPct val="0"/>
              </a:spcAft>
              <a:buFont typeface="Wingdings" panose="05000000000000000000" pitchFamily="2" charset="2"/>
              <a:buChar char="Ø"/>
            </a:pPr>
            <a:r>
              <a:rPr kumimoji="0" lang="en-US" altLang="en-US" sz="1400" b="0" i="0" u="none" strike="noStrike" cap="none" normalizeH="0" baseline="0" dirty="0">
                <a:ln>
                  <a:noFill/>
                </a:ln>
                <a:solidFill>
                  <a:schemeClr val="tx1"/>
                </a:solidFill>
                <a:effectLst/>
                <a:latin typeface="Arial" panose="020B0604020202020204" pitchFamily="34" charset="0"/>
              </a:rPr>
              <a:t>Certification Body, Address, Contact,</a:t>
            </a:r>
            <a:r>
              <a:rPr lang="en-US" altLang="en-US" sz="1400" dirty="0">
                <a:latin typeface="Arial" panose="020B0604020202020204" pitchFamily="34" charset="0"/>
              </a:rPr>
              <a:t> Lot Number, ICO Number, Altitude range, Owner.1</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285750" marR="0" lvl="0"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400" b="0" i="0" u="none" strike="noStrike" cap="none" normalizeH="0" baseline="0" dirty="0">
                <a:ln>
                  <a:noFill/>
                </a:ln>
                <a:solidFill>
                  <a:schemeClr val="tx1"/>
                </a:solidFill>
                <a:effectLst/>
                <a:latin typeface="Arial" panose="020B0604020202020204" pitchFamily="34" charset="0"/>
              </a:rPr>
              <a:t>Dropped rows where </a:t>
            </a:r>
            <a:r>
              <a:rPr lang="en-US" altLang="en-US" sz="1400" dirty="0">
                <a:latin typeface="Arial" panose="020B0604020202020204" pitchFamily="34" charset="0"/>
              </a:rPr>
              <a:t>o</a:t>
            </a:r>
            <a:r>
              <a:rPr kumimoji="0" lang="en-US" altLang="en-US" sz="1400" b="0" i="0" u="none" strike="noStrike" cap="none" normalizeH="0" baseline="0" dirty="0">
                <a:ln>
                  <a:noFill/>
                </a:ln>
                <a:solidFill>
                  <a:schemeClr val="tx1"/>
                </a:solidFill>
                <a:effectLst/>
                <a:latin typeface="Arial" panose="020B0604020202020204" pitchFamily="34" charset="0"/>
              </a:rPr>
              <a:t>ver 50% data was missing</a:t>
            </a:r>
            <a:r>
              <a:rPr lang="en-US" altLang="en-US" sz="1400" dirty="0">
                <a:latin typeface="Arial" panose="020B0604020202020204" pitchFamily="34" charset="0"/>
              </a:rPr>
              <a:t> and a</a:t>
            </a:r>
            <a:r>
              <a:rPr kumimoji="0" lang="en-US" altLang="en-US" sz="1400" b="0" i="0" u="none" strike="noStrike" cap="none" normalizeH="0" baseline="0" dirty="0">
                <a:ln>
                  <a:noFill/>
                </a:ln>
                <a:solidFill>
                  <a:schemeClr val="tx1"/>
                </a:solidFill>
                <a:effectLst/>
                <a:latin typeface="Arial" panose="020B0604020202020204" pitchFamily="34" charset="0"/>
              </a:rPr>
              <a:t>ll numerical values were zero.</a:t>
            </a:r>
          </a:p>
          <a:p>
            <a:pPr marL="285750" lvl="0" indent="-285750" algn="just" defTabSz="914400" eaLnBrk="0" fontAlgn="base" hangingPunct="0">
              <a:lnSpc>
                <a:spcPct val="150000"/>
              </a:lnSpc>
              <a:spcBef>
                <a:spcPct val="0"/>
              </a:spcBef>
              <a:spcAft>
                <a:spcPct val="0"/>
              </a:spcAft>
              <a:buFont typeface="Wingdings" panose="05000000000000000000" pitchFamily="2" charset="2"/>
              <a:buChar char="Ø"/>
            </a:pPr>
            <a:r>
              <a:rPr lang="en-US" altLang="en-US" sz="1400" b="1" dirty="0">
                <a:latin typeface="Arial" panose="020B0604020202020204" pitchFamily="34" charset="0"/>
              </a:rPr>
              <a:t>Color Variety &amp; Processing Method column</a:t>
            </a:r>
            <a:r>
              <a:rPr lang="en-US" altLang="en-US" sz="1400" dirty="0">
                <a:latin typeface="Arial" panose="020B0604020202020204" pitchFamily="34" charset="0"/>
              </a:rPr>
              <a:t>: Replaced nulls with  "Other".</a:t>
            </a:r>
          </a:p>
          <a:p>
            <a:pPr marL="285750" lvl="0" indent="-285750" algn="just" defTabSz="914400" eaLnBrk="0" fontAlgn="base" hangingPunct="0">
              <a:lnSpc>
                <a:spcPct val="150000"/>
              </a:lnSpc>
              <a:spcBef>
                <a:spcPct val="0"/>
              </a:spcBef>
              <a:spcAft>
                <a:spcPct val="0"/>
              </a:spcAft>
              <a:buFont typeface="Wingdings" panose="05000000000000000000" pitchFamily="2" charset="2"/>
              <a:buChar char="Ø"/>
            </a:pPr>
            <a:r>
              <a:rPr lang="en-US" altLang="en-US" sz="1400" b="1" dirty="0">
                <a:latin typeface="Arial" panose="020B0604020202020204" pitchFamily="34" charset="0"/>
              </a:rPr>
              <a:t>Owner column</a:t>
            </a:r>
            <a:r>
              <a:rPr lang="en-US" altLang="en-US" sz="1400" dirty="0">
                <a:latin typeface="Arial" panose="020B0604020202020204" pitchFamily="34" charset="0"/>
              </a:rPr>
              <a:t>: Filled based on most frequent (mode) value per country.</a:t>
            </a:r>
          </a:p>
          <a:p>
            <a:pPr marL="285750" lvl="0" indent="-285750" algn="just" defTabSz="914400" eaLnBrk="0" fontAlgn="base" hangingPunct="0">
              <a:lnSpc>
                <a:spcPct val="150000"/>
              </a:lnSpc>
              <a:spcBef>
                <a:spcPct val="0"/>
              </a:spcBef>
              <a:spcAft>
                <a:spcPct val="0"/>
              </a:spcAft>
              <a:buFont typeface="Wingdings" panose="05000000000000000000" pitchFamily="2" charset="2"/>
              <a:buChar char="Ø"/>
            </a:pPr>
            <a:r>
              <a:rPr lang="en-US" altLang="en-US" sz="1400" dirty="0">
                <a:latin typeface="Arial" panose="020B0604020202020204" pitchFamily="34" charset="0"/>
              </a:rPr>
              <a:t>Replaced nulls with "Other".</a:t>
            </a:r>
          </a:p>
          <a:p>
            <a:pPr marL="285750" lvl="0" indent="-285750" algn="just" defTabSz="914400" eaLnBrk="0" fontAlgn="base" hangingPunct="0">
              <a:lnSpc>
                <a:spcPct val="150000"/>
              </a:lnSpc>
              <a:spcBef>
                <a:spcPct val="0"/>
              </a:spcBef>
              <a:spcAft>
                <a:spcPct val="0"/>
              </a:spcAft>
              <a:buFont typeface="Wingdings" panose="05000000000000000000" pitchFamily="2" charset="2"/>
              <a:buChar char="Ø"/>
            </a:pPr>
            <a:r>
              <a:rPr lang="en-US" altLang="en-US" sz="1400" b="1" dirty="0">
                <a:latin typeface="Arial" panose="020B0604020202020204" pitchFamily="34" charset="0"/>
              </a:rPr>
              <a:t>Quakers</a:t>
            </a:r>
            <a:r>
              <a:rPr lang="en-US" altLang="en-US" sz="1400" dirty="0">
                <a:latin typeface="Arial" panose="020B0604020202020204" pitchFamily="34" charset="0"/>
              </a:rPr>
              <a:t>: Filled with 0 if one defect category was 0.</a:t>
            </a:r>
          </a:p>
          <a:p>
            <a:pPr marL="285750" lvl="0" indent="-285750" algn="just" defTabSz="914400" eaLnBrk="0" fontAlgn="base" hangingPunct="0">
              <a:lnSpc>
                <a:spcPct val="150000"/>
              </a:lnSpc>
              <a:spcBef>
                <a:spcPct val="0"/>
              </a:spcBef>
              <a:spcAft>
                <a:spcPct val="0"/>
              </a:spcAft>
              <a:buFont typeface="Wingdings" panose="05000000000000000000" pitchFamily="2" charset="2"/>
              <a:buChar char="Ø"/>
            </a:pPr>
            <a:r>
              <a:rPr lang="en-US" altLang="en-US" sz="1400" b="1" dirty="0">
                <a:latin typeface="Arial" panose="020B0604020202020204" pitchFamily="34" charset="0"/>
              </a:rPr>
              <a:t>Other categorical columns</a:t>
            </a:r>
            <a:r>
              <a:rPr lang="en-US" altLang="en-US" sz="1400" dirty="0">
                <a:latin typeface="Arial" panose="020B0604020202020204" pitchFamily="34" charset="0"/>
              </a:rPr>
              <a:t>: Replaced nulls with "Unknown".</a:t>
            </a:r>
          </a:p>
          <a:p>
            <a:pPr marL="285750" lvl="0" indent="-285750" algn="just" defTabSz="914400" eaLnBrk="0" fontAlgn="base" hangingPunct="0">
              <a:lnSpc>
                <a:spcPct val="150000"/>
              </a:lnSpc>
              <a:spcBef>
                <a:spcPct val="0"/>
              </a:spcBef>
              <a:spcAft>
                <a:spcPct val="0"/>
              </a:spcAft>
              <a:buFont typeface="Wingdings" panose="05000000000000000000" pitchFamily="2" charset="2"/>
              <a:buChar char="Ø"/>
            </a:pPr>
            <a:r>
              <a:rPr lang="en-US" altLang="en-US" sz="1400" dirty="0">
                <a:latin typeface="Arial" panose="020B0604020202020204" pitchFamily="34" charset="0"/>
              </a:rPr>
              <a:t>Reformatted </a:t>
            </a:r>
            <a:r>
              <a:rPr lang="en-US" altLang="en-US" sz="1400" dirty="0">
                <a:latin typeface="Arial Unicode MS" panose="020B0604020202020204" pitchFamily="34" charset="-128"/>
              </a:rPr>
              <a:t>Grading Date</a:t>
            </a:r>
            <a:r>
              <a:rPr lang="en-US" altLang="en-US" sz="1400" dirty="0"/>
              <a:t> and </a:t>
            </a:r>
            <a:r>
              <a:rPr lang="en-US" altLang="en-US" sz="1400" dirty="0">
                <a:latin typeface="Arial Unicode MS" panose="020B0604020202020204" pitchFamily="34" charset="-128"/>
              </a:rPr>
              <a:t>Expiration Date</a:t>
            </a:r>
            <a:r>
              <a:rPr lang="en-US" altLang="en-US" sz="1400" dirty="0"/>
              <a:t> using regex, then converted to datetime.</a:t>
            </a:r>
            <a:endParaRPr lang="en-US" altLang="en-US" sz="1400" dirty="0">
              <a:latin typeface="Arial" panose="020B0604020202020204" pitchFamily="34" charset="0"/>
            </a:endParaRPr>
          </a:p>
          <a:p>
            <a:pPr marL="285750" lvl="0" indent="-285750" algn="just" defTabSz="914400" eaLnBrk="0" fontAlgn="base" hangingPunct="0">
              <a:lnSpc>
                <a:spcPct val="150000"/>
              </a:lnSpc>
              <a:spcBef>
                <a:spcPct val="0"/>
              </a:spcBef>
              <a:spcAft>
                <a:spcPct val="0"/>
              </a:spcAft>
              <a:buFont typeface="Wingdings" panose="05000000000000000000" pitchFamily="2" charset="2"/>
              <a:buChar char="Ø"/>
            </a:pPr>
            <a:r>
              <a:rPr lang="en-US" altLang="en-US" sz="1400" dirty="0">
                <a:latin typeface="Arial" panose="020B0604020202020204" pitchFamily="34" charset="0"/>
              </a:rPr>
              <a:t>Estimated missing </a:t>
            </a:r>
            <a:r>
              <a:rPr lang="en-US" altLang="en-US" sz="1400" dirty="0">
                <a:latin typeface="Arial Unicode MS" panose="020B0604020202020204" pitchFamily="34" charset="-128"/>
              </a:rPr>
              <a:t>Harvest Year</a:t>
            </a:r>
            <a:r>
              <a:rPr lang="en-US" altLang="en-US" sz="1400" dirty="0"/>
              <a:t> based on the difference between Grading and Expiration dates.</a:t>
            </a:r>
            <a:endParaRPr lang="en-US" altLang="en-US" sz="1400" dirty="0">
              <a:latin typeface="Arial" panose="020B0604020202020204" pitchFamily="34" charset="0"/>
            </a:endParaRPr>
          </a:p>
          <a:p>
            <a:pPr marL="285750" lvl="0" indent="-285750" algn="just" defTabSz="914400" eaLnBrk="0" fontAlgn="base" hangingPunct="0">
              <a:lnSpc>
                <a:spcPct val="150000"/>
              </a:lnSpc>
              <a:spcBef>
                <a:spcPct val="0"/>
              </a:spcBef>
              <a:spcAft>
                <a:spcPct val="0"/>
              </a:spcAft>
              <a:buFont typeface="Wingdings" panose="05000000000000000000" pitchFamily="2" charset="2"/>
              <a:buChar char="Ø"/>
            </a:pPr>
            <a:r>
              <a:rPr lang="en-US" altLang="en-US" sz="1400" dirty="0">
                <a:latin typeface="Arial" panose="020B0604020202020204" pitchFamily="34" charset="0"/>
              </a:rPr>
              <a:t>Visualized using </a:t>
            </a:r>
            <a:r>
              <a:rPr lang="en-US" altLang="en-US" sz="1400" b="1" dirty="0">
                <a:latin typeface="Arial" panose="020B0604020202020204" pitchFamily="34" charset="0"/>
              </a:rPr>
              <a:t>boxplots and histograms</a:t>
            </a:r>
            <a:r>
              <a:rPr lang="en-US" altLang="en-US" sz="1400" dirty="0">
                <a:latin typeface="Arial" panose="020B0604020202020204" pitchFamily="34" charset="0"/>
              </a:rPr>
              <a:t>.</a:t>
            </a:r>
          </a:p>
          <a:p>
            <a:pPr marL="285750" lvl="0" indent="-285750" algn="just" defTabSz="914400" eaLnBrk="0" fontAlgn="base" hangingPunct="0">
              <a:lnSpc>
                <a:spcPct val="150000"/>
              </a:lnSpc>
              <a:spcBef>
                <a:spcPct val="0"/>
              </a:spcBef>
              <a:spcAft>
                <a:spcPct val="0"/>
              </a:spcAft>
              <a:buFont typeface="Wingdings" panose="05000000000000000000" pitchFamily="2" charset="2"/>
              <a:buChar char="Ø"/>
            </a:pPr>
            <a:r>
              <a:rPr lang="en-US" altLang="en-US" sz="1400" dirty="0">
                <a:latin typeface="Arial" panose="020B0604020202020204" pitchFamily="34" charset="0"/>
              </a:rPr>
              <a:t>Replaced outliers with </a:t>
            </a:r>
            <a:r>
              <a:rPr lang="en-US" altLang="en-US" sz="1400" b="1" dirty="0">
                <a:latin typeface="Arial" panose="020B0604020202020204" pitchFamily="34" charset="0"/>
              </a:rPr>
              <a:t>median</a:t>
            </a:r>
            <a:r>
              <a:rPr lang="en-US" altLang="en-US" sz="1400" dirty="0">
                <a:latin typeface="Arial" panose="020B0604020202020204" pitchFamily="34" charset="0"/>
              </a:rPr>
              <a:t> or appropriate statistical methods.</a:t>
            </a:r>
          </a:p>
          <a:p>
            <a:pPr marL="285750" lvl="0" indent="-285750" algn="just" defTabSz="914400" eaLnBrk="0" fontAlgn="base" hangingPunct="0">
              <a:lnSpc>
                <a:spcPct val="150000"/>
              </a:lnSpc>
              <a:spcBef>
                <a:spcPct val="0"/>
              </a:spcBef>
              <a:spcAft>
                <a:spcPct val="0"/>
              </a:spcAft>
              <a:buFont typeface="Wingdings" panose="05000000000000000000" pitchFamily="2" charset="2"/>
              <a:buChar char="Ø"/>
            </a:pPr>
            <a:r>
              <a:rPr lang="en-US" altLang="en-US" sz="1400" dirty="0">
                <a:latin typeface="Arial" panose="020B0604020202020204" pitchFamily="34" charset="0"/>
              </a:rPr>
              <a:t>Dropped In </a:t>
            </a:r>
            <a:r>
              <a:rPr lang="en-US" altLang="en-US" sz="1400" dirty="0">
                <a:latin typeface="Arial Unicode MS" panose="020B0604020202020204" pitchFamily="34" charset="-128"/>
              </a:rPr>
              <a:t>Country Partner</a:t>
            </a:r>
            <a:r>
              <a:rPr lang="en-US" altLang="en-US" sz="1400" dirty="0"/>
              <a:t> as it duplicated information in </a:t>
            </a:r>
            <a:r>
              <a:rPr lang="en-US" altLang="en-US" sz="1400" dirty="0">
                <a:latin typeface="Arial Unicode MS" panose="020B0604020202020204" pitchFamily="34" charset="-128"/>
              </a:rPr>
              <a:t>Certification Body</a:t>
            </a:r>
            <a:r>
              <a:rPr lang="en-US" altLang="en-US" sz="1400" dirty="0"/>
              <a:t>.</a:t>
            </a:r>
            <a:endParaRPr lang="en-US" altLang="en-US" sz="1400" dirty="0">
              <a:latin typeface="Arial" panose="020B0604020202020204" pitchFamily="34" charset="0"/>
            </a:endParaRPr>
          </a:p>
          <a:p>
            <a:pPr marL="285750" lvl="0" indent="-285750" algn="just" defTabSz="914400" eaLnBrk="0" fontAlgn="base" hangingPunct="0">
              <a:lnSpc>
                <a:spcPct val="150000"/>
              </a:lnSpc>
              <a:spcBef>
                <a:spcPct val="0"/>
              </a:spcBef>
              <a:spcAft>
                <a:spcPct val="0"/>
              </a:spcAft>
              <a:buFont typeface="Wingdings" panose="05000000000000000000" pitchFamily="2" charset="2"/>
              <a:buChar char="Ø"/>
            </a:pPr>
            <a:r>
              <a:rPr lang="en-US" altLang="en-US" sz="1400" dirty="0">
                <a:latin typeface="Arial" panose="020B0604020202020204" pitchFamily="34" charset="0"/>
              </a:rPr>
              <a:t>Dropped </a:t>
            </a:r>
            <a:r>
              <a:rPr lang="en-US" altLang="en-US" sz="1400" dirty="0">
                <a:latin typeface="Arial Unicode MS" panose="020B0604020202020204" pitchFamily="34" charset="-128"/>
              </a:rPr>
              <a:t>Altitude High</a:t>
            </a:r>
            <a:r>
              <a:rPr lang="en-US" altLang="en-US" sz="1400" dirty="0"/>
              <a:t> and </a:t>
            </a:r>
            <a:r>
              <a:rPr lang="en-US" altLang="en-US" sz="1400" dirty="0">
                <a:latin typeface="Arial Unicode MS" panose="020B0604020202020204" pitchFamily="34" charset="-128"/>
              </a:rPr>
              <a:t>Altitude Low</a:t>
            </a:r>
            <a:r>
              <a:rPr lang="en-US" altLang="en-US" sz="1400" dirty="0"/>
              <a:t> due to redundancy.</a:t>
            </a:r>
            <a:endParaRPr lang="en-US" altLang="en-US" sz="1400" dirty="0">
              <a:latin typeface="Arial" panose="020B0604020202020204" pitchFamily="34" charset="0"/>
            </a:endParaRPr>
          </a:p>
          <a:p>
            <a:pPr marL="742950" marR="0" lvl="1"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6302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4BC0D4-D4FC-8D85-69F5-FB655CD6F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8304" y="897735"/>
            <a:ext cx="9504128" cy="5653318"/>
          </a:xfrm>
          <a:prstGeom prst="rect">
            <a:avLst/>
          </a:prstGeom>
        </p:spPr>
      </p:pic>
      <p:sp>
        <p:nvSpPr>
          <p:cNvPr id="6" name="TextBox 5">
            <a:extLst>
              <a:ext uri="{FF2B5EF4-FFF2-40B4-BE49-F238E27FC236}">
                <a16:creationId xmlns:a16="http://schemas.microsoft.com/office/drawing/2014/main" id="{F2DC3A1C-E249-1ED7-777E-3DF8199FB233}"/>
              </a:ext>
            </a:extLst>
          </p:cNvPr>
          <p:cNvSpPr txBox="1"/>
          <p:nvPr/>
        </p:nvSpPr>
        <p:spPr>
          <a:xfrm>
            <a:off x="1241324" y="306947"/>
            <a:ext cx="6100916" cy="369332"/>
          </a:xfrm>
          <a:prstGeom prst="rect">
            <a:avLst/>
          </a:prstGeom>
          <a:noFill/>
        </p:spPr>
        <p:txBody>
          <a:bodyPr wrap="square">
            <a:spAutoFit/>
          </a:bodyPr>
          <a:lstStyle/>
          <a:p>
            <a:r>
              <a:rPr lang="en-IN" b="1" dirty="0"/>
              <a:t>Univariate Analysis</a:t>
            </a:r>
            <a:endParaRPr lang="en-IN" sz="1800" b="1" dirty="0"/>
          </a:p>
        </p:txBody>
      </p:sp>
    </p:spTree>
    <p:extLst>
      <p:ext uri="{BB962C8B-B14F-4D97-AF65-F5344CB8AC3E}">
        <p14:creationId xmlns:p14="http://schemas.microsoft.com/office/powerpoint/2010/main" val="373576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7C6564B-2E5C-6D8E-BA99-39BDB8CF91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504" y="733212"/>
            <a:ext cx="5103541" cy="2963717"/>
          </a:xfrm>
          <a:prstGeom prst="rect">
            <a:avLst/>
          </a:prstGeom>
        </p:spPr>
      </p:pic>
      <p:pic>
        <p:nvPicPr>
          <p:cNvPr id="5" name="Picture 4">
            <a:extLst>
              <a:ext uri="{FF2B5EF4-FFF2-40B4-BE49-F238E27FC236}">
                <a16:creationId xmlns:a16="http://schemas.microsoft.com/office/drawing/2014/main" id="{0BCBF723-2AF3-D642-1B68-DC7D46621C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35293" y="733212"/>
            <a:ext cx="5774927" cy="2963717"/>
          </a:xfrm>
          <a:prstGeom prst="rect">
            <a:avLst/>
          </a:prstGeom>
        </p:spPr>
      </p:pic>
      <p:pic>
        <p:nvPicPr>
          <p:cNvPr id="7" name="Picture 6">
            <a:extLst>
              <a:ext uri="{FF2B5EF4-FFF2-40B4-BE49-F238E27FC236}">
                <a16:creationId xmlns:a16="http://schemas.microsoft.com/office/drawing/2014/main" id="{3CC75048-080B-C6DF-77CD-55A88B3E5F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504" y="3816014"/>
            <a:ext cx="5103541" cy="2879754"/>
          </a:xfrm>
          <a:prstGeom prst="rect">
            <a:avLst/>
          </a:prstGeom>
        </p:spPr>
      </p:pic>
      <p:pic>
        <p:nvPicPr>
          <p:cNvPr id="15" name="Picture 14">
            <a:extLst>
              <a:ext uri="{FF2B5EF4-FFF2-40B4-BE49-F238E27FC236}">
                <a16:creationId xmlns:a16="http://schemas.microsoft.com/office/drawing/2014/main" id="{527407C0-B53E-164B-CA1A-2CBD9A4171A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5292" y="3816013"/>
            <a:ext cx="5774927" cy="2879755"/>
          </a:xfrm>
          <a:prstGeom prst="rect">
            <a:avLst/>
          </a:prstGeom>
        </p:spPr>
      </p:pic>
      <p:sp>
        <p:nvSpPr>
          <p:cNvPr id="16" name="TextBox 15">
            <a:extLst>
              <a:ext uri="{FF2B5EF4-FFF2-40B4-BE49-F238E27FC236}">
                <a16:creationId xmlns:a16="http://schemas.microsoft.com/office/drawing/2014/main" id="{D4B36384-4165-2674-2DBA-2F6CFB35D10C}"/>
              </a:ext>
            </a:extLst>
          </p:cNvPr>
          <p:cNvSpPr txBox="1"/>
          <p:nvPr/>
        </p:nvSpPr>
        <p:spPr>
          <a:xfrm>
            <a:off x="1012124" y="162232"/>
            <a:ext cx="3196083" cy="400110"/>
          </a:xfrm>
          <a:prstGeom prst="rect">
            <a:avLst/>
          </a:prstGeom>
          <a:noFill/>
        </p:spPr>
        <p:txBody>
          <a:bodyPr wrap="square" rtlCol="0">
            <a:spAutoFit/>
          </a:bodyPr>
          <a:lstStyle/>
          <a:p>
            <a:r>
              <a:rPr lang="en-IN" sz="2000" b="1" dirty="0"/>
              <a:t>Bivariate Analysis</a:t>
            </a:r>
          </a:p>
        </p:txBody>
      </p:sp>
    </p:spTree>
    <p:extLst>
      <p:ext uri="{BB962C8B-B14F-4D97-AF65-F5344CB8AC3E}">
        <p14:creationId xmlns:p14="http://schemas.microsoft.com/office/powerpoint/2010/main" val="41053453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BE3A13-CE76-4E9A-EBFA-2EA46D1FB327}"/>
              </a:ext>
            </a:extLst>
          </p:cNvPr>
          <p:cNvSpPr txBox="1"/>
          <p:nvPr/>
        </p:nvSpPr>
        <p:spPr>
          <a:xfrm>
            <a:off x="1123037" y="250721"/>
            <a:ext cx="3137090" cy="400110"/>
          </a:xfrm>
          <a:prstGeom prst="rect">
            <a:avLst/>
          </a:prstGeom>
          <a:noFill/>
        </p:spPr>
        <p:txBody>
          <a:bodyPr wrap="square" rtlCol="0">
            <a:spAutoFit/>
          </a:bodyPr>
          <a:lstStyle/>
          <a:p>
            <a:r>
              <a:rPr lang="en-IN" sz="2000" b="1" dirty="0"/>
              <a:t>Multi-Variate Analysis</a:t>
            </a:r>
          </a:p>
        </p:txBody>
      </p:sp>
      <p:pic>
        <p:nvPicPr>
          <p:cNvPr id="4" name="Picture 3">
            <a:extLst>
              <a:ext uri="{FF2B5EF4-FFF2-40B4-BE49-F238E27FC236}">
                <a16:creationId xmlns:a16="http://schemas.microsoft.com/office/drawing/2014/main" id="{7418D240-59E8-48AC-6D9D-01B0D3A2A2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037" y="808148"/>
            <a:ext cx="7425943" cy="2888781"/>
          </a:xfrm>
          <a:prstGeom prst="rect">
            <a:avLst/>
          </a:prstGeom>
        </p:spPr>
      </p:pic>
      <p:pic>
        <p:nvPicPr>
          <p:cNvPr id="6" name="Picture 5">
            <a:extLst>
              <a:ext uri="{FF2B5EF4-FFF2-40B4-BE49-F238E27FC236}">
                <a16:creationId xmlns:a16="http://schemas.microsoft.com/office/drawing/2014/main" id="{C1A8E4CA-4638-7638-157D-ECAFF99A00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5895" y="3696929"/>
            <a:ext cx="7088694" cy="2974503"/>
          </a:xfrm>
          <a:prstGeom prst="rect">
            <a:avLst/>
          </a:prstGeom>
        </p:spPr>
      </p:pic>
    </p:spTree>
    <p:extLst>
      <p:ext uri="{BB962C8B-B14F-4D97-AF65-F5344CB8AC3E}">
        <p14:creationId xmlns:p14="http://schemas.microsoft.com/office/powerpoint/2010/main" val="1789081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BEAF6DF-CB51-6563-A380-5D57A61698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6410" y="147484"/>
            <a:ext cx="7898699" cy="6587613"/>
          </a:xfrm>
          <a:prstGeom prst="rect">
            <a:avLst/>
          </a:prstGeom>
        </p:spPr>
      </p:pic>
    </p:spTree>
    <p:extLst>
      <p:ext uri="{BB962C8B-B14F-4D97-AF65-F5344CB8AC3E}">
        <p14:creationId xmlns:p14="http://schemas.microsoft.com/office/powerpoint/2010/main" val="30893380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FE5C50-9345-E21E-F4D7-CD0D8CA92DF1}"/>
              </a:ext>
            </a:extLst>
          </p:cNvPr>
          <p:cNvSpPr txBox="1"/>
          <p:nvPr/>
        </p:nvSpPr>
        <p:spPr>
          <a:xfrm>
            <a:off x="1002890" y="501445"/>
            <a:ext cx="3539613" cy="369332"/>
          </a:xfrm>
          <a:prstGeom prst="rect">
            <a:avLst/>
          </a:prstGeom>
          <a:noFill/>
        </p:spPr>
        <p:txBody>
          <a:bodyPr wrap="square" rtlCol="0">
            <a:spAutoFit/>
          </a:bodyPr>
          <a:lstStyle/>
          <a:p>
            <a:r>
              <a:rPr lang="en-IN" dirty="0"/>
              <a:t>Hypothesis Testing</a:t>
            </a:r>
          </a:p>
        </p:txBody>
      </p:sp>
      <p:sp>
        <p:nvSpPr>
          <p:cNvPr id="3" name="TextBox 2">
            <a:extLst>
              <a:ext uri="{FF2B5EF4-FFF2-40B4-BE49-F238E27FC236}">
                <a16:creationId xmlns:a16="http://schemas.microsoft.com/office/drawing/2014/main" id="{E6810044-07F3-6076-3358-5983F95C61E2}"/>
              </a:ext>
            </a:extLst>
          </p:cNvPr>
          <p:cNvSpPr txBox="1"/>
          <p:nvPr/>
        </p:nvSpPr>
        <p:spPr>
          <a:xfrm>
            <a:off x="1484671" y="1120877"/>
            <a:ext cx="6666271" cy="1985159"/>
          </a:xfrm>
          <a:prstGeom prst="rect">
            <a:avLst/>
          </a:prstGeom>
          <a:noFill/>
        </p:spPr>
        <p:txBody>
          <a:bodyPr wrap="square" rtlCol="0">
            <a:spAutoFit/>
          </a:bodyPr>
          <a:lstStyle/>
          <a:p>
            <a:pPr algn="just">
              <a:lnSpc>
                <a:spcPct val="150000"/>
              </a:lnSpc>
            </a:pPr>
            <a:r>
              <a:rPr lang="en-IN" sz="1400" b="1" dirty="0"/>
              <a:t>1. Independent T-Test</a:t>
            </a:r>
          </a:p>
          <a:p>
            <a:pPr marL="285750" indent="-285750" algn="just">
              <a:lnSpc>
                <a:spcPct val="150000"/>
              </a:lnSpc>
              <a:buFont typeface="Wingdings" panose="05000000000000000000" pitchFamily="2" charset="2"/>
              <a:buChar char="Ø"/>
            </a:pPr>
            <a:r>
              <a:rPr lang="en-IN" sz="1400" b="1" dirty="0"/>
              <a:t>Purpose</a:t>
            </a:r>
            <a:r>
              <a:rPr lang="en-IN" sz="1400" dirty="0"/>
              <a:t>: Compare mean cup Points of Arabica vs Robusta coffee.</a:t>
            </a:r>
          </a:p>
          <a:p>
            <a:pPr marL="285750" indent="-285750" algn="just">
              <a:lnSpc>
                <a:spcPct val="150000"/>
              </a:lnSpc>
              <a:buFont typeface="Wingdings" panose="05000000000000000000" pitchFamily="2" charset="2"/>
              <a:buChar char="Ø"/>
            </a:pPr>
            <a:r>
              <a:rPr lang="en-IN" sz="1400" b="1" dirty="0"/>
              <a:t>H₀</a:t>
            </a:r>
            <a:r>
              <a:rPr lang="en-IN" sz="1400" dirty="0"/>
              <a:t>: Mean cup points of Arabica and Robusta are equal.</a:t>
            </a:r>
          </a:p>
          <a:p>
            <a:pPr marL="285750" indent="-285750" algn="just">
              <a:lnSpc>
                <a:spcPct val="150000"/>
              </a:lnSpc>
              <a:buFont typeface="Wingdings" panose="05000000000000000000" pitchFamily="2" charset="2"/>
              <a:buChar char="Ø"/>
            </a:pPr>
            <a:r>
              <a:rPr lang="en-IN" sz="1400" b="1" dirty="0"/>
              <a:t>H₁</a:t>
            </a:r>
            <a:r>
              <a:rPr lang="en-IN" sz="1400" dirty="0"/>
              <a:t>: Mean cup points of Arabica and Robusta are different.</a:t>
            </a:r>
          </a:p>
          <a:p>
            <a:pPr marL="285750" indent="-285750" algn="just">
              <a:lnSpc>
                <a:spcPct val="150000"/>
              </a:lnSpc>
              <a:buFont typeface="Wingdings" panose="05000000000000000000" pitchFamily="2" charset="2"/>
              <a:buChar char="Ø"/>
            </a:pPr>
            <a:r>
              <a:rPr lang="en-IN" sz="1400" dirty="0"/>
              <a:t>To check if species type affects coffee quality.</a:t>
            </a:r>
          </a:p>
          <a:p>
            <a:endParaRPr lang="en-IN" dirty="0"/>
          </a:p>
        </p:txBody>
      </p:sp>
      <p:sp>
        <p:nvSpPr>
          <p:cNvPr id="4" name="TextBox 3">
            <a:extLst>
              <a:ext uri="{FF2B5EF4-FFF2-40B4-BE49-F238E27FC236}">
                <a16:creationId xmlns:a16="http://schemas.microsoft.com/office/drawing/2014/main" id="{8F3AB3E5-D31F-AF5E-5227-34C2BCA18808}"/>
              </a:ext>
            </a:extLst>
          </p:cNvPr>
          <p:cNvSpPr txBox="1"/>
          <p:nvPr/>
        </p:nvSpPr>
        <p:spPr>
          <a:xfrm>
            <a:off x="5525729" y="2905432"/>
            <a:ext cx="6666271" cy="1985159"/>
          </a:xfrm>
          <a:prstGeom prst="rect">
            <a:avLst/>
          </a:prstGeom>
          <a:noFill/>
        </p:spPr>
        <p:txBody>
          <a:bodyPr wrap="square" rtlCol="0">
            <a:spAutoFit/>
          </a:bodyPr>
          <a:lstStyle/>
          <a:p>
            <a:pPr algn="just">
              <a:lnSpc>
                <a:spcPct val="150000"/>
              </a:lnSpc>
            </a:pPr>
            <a:r>
              <a:rPr lang="en-US" sz="1400" b="1" dirty="0"/>
              <a:t>2. One-Way ANOVA – Variety vs Total Defects</a:t>
            </a:r>
          </a:p>
          <a:p>
            <a:pPr marL="285750" indent="-285750" algn="just">
              <a:lnSpc>
                <a:spcPct val="150000"/>
              </a:lnSpc>
              <a:buFont typeface="Wingdings" panose="05000000000000000000" pitchFamily="2" charset="2"/>
              <a:buChar char="Ø"/>
            </a:pPr>
            <a:r>
              <a:rPr lang="en-US" sz="1400" b="1" dirty="0"/>
              <a:t>Purpose</a:t>
            </a:r>
            <a:r>
              <a:rPr lang="en-US" sz="1400" dirty="0"/>
              <a:t>: Compare mean defects across coffee varieties.</a:t>
            </a:r>
          </a:p>
          <a:p>
            <a:pPr marL="285750" indent="-285750" algn="just">
              <a:lnSpc>
                <a:spcPct val="150000"/>
              </a:lnSpc>
              <a:buFont typeface="Wingdings" panose="05000000000000000000" pitchFamily="2" charset="2"/>
              <a:buChar char="Ø"/>
            </a:pPr>
            <a:r>
              <a:rPr lang="en-US" sz="1400" b="1" dirty="0"/>
              <a:t>H₀</a:t>
            </a:r>
            <a:r>
              <a:rPr lang="en-US" sz="1400" dirty="0"/>
              <a:t>: All varieties have the same average defects.</a:t>
            </a:r>
          </a:p>
          <a:p>
            <a:pPr marL="285750" indent="-285750" algn="just">
              <a:lnSpc>
                <a:spcPct val="150000"/>
              </a:lnSpc>
              <a:buFont typeface="Wingdings" panose="05000000000000000000" pitchFamily="2" charset="2"/>
              <a:buChar char="Ø"/>
            </a:pPr>
            <a:r>
              <a:rPr lang="en-US" sz="1400" b="1" dirty="0"/>
              <a:t>H₁</a:t>
            </a:r>
            <a:r>
              <a:rPr lang="en-US" sz="1400" dirty="0"/>
              <a:t>: </a:t>
            </a:r>
            <a:r>
              <a:rPr lang="en-US" sz="1400" dirty="0" err="1"/>
              <a:t>No,variety</a:t>
            </a:r>
            <a:r>
              <a:rPr lang="en-US" sz="1400" dirty="0"/>
              <a:t> has a different average defects.</a:t>
            </a:r>
          </a:p>
          <a:p>
            <a:pPr marL="285750" indent="-285750" algn="just">
              <a:lnSpc>
                <a:spcPct val="150000"/>
              </a:lnSpc>
              <a:buFont typeface="Wingdings" panose="05000000000000000000" pitchFamily="2" charset="2"/>
              <a:buChar char="Ø"/>
            </a:pPr>
            <a:r>
              <a:rPr lang="en-US" sz="1400" dirty="0"/>
              <a:t>To see if variety affects bean defect levels.</a:t>
            </a:r>
          </a:p>
          <a:p>
            <a:endParaRPr lang="en-IN" dirty="0"/>
          </a:p>
        </p:txBody>
      </p:sp>
      <p:sp>
        <p:nvSpPr>
          <p:cNvPr id="5" name="TextBox 4">
            <a:extLst>
              <a:ext uri="{FF2B5EF4-FFF2-40B4-BE49-F238E27FC236}">
                <a16:creationId xmlns:a16="http://schemas.microsoft.com/office/drawing/2014/main" id="{AC069678-BB53-F743-3BD2-229A577C5871}"/>
              </a:ext>
            </a:extLst>
          </p:cNvPr>
          <p:cNvSpPr txBox="1"/>
          <p:nvPr/>
        </p:nvSpPr>
        <p:spPr>
          <a:xfrm>
            <a:off x="1484671" y="4680155"/>
            <a:ext cx="6666271" cy="2308324"/>
          </a:xfrm>
          <a:prstGeom prst="rect">
            <a:avLst/>
          </a:prstGeom>
          <a:noFill/>
        </p:spPr>
        <p:txBody>
          <a:bodyPr wrap="square" rtlCol="0">
            <a:spAutoFit/>
          </a:bodyPr>
          <a:lstStyle/>
          <a:p>
            <a:pPr algn="just">
              <a:lnSpc>
                <a:spcPct val="150000"/>
              </a:lnSpc>
            </a:pPr>
            <a:r>
              <a:rPr lang="en-US" sz="1400" b="1" dirty="0"/>
              <a:t>3. One-Way ANOVA – Country vs Cup Score</a:t>
            </a:r>
          </a:p>
          <a:p>
            <a:pPr marL="285750" indent="-285750" algn="just">
              <a:lnSpc>
                <a:spcPct val="150000"/>
              </a:lnSpc>
              <a:buFont typeface="Wingdings" panose="05000000000000000000" pitchFamily="2" charset="2"/>
              <a:buChar char="Ø"/>
            </a:pPr>
            <a:r>
              <a:rPr lang="en-US" sz="1400" b="1" dirty="0"/>
              <a:t>Purpose</a:t>
            </a:r>
            <a:r>
              <a:rPr lang="en-US" sz="1400" dirty="0"/>
              <a:t>: Compare average cup points across countries of origin.</a:t>
            </a:r>
          </a:p>
          <a:p>
            <a:pPr marL="285750" indent="-285750" algn="just">
              <a:lnSpc>
                <a:spcPct val="150000"/>
              </a:lnSpc>
              <a:buFont typeface="Wingdings" panose="05000000000000000000" pitchFamily="2" charset="2"/>
              <a:buChar char="Ø"/>
            </a:pPr>
            <a:r>
              <a:rPr lang="en-US" sz="1400" b="1" dirty="0"/>
              <a:t>H₀</a:t>
            </a:r>
            <a:r>
              <a:rPr lang="en-US" sz="1400" dirty="0"/>
              <a:t>: All countries have the same mean cup points.</a:t>
            </a:r>
          </a:p>
          <a:p>
            <a:pPr marL="285750" indent="-285750" algn="just">
              <a:lnSpc>
                <a:spcPct val="150000"/>
              </a:lnSpc>
              <a:buFont typeface="Wingdings" panose="05000000000000000000" pitchFamily="2" charset="2"/>
              <a:buChar char="Ø"/>
            </a:pPr>
            <a:r>
              <a:rPr lang="en-US" sz="1400" b="1" dirty="0"/>
              <a:t>H₁</a:t>
            </a:r>
            <a:r>
              <a:rPr lang="en-US" sz="1400" dirty="0"/>
              <a:t>: No, country has a different mean cup points.</a:t>
            </a:r>
          </a:p>
          <a:p>
            <a:pPr marL="285750" indent="-285750" algn="just">
              <a:lnSpc>
                <a:spcPct val="150000"/>
              </a:lnSpc>
              <a:buFont typeface="Wingdings" panose="05000000000000000000" pitchFamily="2" charset="2"/>
              <a:buChar char="Ø"/>
            </a:pPr>
            <a:r>
              <a:rPr lang="en-US" sz="1400" dirty="0"/>
              <a:t> To analyze whether origin influences coffee quality.</a:t>
            </a:r>
          </a:p>
          <a:p>
            <a:pPr algn="just">
              <a:lnSpc>
                <a:spcPct val="150000"/>
              </a:lnSpc>
            </a:pPr>
            <a:r>
              <a:rPr lang="en-IN" sz="1400" dirty="0"/>
              <a:t>.</a:t>
            </a:r>
          </a:p>
          <a:p>
            <a:endParaRPr lang="en-IN" dirty="0"/>
          </a:p>
        </p:txBody>
      </p:sp>
    </p:spTree>
    <p:extLst>
      <p:ext uri="{BB962C8B-B14F-4D97-AF65-F5344CB8AC3E}">
        <p14:creationId xmlns:p14="http://schemas.microsoft.com/office/powerpoint/2010/main" val="23171632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D29"/>
      </a:dk2>
      <a:lt2>
        <a:srgbClr val="C5FAEB"/>
      </a:lt2>
      <a:accent1>
        <a:srgbClr val="A1D68B"/>
      </a:accent1>
      <a:accent2>
        <a:srgbClr val="5EC795"/>
      </a:accent2>
      <a:accent3>
        <a:srgbClr val="4DADCF"/>
      </a:accent3>
      <a:accent4>
        <a:srgbClr val="CDB756"/>
      </a:accent4>
      <a:accent5>
        <a:srgbClr val="E29C36"/>
      </a:accent5>
      <a:accent6>
        <a:srgbClr val="8EC0C1"/>
      </a:accent6>
      <a:hlink>
        <a:srgbClr val="6D9D9B"/>
      </a:hlink>
      <a:folHlink>
        <a:srgbClr val="6D8583"/>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6AC10936-2DFC-4054-9ADF-B5E2C5F86190}"/>
    </a:ext>
  </a:extLst>
</a:theme>
</file>

<file path=docProps/app.xml><?xml version="1.0" encoding="utf-8"?>
<Properties xmlns="http://schemas.openxmlformats.org/officeDocument/2006/extended-properties" xmlns:vt="http://schemas.openxmlformats.org/officeDocument/2006/docPropsVTypes">
  <Template>Madison</Template>
  <TotalTime>354</TotalTime>
  <Words>835</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 Unicode MS</vt:lpstr>
      <vt:lpstr>Arial</vt:lpstr>
      <vt:lpstr>MS Shell Dlg 2</vt:lpstr>
      <vt:lpstr>Wingdings</vt:lpstr>
      <vt:lpstr>Wingdings 3</vt:lpstr>
      <vt:lpstr>Madison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Yahavarshini E</dc:creator>
  <cp:lastModifiedBy>Yahavarshini E</cp:lastModifiedBy>
  <cp:revision>6</cp:revision>
  <dcterms:created xsi:type="dcterms:W3CDTF">2025-06-10T16:07:05Z</dcterms:created>
  <dcterms:modified xsi:type="dcterms:W3CDTF">2025-06-11T06:09:52Z</dcterms:modified>
</cp:coreProperties>
</file>