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4" r:id="rId1"/>
  </p:sldMasterIdLst>
  <p:sldIdLst>
    <p:sldId id="257" r:id="rId2"/>
    <p:sldId id="258" r:id="rId3"/>
    <p:sldId id="261" r:id="rId4"/>
    <p:sldId id="262" r:id="rId5"/>
    <p:sldId id="260" r:id="rId6"/>
    <p:sldId id="263" r:id="rId7"/>
    <p:sldId id="265" r:id="rId8"/>
    <p:sldId id="264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2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9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3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5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8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46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6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0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8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9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0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6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7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56E425-36CD-44F1-A175-CDF5A1D5ED7C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9B17-47D4-46CF-9468-A7BE0B8AF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6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  <p:sldLayoutId id="2147484427" r:id="rId13"/>
    <p:sldLayoutId id="2147484428" r:id="rId14"/>
    <p:sldLayoutId id="2147484429" r:id="rId15"/>
    <p:sldLayoutId id="2147484430" r:id="rId16"/>
    <p:sldLayoutId id="21474844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F8C30-35B5-523B-A252-3B5B38A6EE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52" y="2272365"/>
            <a:ext cx="5461783" cy="3918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4E38D-56F9-945C-A188-9234C12C2016}"/>
              </a:ext>
            </a:extLst>
          </p:cNvPr>
          <p:cNvSpPr txBox="1"/>
          <p:nvPr/>
        </p:nvSpPr>
        <p:spPr>
          <a:xfrm>
            <a:off x="3052952" y="1294365"/>
            <a:ext cx="739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entury Gothic" panose="020B0502020202020204" pitchFamily="34" charset="0"/>
              </a:rPr>
              <a:t>Employee Attrition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C5E37-CCB9-0CBD-9FDC-6223B3A97965}"/>
              </a:ext>
            </a:extLst>
          </p:cNvPr>
          <p:cNvSpPr txBox="1"/>
          <p:nvPr/>
        </p:nvSpPr>
        <p:spPr>
          <a:xfrm>
            <a:off x="9340645" y="5397910"/>
            <a:ext cx="302833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Name : Yahavarshini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Date : 08-04-2025</a:t>
            </a:r>
          </a:p>
        </p:txBody>
      </p:sp>
    </p:spTree>
    <p:extLst>
      <p:ext uri="{BB962C8B-B14F-4D97-AF65-F5344CB8AC3E}">
        <p14:creationId xmlns:p14="http://schemas.microsoft.com/office/powerpoint/2010/main" val="388134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A19870-B821-67C1-69E5-7BC126FF7AC4}"/>
              </a:ext>
            </a:extLst>
          </p:cNvPr>
          <p:cNvSpPr txBox="1"/>
          <p:nvPr/>
        </p:nvSpPr>
        <p:spPr>
          <a:xfrm>
            <a:off x="3795250" y="4020941"/>
            <a:ext cx="604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7F3D9-C68C-CF4A-3E94-678DB670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59" y="1376517"/>
            <a:ext cx="2478100" cy="22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0F99-28DB-158F-BACE-C4B27EE7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3333D-721B-2FA4-A729-0CD7B728403F}"/>
              </a:ext>
            </a:extLst>
          </p:cNvPr>
          <p:cNvSpPr txBox="1"/>
          <p:nvPr/>
        </p:nvSpPr>
        <p:spPr>
          <a:xfrm>
            <a:off x="997976" y="935641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D2F15-168E-6C08-C3BB-B18744F111DF}"/>
              </a:ext>
            </a:extLst>
          </p:cNvPr>
          <p:cNvSpPr txBox="1"/>
          <p:nvPr/>
        </p:nvSpPr>
        <p:spPr>
          <a:xfrm>
            <a:off x="1415844" y="1543664"/>
            <a:ext cx="8013291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This project analyzes employee attrition to understand why employees leave the company.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Tools Used : Power BI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A0B0A-1743-9ED7-C1AD-A2B712CF2C04}"/>
              </a:ext>
            </a:extLst>
          </p:cNvPr>
          <p:cNvSpPr txBox="1"/>
          <p:nvPr/>
        </p:nvSpPr>
        <p:spPr>
          <a:xfrm>
            <a:off x="997975" y="3154818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Goals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AC8A3E-5426-8840-F26C-4EB57353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44" y="3524150"/>
            <a:ext cx="4038285" cy="152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Key Attrition Factors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Measure Attrition &amp; Retention Rates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Employee Retention </a:t>
            </a:r>
          </a:p>
        </p:txBody>
      </p:sp>
    </p:spTree>
    <p:extLst>
      <p:ext uri="{BB962C8B-B14F-4D97-AF65-F5344CB8AC3E}">
        <p14:creationId xmlns:p14="http://schemas.microsoft.com/office/powerpoint/2010/main" val="34665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51C70-9B6F-D312-1148-4E8FF2E92FF6}"/>
              </a:ext>
            </a:extLst>
          </p:cNvPr>
          <p:cNvSpPr txBox="1"/>
          <p:nvPr/>
        </p:nvSpPr>
        <p:spPr>
          <a:xfrm>
            <a:off x="909486" y="758660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66C3B2-C8CE-F82E-11F5-63AD4994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550" y="1143080"/>
            <a:ext cx="5505925" cy="132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  <a:cs typeface="Arial" panose="020B0604020202020204" pitchFamily="34" charset="0"/>
              </a:rPr>
              <a:t>Rows &amp; Columns : </a:t>
            </a:r>
            <a:r>
              <a:rPr lang="en-US" altLang="en-US" sz="1400" dirty="0">
                <a:ea typeface="Arial Unicode MS" panose="020B0604020202020204" pitchFamily="34" charset="-128"/>
                <a:cs typeface="Arial" panose="020B0604020202020204" pitchFamily="34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  <a:cs typeface="Arial" panose="020B0604020202020204" pitchFamily="34" charset="0"/>
              </a:rPr>
              <a:t>+ &amp; </a:t>
            </a:r>
            <a:r>
              <a:rPr lang="en-US" altLang="en-US" sz="1400" dirty="0">
                <a:ea typeface="Arial Unicode MS" panose="020B0604020202020204" pitchFamily="34" charset="-128"/>
                <a:cs typeface="Arial" panose="020B0604020202020204" pitchFamily="34" charset="0"/>
              </a:rPr>
              <a:t>30+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ea typeface="Arial Unicode MS" panose="020B0604020202020204" pitchFamily="34" charset="-128"/>
                <a:cs typeface="Arial" panose="020B0604020202020204" pitchFamily="34" charset="0"/>
              </a:rPr>
              <a:t>Attributes of the dataset (Age, Daily rate, Job role, Monthly Income, Job satisfaction,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5E416-E708-6EF3-BA06-9808883027DE}"/>
              </a:ext>
            </a:extLst>
          </p:cNvPr>
          <p:cNvSpPr txBox="1"/>
          <p:nvPr/>
        </p:nvSpPr>
        <p:spPr>
          <a:xfrm>
            <a:off x="7772401" y="773748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C3550-C1FF-D05A-C371-DB6419736DAC}"/>
              </a:ext>
            </a:extLst>
          </p:cNvPr>
          <p:cNvSpPr txBox="1"/>
          <p:nvPr/>
        </p:nvSpPr>
        <p:spPr>
          <a:xfrm>
            <a:off x="8130488" y="1174768"/>
            <a:ext cx="2940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Handled Missing Values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Standardized Data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2D978-DDEB-103C-AA64-4E69563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2" y="2684206"/>
            <a:ext cx="8370175" cy="39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ADAC6-3946-7748-9BAB-B707BA27F5E0}"/>
              </a:ext>
            </a:extLst>
          </p:cNvPr>
          <p:cNvSpPr txBox="1"/>
          <p:nvPr/>
        </p:nvSpPr>
        <p:spPr>
          <a:xfrm>
            <a:off x="811163" y="601344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Dax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A945DC-E060-BEBA-0C8A-54073A7F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919" y="1120606"/>
            <a:ext cx="7396577" cy="174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Enhances data interpretation by grouping  Age into Age range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Improves decision-making by calculating attrition and retention rate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latin typeface="+mj-lt"/>
              </a:rPr>
              <a:t>Categorizes employees into Low, Medium, and High salary bands using switch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dynamic filtering capabilities to explore data across various dimensions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0832E-02EA-896B-F814-586A5AF2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2" y="3362818"/>
            <a:ext cx="11203855" cy="68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D2E1C-7517-442A-C939-B37A5EB8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2" y="5147522"/>
            <a:ext cx="11257935" cy="589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A39418-1348-526E-9FC7-3E7803CE0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2" y="4318802"/>
            <a:ext cx="11203855" cy="5898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2B5EF5-3677-B13E-5A3F-BCD789C50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2" y="6038524"/>
            <a:ext cx="8573696" cy="3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416F1-7812-92EA-58CB-F64047A7C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06" y="1110474"/>
            <a:ext cx="9775549" cy="5486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9FDD-F5D9-2C4F-C9CE-E5C570152E3A}"/>
              </a:ext>
            </a:extLst>
          </p:cNvPr>
          <p:cNvSpPr txBox="1"/>
          <p:nvPr/>
        </p:nvSpPr>
        <p:spPr>
          <a:xfrm>
            <a:off x="683344" y="493627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333243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C931C2-DFB3-5699-D26B-780830346CC1}"/>
              </a:ext>
            </a:extLst>
          </p:cNvPr>
          <p:cNvSpPr txBox="1"/>
          <p:nvPr/>
        </p:nvSpPr>
        <p:spPr>
          <a:xfrm>
            <a:off x="683344" y="385472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Dashboard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25FFB-EC1F-7D32-A8EC-85713AE7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42" y="988967"/>
            <a:ext cx="9810115" cy="55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EFE9-8894-8429-FF16-90D47B28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8B1082-1B91-75E7-5F35-996B34F3FEFC}"/>
              </a:ext>
            </a:extLst>
          </p:cNvPr>
          <p:cNvSpPr txBox="1"/>
          <p:nvPr/>
        </p:nvSpPr>
        <p:spPr>
          <a:xfrm>
            <a:off x="683344" y="385472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Dashboard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5DFAF-14A3-F30B-4CAE-1F4B1922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3" y="945006"/>
            <a:ext cx="9930217" cy="55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1A46A-E69D-9D1A-7C9C-5813325CE49F}"/>
              </a:ext>
            </a:extLst>
          </p:cNvPr>
          <p:cNvSpPr txBox="1"/>
          <p:nvPr/>
        </p:nvSpPr>
        <p:spPr>
          <a:xfrm>
            <a:off x="688259" y="603606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C8B5C-F2F5-4801-2520-F98A55100C28}"/>
              </a:ext>
            </a:extLst>
          </p:cNvPr>
          <p:cNvSpPr txBox="1"/>
          <p:nvPr/>
        </p:nvSpPr>
        <p:spPr>
          <a:xfrm>
            <a:off x="1155292" y="1121001"/>
            <a:ext cx="9232490" cy="476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Young employees leave more </a:t>
            </a:r>
            <a:r>
              <a:rPr lang="en-US" sz="1400" dirty="0"/>
              <a:t>– High attrition in the 18-25 age group shows they seek better opportunities.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Sales &amp; HR have high attrition </a:t>
            </a:r>
            <a:r>
              <a:rPr lang="en-US" sz="1400" dirty="0"/>
              <a:t>– These departments struggle with job dissatisfaction and workload issues.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Low salaries increase attrition </a:t>
            </a:r>
            <a:r>
              <a:rPr lang="en-US" sz="1400" dirty="0"/>
              <a:t>– Employees with low pay and no benefits are more likely to leave.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Work-life balance matters </a:t>
            </a:r>
            <a:r>
              <a:rPr lang="en-US" sz="1400" dirty="0"/>
              <a:t>– Poor balance and frequent travel lead to higher attrition.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Job satisfaction drives retention</a:t>
            </a:r>
            <a:r>
              <a:rPr lang="en-US" sz="1400" dirty="0"/>
              <a:t> – Happy employees stay longer, while those with low satisfaction leave faster.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Lack of promotions drives attrition - </a:t>
            </a:r>
            <a:r>
              <a:rPr lang="en-US" sz="1400" dirty="0"/>
              <a:t>Indicating a need for better performance recognition and structured career growth paths.</a:t>
            </a:r>
            <a:endParaRPr lang="en-US" sz="1400" b="1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4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23812-2157-8795-60C7-74570E2A7A44}"/>
              </a:ext>
            </a:extLst>
          </p:cNvPr>
          <p:cNvSpPr txBox="1"/>
          <p:nvPr/>
        </p:nvSpPr>
        <p:spPr>
          <a:xfrm>
            <a:off x="973395" y="2929050"/>
            <a:ext cx="33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33B09F-C968-55B6-A70D-F9378E6E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6" y="3432771"/>
            <a:ext cx="6441187" cy="260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Young employees and those in Sales &amp; HR have higher attrition rates.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 salaries and lack of benefits lead to more employees leaving.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Poor work-life balance and frequent travel increase attrition.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 job satisfaction causes employees to leave faster.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Lack of promotions and growth opportunities also drive attrition.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Improving pay, satisfaction, and career growth can reduce attrition.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8B29A-087E-612B-F269-E73BEF8FAB3F}"/>
              </a:ext>
            </a:extLst>
          </p:cNvPr>
          <p:cNvSpPr txBox="1"/>
          <p:nvPr/>
        </p:nvSpPr>
        <p:spPr>
          <a:xfrm>
            <a:off x="943896" y="530812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8AE2-975B-2958-11F6-BA3C48C4A033}"/>
              </a:ext>
            </a:extLst>
          </p:cNvPr>
          <p:cNvSpPr txBox="1"/>
          <p:nvPr/>
        </p:nvSpPr>
        <p:spPr>
          <a:xfrm>
            <a:off x="1671486" y="1099496"/>
            <a:ext cx="3942736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Career Growth for Young Employees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Better Work-Life Balance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Higher Pay &amp; Benefits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A97A1-E68C-5383-4BBE-8DD9447EE7FC}"/>
              </a:ext>
            </a:extLst>
          </p:cNvPr>
          <p:cNvSpPr txBox="1"/>
          <p:nvPr/>
        </p:nvSpPr>
        <p:spPr>
          <a:xfrm>
            <a:off x="6292646" y="1099496"/>
            <a:ext cx="45523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Improve Job Satisfaction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Reduce Travel &amp; Provide Benefits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Enhance Career Growth &amp; Promotion Cycles </a:t>
            </a:r>
            <a:endParaRPr lang="en-IN" sz="1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332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Yahavarshini E</cp:lastModifiedBy>
  <cp:revision>6</cp:revision>
  <dcterms:created xsi:type="dcterms:W3CDTF">2025-04-05T09:27:33Z</dcterms:created>
  <dcterms:modified xsi:type="dcterms:W3CDTF">2025-04-08T06:55:59Z</dcterms:modified>
</cp:coreProperties>
</file>