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7" r:id="rId2"/>
    <p:sldId id="258" r:id="rId3"/>
    <p:sldId id="259" r:id="rId4"/>
    <p:sldId id="260" r:id="rId5"/>
    <p:sldId id="261" r:id="rId6"/>
    <p:sldId id="263" r:id="rId7"/>
    <p:sldId id="264" r:id="rId8"/>
    <p:sldId id="265" r:id="rId9"/>
    <p:sldId id="262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2964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540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0003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385828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30168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759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4994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6855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626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10050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7879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265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06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1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3509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3461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661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645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8000197" y="0"/>
            <a:ext cx="1603387" cy="1143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8609012" y="6092866"/>
            <a:ext cx="993734" cy="76513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3B06382-7B33-4354-9D8D-2E8291F0BC46}" type="datetimeFigureOut">
              <a:rPr lang="en-IN" smtClean="0"/>
              <a:t>28-07-2025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CFE2B-902C-4E69-BABF-E3AA68E9E7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62035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4DCD1-302F-9D35-B42E-D4250385D3E2}"/>
              </a:ext>
            </a:extLst>
          </p:cNvPr>
          <p:cNvSpPr txBox="1"/>
          <p:nvPr/>
        </p:nvSpPr>
        <p:spPr>
          <a:xfrm>
            <a:off x="1696065" y="1277289"/>
            <a:ext cx="8013290" cy="1647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3600" b="1" dirty="0">
                <a:latin typeface="+mj-lt"/>
              </a:rPr>
              <a:t>Road Signs Classification </a:t>
            </a:r>
          </a:p>
          <a:p>
            <a:pPr algn="ctr">
              <a:lnSpc>
                <a:spcPct val="150000"/>
              </a:lnSpc>
            </a:pPr>
            <a:r>
              <a:rPr lang="en-IN" sz="3600" b="1" dirty="0">
                <a:latin typeface="+mj-lt"/>
              </a:rPr>
              <a:t>using Deep Learning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5F0919-AA51-5E6D-FD6E-2751834D948B}"/>
              </a:ext>
            </a:extLst>
          </p:cNvPr>
          <p:cNvSpPr txBox="1"/>
          <p:nvPr/>
        </p:nvSpPr>
        <p:spPr>
          <a:xfrm>
            <a:off x="9342143" y="5519822"/>
            <a:ext cx="5161935" cy="1000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:  Yahavarshini E</a:t>
            </a:r>
          </a:p>
          <a:p>
            <a:pPr algn="just">
              <a:lnSpc>
                <a:spcPct val="200000"/>
              </a:lnSpc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Date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    :  28-07-2025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5410F-4063-69AF-7853-23F95E130FB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646" y="3144172"/>
            <a:ext cx="4006475" cy="3000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7387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E110E24-9E1B-BFEB-F2F4-D29A5BD9A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4872" y="1395853"/>
            <a:ext cx="7591630" cy="13181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the dataset with more diverse and real-world images.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multilingual support and voice-based output for wider accessibility.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 the app on platforms like Hugging Face Spaces, Heroku, or AWS for global usage.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CF52A8-9374-6EB8-F9EC-85BD41EE3B28}"/>
              </a:ext>
            </a:extLst>
          </p:cNvPr>
          <p:cNvSpPr txBox="1"/>
          <p:nvPr/>
        </p:nvSpPr>
        <p:spPr>
          <a:xfrm>
            <a:off x="1071716" y="865238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Future Scope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CD8651-18D4-3044-AB2D-80DFD2C43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788" y="3339890"/>
            <a:ext cx="2645799" cy="2645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9EA410-E51E-1FA5-ED6A-892C8EF5865E}"/>
              </a:ext>
            </a:extLst>
          </p:cNvPr>
          <p:cNvSpPr txBox="1"/>
          <p:nvPr/>
        </p:nvSpPr>
        <p:spPr>
          <a:xfrm>
            <a:off x="4444180" y="5909847"/>
            <a:ext cx="3972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1517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C30A45-C607-BD83-16BC-584374FBF696}"/>
              </a:ext>
            </a:extLst>
          </p:cNvPr>
          <p:cNvSpPr txBox="1"/>
          <p:nvPr/>
        </p:nvSpPr>
        <p:spPr>
          <a:xfrm>
            <a:off x="1735395" y="1307639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Project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6050E5-815F-A467-43A7-D6232656912E}"/>
              </a:ext>
            </a:extLst>
          </p:cNvPr>
          <p:cNvSpPr txBox="1"/>
          <p:nvPr/>
        </p:nvSpPr>
        <p:spPr>
          <a:xfrm>
            <a:off x="2172929" y="4343139"/>
            <a:ext cx="6233652" cy="1022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609319-DEF0-53B1-ADE7-442CCA4DB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9694" y="1924886"/>
            <a:ext cx="6941622" cy="19856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develop a deep learning model </a:t>
            </a:r>
            <a:r>
              <a:rPr lang="en-US" altLang="en-US" sz="1600" dirty="0"/>
              <a:t>which 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classifies road sign images using CNN.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build a user-friendly web interface using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testing and predicting road sign classes.</a:t>
            </a:r>
          </a:p>
        </p:txBody>
      </p:sp>
    </p:spTree>
    <p:extLst>
      <p:ext uri="{BB962C8B-B14F-4D97-AF65-F5344CB8AC3E}">
        <p14:creationId xmlns:p14="http://schemas.microsoft.com/office/powerpoint/2010/main" val="63163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D9104F81-7F10-E0FE-23D6-EA58BFCF42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9229" y="1944298"/>
            <a:ext cx="7113029" cy="296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project uses the German Traffic Sign Recognition Benchmark (GTSRB) dataset, downloaded from Kaggle.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dataset is provided in pickle format and consists of training, validation, and test image sets.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separate signname.csv file is included, containing 43 unique traffic sign labels with their class IDs and names.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C9C93C-7CB1-5F93-D3C1-E00BC7B02611}"/>
              </a:ext>
            </a:extLst>
          </p:cNvPr>
          <p:cNvSpPr txBox="1"/>
          <p:nvPr/>
        </p:nvSpPr>
        <p:spPr>
          <a:xfrm>
            <a:off x="1745228" y="1309525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Description</a:t>
            </a:r>
          </a:p>
        </p:txBody>
      </p:sp>
    </p:spTree>
    <p:extLst>
      <p:ext uri="{BB962C8B-B14F-4D97-AF65-F5344CB8AC3E}">
        <p14:creationId xmlns:p14="http://schemas.microsoft.com/office/powerpoint/2010/main" val="3526605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965815-7134-2332-A87D-4BB9A02AF106}"/>
              </a:ext>
            </a:extLst>
          </p:cNvPr>
          <p:cNvSpPr txBox="1"/>
          <p:nvPr/>
        </p:nvSpPr>
        <p:spPr>
          <a:xfrm>
            <a:off x="1745228" y="670429"/>
            <a:ext cx="3923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Dataset Preprocessing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8D6164B-F514-466E-3ABA-BB5E15E2B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1779" y="1111352"/>
            <a:ext cx="4865434" cy="13232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Normalized pixel values between 0 and 1.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Shuffling for unbiased training.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Label encoding using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sparse_categorical_crossentropy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2E0151-4A93-AF51-A493-F9AF6F773D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949" y="2722500"/>
            <a:ext cx="8361836" cy="3957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379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0AA770-30E4-C5C9-EDED-0BA28ED778B4}"/>
              </a:ext>
            </a:extLst>
          </p:cNvPr>
          <p:cNvSpPr txBox="1"/>
          <p:nvPr/>
        </p:nvSpPr>
        <p:spPr>
          <a:xfrm>
            <a:off x="894736" y="102255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 Creation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D898B-683F-3536-54F8-4793D2CE7722}"/>
              </a:ext>
            </a:extLst>
          </p:cNvPr>
          <p:cNvSpPr txBox="1"/>
          <p:nvPr/>
        </p:nvSpPr>
        <p:spPr>
          <a:xfrm>
            <a:off x="1582994" y="208443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Architecture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B92A47F-D7E3-8F20-55FC-F4982C0FA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9" y="2532766"/>
            <a:ext cx="3967753" cy="102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 Convolutional layers with ReLU activation.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MaxPooling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en-US" sz="1400" dirty="0">
                <a:latin typeface="Arial" panose="020B0604020202020204" pitchFamily="34" charset="0"/>
              </a:rPr>
              <a:t>for two 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Convolution layer.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Flatten, Dense 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Softmax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Layers.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6B61AF-E4C8-2D6F-DD7E-7CB93D3E354F}"/>
              </a:ext>
            </a:extLst>
          </p:cNvPr>
          <p:cNvSpPr txBox="1"/>
          <p:nvPr/>
        </p:nvSpPr>
        <p:spPr>
          <a:xfrm>
            <a:off x="1582994" y="3868994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Compilation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A47274EC-DF7F-3461-B687-5E57C6598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589" y="4356313"/>
            <a:ext cx="3308983" cy="1021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sz="1400" dirty="0"/>
              <a:t>Optimizer: Adam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IN" sz="1400" dirty="0"/>
              <a:t>Loss: </a:t>
            </a:r>
            <a:r>
              <a:rPr lang="en-IN" sz="1400" dirty="0" err="1"/>
              <a:t>sparse_categorical_crossentropy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lvl="0" indent="-28575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Metric: Accuracy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6321EB-4798-3DF9-3DFA-55EE264FBCAF}"/>
              </a:ext>
            </a:extLst>
          </p:cNvPr>
          <p:cNvSpPr txBox="1"/>
          <p:nvPr/>
        </p:nvSpPr>
        <p:spPr>
          <a:xfrm>
            <a:off x="7506930" y="2084439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Training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3675C36-AA6D-1954-FF51-2FB218A15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3407" y="2532766"/>
            <a:ext cx="2544286" cy="6987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Epochs, Batch size: 64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data monitored.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E47635-A18E-BDB5-AE5D-3315D00B099A}"/>
              </a:ext>
            </a:extLst>
          </p:cNvPr>
          <p:cNvSpPr txBox="1"/>
          <p:nvPr/>
        </p:nvSpPr>
        <p:spPr>
          <a:xfrm>
            <a:off x="7428271" y="3820455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Accuracy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F98044-D61F-5725-0312-F05504C0D913}"/>
              </a:ext>
            </a:extLst>
          </p:cNvPr>
          <p:cNvSpPr txBox="1"/>
          <p:nvPr/>
        </p:nvSpPr>
        <p:spPr>
          <a:xfrm>
            <a:off x="7811730" y="4356313"/>
            <a:ext cx="6096000" cy="7052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Train Accuracy: 99.5%.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/>
              <a:t>Test Accuracy: 92.7%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45844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42088F9-F084-80FE-04F3-7D9EFE008948}"/>
              </a:ext>
            </a:extLst>
          </p:cNvPr>
          <p:cNvSpPr txBox="1"/>
          <p:nvPr/>
        </p:nvSpPr>
        <p:spPr>
          <a:xfrm>
            <a:off x="894736" y="1022556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Model Optimization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1C64BC-A83B-FB4C-3203-AE37A765D180}"/>
              </a:ext>
            </a:extLst>
          </p:cNvPr>
          <p:cNvSpPr txBox="1"/>
          <p:nvPr/>
        </p:nvSpPr>
        <p:spPr>
          <a:xfrm>
            <a:off x="1740310" y="1553496"/>
            <a:ext cx="553556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Added Dropout layers to reduce overfitting.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US" sz="1600" dirty="0" err="1"/>
              <a:t>MaxPooling</a:t>
            </a:r>
            <a:r>
              <a:rPr lang="en-US" altLang="en-US" sz="1600" dirty="0"/>
              <a:t> after each Convolution layer.</a:t>
            </a:r>
            <a:endParaRPr lang="en-US" sz="1600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dirty="0"/>
              <a:t>Dense layer expanded to 128 neurons.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Early Stopping used to prevent overfitting.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Train Accuracy: 99.8%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600" dirty="0"/>
              <a:t>Test Accuracy: 96.3%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CE4CA70-B886-31CB-56EF-A34674AD36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613" y="1391888"/>
            <a:ext cx="5065278" cy="3593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4388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127ADF-9097-EAFC-24ED-304827B9EB7B}"/>
              </a:ext>
            </a:extLst>
          </p:cNvPr>
          <p:cNvSpPr txBox="1"/>
          <p:nvPr/>
        </p:nvSpPr>
        <p:spPr>
          <a:xfrm>
            <a:off x="717753" y="865239"/>
            <a:ext cx="44343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b="1" dirty="0"/>
              <a:t>Accuracy &amp; Loss Visualization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145643-F782-EF0C-FDA5-A7B5DFFA99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9" r="11206" b="940"/>
          <a:stretch>
            <a:fillRect/>
          </a:stretch>
        </p:blipFill>
        <p:spPr>
          <a:xfrm>
            <a:off x="1671483" y="1593351"/>
            <a:ext cx="3505892" cy="32932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CFDB3FA-8DE9-AA80-0264-3AE7F1DC0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4" t="707" r="5509" b="5332"/>
          <a:stretch>
            <a:fillRect/>
          </a:stretch>
        </p:blipFill>
        <p:spPr>
          <a:xfrm>
            <a:off x="6375527" y="1511703"/>
            <a:ext cx="3578941" cy="33749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BB6368C-63A3-D991-117E-5F86AFEC7A55}"/>
              </a:ext>
            </a:extLst>
          </p:cNvPr>
          <p:cNvSpPr txBox="1"/>
          <p:nvPr/>
        </p:nvSpPr>
        <p:spPr>
          <a:xfrm>
            <a:off x="3116826" y="5449315"/>
            <a:ext cx="595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Good generalization with minimal overfitting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1805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B506E-2D95-1CAE-4681-3BB0A8833C56}"/>
              </a:ext>
            </a:extLst>
          </p:cNvPr>
          <p:cNvSpPr txBox="1"/>
          <p:nvPr/>
        </p:nvSpPr>
        <p:spPr>
          <a:xfrm>
            <a:off x="835742" y="744691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User Interface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7E1B321-44D5-A160-FC12-1EFCD8F71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3057" y="1273624"/>
            <a:ext cx="9539408" cy="2570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 the model using a user-friendly web interface built with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trained model is saved in Hierarchical Data Format version 5 (.h5) to ensure seamless integration with the UI.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web app includes simple features such as, uploading an image for prediction and  </a:t>
            </a:r>
            <a:r>
              <a:rPr lang="en-US" altLang="en-US" sz="1400" dirty="0"/>
              <a:t>d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isplaying the predicted class label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14972-29B1-CAC0-50A0-375C1EC4B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5932" y="3283974"/>
            <a:ext cx="433865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E091F-5A1C-5D21-FAF9-B89894DEB1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61"/>
          <a:stretch>
            <a:fillRect/>
          </a:stretch>
        </p:blipFill>
        <p:spPr>
          <a:xfrm>
            <a:off x="544387" y="3844071"/>
            <a:ext cx="6247079" cy="2076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367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2742876-0E63-ED20-B4B9-0576F4557D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975" y="1641957"/>
            <a:ext cx="8372107" cy="2969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CNN model performed well in classifying German traffic signs, achieving high accuracy with minimal overfitting.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Training and validation graphs  indicating a well-generalized model.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c</a:t>
            </a:r>
            <a:r>
              <a:rPr lang="en-US" altLang="en-US" sz="1600" dirty="0"/>
              <a:t>l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assification report revealed strong performance across most classes.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deployment using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allowed for easy real-time prediction using new test images, making the model accessible to users.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227E3D-3620-8B8C-087E-1D76D0C7345A}"/>
              </a:ext>
            </a:extLst>
          </p:cNvPr>
          <p:cNvSpPr txBox="1"/>
          <p:nvPr/>
        </p:nvSpPr>
        <p:spPr>
          <a:xfrm>
            <a:off x="884903" y="845574"/>
            <a:ext cx="2959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3773470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263</TotalTime>
  <Words>397</Words>
  <Application>Microsoft Office PowerPoint</Application>
  <PresentationFormat>Widescreen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 Unicode MS</vt:lpstr>
      <vt:lpstr>Arial</vt:lpstr>
      <vt:lpstr>Century Gothic</vt:lpstr>
      <vt:lpstr>Wingdings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Yahavarshini E</dc:creator>
  <cp:lastModifiedBy>Yahavarshini E</cp:lastModifiedBy>
  <cp:revision>3</cp:revision>
  <dcterms:created xsi:type="dcterms:W3CDTF">2025-07-27T16:22:08Z</dcterms:created>
  <dcterms:modified xsi:type="dcterms:W3CDTF">2025-07-28T06:07:27Z</dcterms:modified>
</cp:coreProperties>
</file>