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1FEC-CAE1-4182-A5D0-CAB645E0D709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BEC7-0156-4F33-84E2-D743DB2A4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12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1FEC-CAE1-4182-A5D0-CAB645E0D709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BEC7-0156-4F33-84E2-D743DB2A4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76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1FEC-CAE1-4182-A5D0-CAB645E0D709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BEC7-0156-4F33-84E2-D743DB2A4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182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1FEC-CAE1-4182-A5D0-CAB645E0D709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BEC7-0156-4F33-84E2-D743DB2A491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3726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1FEC-CAE1-4182-A5D0-CAB645E0D709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BEC7-0156-4F33-84E2-D743DB2A4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282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1FEC-CAE1-4182-A5D0-CAB645E0D709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BEC7-0156-4F33-84E2-D743DB2A4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17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1FEC-CAE1-4182-A5D0-CAB645E0D709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BEC7-0156-4F33-84E2-D743DB2A4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940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1FEC-CAE1-4182-A5D0-CAB645E0D709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BEC7-0156-4F33-84E2-D743DB2A4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066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1FEC-CAE1-4182-A5D0-CAB645E0D709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BEC7-0156-4F33-84E2-D743DB2A4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08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1FEC-CAE1-4182-A5D0-CAB645E0D709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BEC7-0156-4F33-84E2-D743DB2A4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37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1FEC-CAE1-4182-A5D0-CAB645E0D709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BEC7-0156-4F33-84E2-D743DB2A4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01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1FEC-CAE1-4182-A5D0-CAB645E0D709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BEC7-0156-4F33-84E2-D743DB2A4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88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1FEC-CAE1-4182-A5D0-CAB645E0D709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BEC7-0156-4F33-84E2-D743DB2A4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5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1FEC-CAE1-4182-A5D0-CAB645E0D709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BEC7-0156-4F33-84E2-D743DB2A4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11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1FEC-CAE1-4182-A5D0-CAB645E0D709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BEC7-0156-4F33-84E2-D743DB2A4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80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1FEC-CAE1-4182-A5D0-CAB645E0D709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BEC7-0156-4F33-84E2-D743DB2A4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68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1FEC-CAE1-4182-A5D0-CAB645E0D709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BEC7-0156-4F33-84E2-D743DB2A4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1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8DA1FEC-CAE1-4182-A5D0-CAB645E0D709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4BEC7-0156-4F33-84E2-D743DB2A4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722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6" r:id="rId12"/>
    <p:sldLayoutId id="2147484057" r:id="rId13"/>
    <p:sldLayoutId id="2147484058" r:id="rId14"/>
    <p:sldLayoutId id="2147484059" r:id="rId15"/>
    <p:sldLayoutId id="2147484060" r:id="rId16"/>
    <p:sldLayoutId id="21474840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9BA1FE-0693-532F-06CE-2D94EC091E68}"/>
              </a:ext>
            </a:extLst>
          </p:cNvPr>
          <p:cNvSpPr txBox="1"/>
          <p:nvPr/>
        </p:nvSpPr>
        <p:spPr>
          <a:xfrm>
            <a:off x="1902542" y="1001987"/>
            <a:ext cx="8013290" cy="112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latin typeface="+mj-lt"/>
              </a:rPr>
              <a:t>An Analysis of Career Trajectories: 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latin typeface="+mj-lt"/>
              </a:rPr>
              <a:t>Salary &amp; Experience Across Global Industries</a:t>
            </a:r>
            <a:endParaRPr lang="en-IN" sz="2400" b="1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CE0AB3-0224-7416-9534-A8D40D24BB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77" y="1690844"/>
            <a:ext cx="10767820" cy="52977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DCCF07-6FB6-98C6-4171-C0EE12D358D8}"/>
              </a:ext>
            </a:extLst>
          </p:cNvPr>
          <p:cNvSpPr txBox="1"/>
          <p:nvPr/>
        </p:nvSpPr>
        <p:spPr>
          <a:xfrm>
            <a:off x="9342143" y="5519822"/>
            <a:ext cx="5161935" cy="10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:  Yahavarshini E</a:t>
            </a:r>
          </a:p>
          <a:p>
            <a:pPr algn="just">
              <a:lnSpc>
                <a:spcPct val="200000"/>
              </a:lnSpc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:  18-03-2025</a:t>
            </a:r>
          </a:p>
        </p:txBody>
      </p:sp>
    </p:spTree>
    <p:extLst>
      <p:ext uri="{BB962C8B-B14F-4D97-AF65-F5344CB8AC3E}">
        <p14:creationId xmlns:p14="http://schemas.microsoft.com/office/powerpoint/2010/main" val="2037514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68C5EF-765B-2621-8D01-3E82EC1FE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794" y="3094083"/>
            <a:ext cx="2645799" cy="26457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09A27-9D82-1ED6-D838-51AA49F4E535}"/>
              </a:ext>
            </a:extLst>
          </p:cNvPr>
          <p:cNvSpPr txBox="1"/>
          <p:nvPr/>
        </p:nvSpPr>
        <p:spPr>
          <a:xfrm>
            <a:off x="4444180" y="5909847"/>
            <a:ext cx="3972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7E5C1E-5E0E-F892-3A68-712A91658F74}"/>
              </a:ext>
            </a:extLst>
          </p:cNvPr>
          <p:cNvSpPr txBox="1"/>
          <p:nvPr/>
        </p:nvSpPr>
        <p:spPr>
          <a:xfrm>
            <a:off x="776749" y="424933"/>
            <a:ext cx="6410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Future Recommendations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8EE2F0-B4BC-1F0A-00CC-168229026E41}"/>
              </a:ext>
            </a:extLst>
          </p:cNvPr>
          <p:cNvSpPr txBox="1"/>
          <p:nvPr/>
        </p:nvSpPr>
        <p:spPr>
          <a:xfrm>
            <a:off x="1248697" y="992707"/>
            <a:ext cx="8170606" cy="1747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400" dirty="0"/>
              <a:t>Invest in High-Paying Fields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400" dirty="0"/>
              <a:t>Upskilling for Better Salaries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400" dirty="0"/>
              <a:t>Experience-Based Salary Growth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400" dirty="0"/>
              <a:t>Promoting Gender Diversity and Inclusion</a:t>
            </a:r>
          </a:p>
        </p:txBody>
      </p:sp>
    </p:spTree>
    <p:extLst>
      <p:ext uri="{BB962C8B-B14F-4D97-AF65-F5344CB8AC3E}">
        <p14:creationId xmlns:p14="http://schemas.microsoft.com/office/powerpoint/2010/main" val="29265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948AB8-6F36-C6CA-E624-B3174E54E176}"/>
              </a:ext>
            </a:extLst>
          </p:cNvPr>
          <p:cNvSpPr txBox="1"/>
          <p:nvPr/>
        </p:nvSpPr>
        <p:spPr>
          <a:xfrm>
            <a:off x="673511" y="906144"/>
            <a:ext cx="392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Project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E4D130-5A2C-EA15-D93B-B71943EDF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070" y="1553896"/>
            <a:ext cx="7665881" cy="887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Understanding salary trends across industries, job titles, experience levels, and education.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Tools Used: Excel and  MySQL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88B5BB-749B-B817-B7B2-1A0DF9D759D2}"/>
              </a:ext>
            </a:extLst>
          </p:cNvPr>
          <p:cNvSpPr txBox="1"/>
          <p:nvPr/>
        </p:nvSpPr>
        <p:spPr>
          <a:xfrm>
            <a:off x="673511" y="3059668"/>
            <a:ext cx="392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Dataset Description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97DBAE2-5761-8A37-5145-BDEF6C871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309" y="3616508"/>
            <a:ext cx="6979796" cy="2422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Rows &amp; Columns : 28,000+ &amp; 13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Attributes of the dataset (Age Range, Industry, Job Title, Salary, Experience, etc.)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The dataset was compiled from global salary surveys and industry reports.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It includes salary information from various countries, ensuring a diverse dataset. 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90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8442F3-3E04-3C8D-6CA6-E54B9EF75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" t="13333" r="1291" b="9247"/>
          <a:stretch/>
        </p:blipFill>
        <p:spPr>
          <a:xfrm>
            <a:off x="1691148" y="2793662"/>
            <a:ext cx="8386916" cy="39709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498BCB-0026-BA95-553D-78D69644929F}"/>
              </a:ext>
            </a:extLst>
          </p:cNvPr>
          <p:cNvSpPr txBox="1"/>
          <p:nvPr/>
        </p:nvSpPr>
        <p:spPr>
          <a:xfrm>
            <a:off x="717753" y="441832"/>
            <a:ext cx="392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Cleaning &amp; Preprocessing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44178-8F02-A0D3-8096-994294277F89}"/>
              </a:ext>
            </a:extLst>
          </p:cNvPr>
          <p:cNvSpPr txBox="1"/>
          <p:nvPr/>
        </p:nvSpPr>
        <p:spPr>
          <a:xfrm>
            <a:off x="1691148" y="833285"/>
            <a:ext cx="825909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/>
              <a:t>Handled Missing Values</a:t>
            </a:r>
            <a:r>
              <a:rPr lang="en-US" sz="1400" dirty="0"/>
              <a:t> – Removed incomplete salary records, filled job titles/industries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/>
              <a:t>Standardized Data</a:t>
            </a:r>
            <a:r>
              <a:rPr lang="en-US" sz="1400" dirty="0"/>
              <a:t> – Unified salary currency  and  text fields.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/>
              <a:t>Fixed Inconsistencies</a:t>
            </a:r>
            <a:r>
              <a:rPr lang="en-US" sz="1400" dirty="0"/>
              <a:t> – Corrected spelling errors and country name variations.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/>
              <a:t>Removed Outliers</a:t>
            </a:r>
            <a:r>
              <a:rPr lang="en-US" sz="1400" dirty="0"/>
              <a:t> – Eliminated unrealistic salary values for accuracy.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158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5AC2D1-649F-63EE-BF28-CC32FA201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47" r="29355" b="24014"/>
          <a:stretch/>
        </p:blipFill>
        <p:spPr>
          <a:xfrm>
            <a:off x="1248698" y="2743201"/>
            <a:ext cx="8613058" cy="40213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398476-E620-4B0F-6A9D-545C1A19AC7A}"/>
              </a:ext>
            </a:extLst>
          </p:cNvPr>
          <p:cNvSpPr txBox="1"/>
          <p:nvPr/>
        </p:nvSpPr>
        <p:spPr>
          <a:xfrm>
            <a:off x="766916" y="363174"/>
            <a:ext cx="392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Storing Data in MySQL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32D77-98DE-0490-9B94-B2F0C83504EE}"/>
              </a:ext>
            </a:extLst>
          </p:cNvPr>
          <p:cNvSpPr txBox="1"/>
          <p:nvPr/>
        </p:nvSpPr>
        <p:spPr>
          <a:xfrm>
            <a:off x="1573162" y="754627"/>
            <a:ext cx="6980903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Created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Database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MySQL –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salary_survey</a:t>
            </a:r>
            <a:r>
              <a:rPr lang="en-US" altLang="en-US" sz="1400" b="1" dirty="0"/>
              <a:t>.</a:t>
            </a:r>
          </a:p>
          <a:p>
            <a:pPr marL="285750" marR="0" lvl="0" indent="-28575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MySQL Workbench Table Wizard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easy data import.</a:t>
            </a:r>
          </a:p>
          <a:p>
            <a:pPr marL="285750" marR="0" lvl="0" indent="-28575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Ensured correct data mapping and field types.</a:t>
            </a:r>
          </a:p>
          <a:p>
            <a:pPr marL="285750" marR="0" lvl="0" indent="-28575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Executed SQL queries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further analysis and key findings. 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4752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C49515-4467-36EE-BDFC-9ED782C09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86" y="3429001"/>
            <a:ext cx="4955613" cy="30676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E61092-1ED1-3A98-F43A-9A4DD85F3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413" y="311859"/>
            <a:ext cx="5769374" cy="40194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E0DB27-74A8-88E2-FC4E-DBFF6FEE1008}"/>
              </a:ext>
            </a:extLst>
          </p:cNvPr>
          <p:cNvSpPr txBox="1"/>
          <p:nvPr/>
        </p:nvSpPr>
        <p:spPr>
          <a:xfrm>
            <a:off x="393213" y="391583"/>
            <a:ext cx="3028335" cy="376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Queries Execution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B08DB9-CB84-2104-3F5C-38B2C6CEF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413" y="4536395"/>
            <a:ext cx="5769374" cy="19602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490C31-767D-5B36-7626-097AA2741B0D}"/>
              </a:ext>
            </a:extLst>
          </p:cNvPr>
          <p:cNvSpPr txBox="1"/>
          <p:nvPr/>
        </p:nvSpPr>
        <p:spPr>
          <a:xfrm>
            <a:off x="530787" y="993058"/>
            <a:ext cx="5339071" cy="1747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Lists job titles with the highest average salaries.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Analyzes how education affects salary.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Analyzes how salaries grow with experience.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Summarizes all salary trends based on multiple factors.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43752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500F36-817B-90DF-1290-A3FB61303AAE}"/>
              </a:ext>
            </a:extLst>
          </p:cNvPr>
          <p:cNvSpPr txBox="1"/>
          <p:nvPr/>
        </p:nvSpPr>
        <p:spPr>
          <a:xfrm>
            <a:off x="629265" y="432620"/>
            <a:ext cx="343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Export To Excel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BCBB22-DEFE-4C7D-0404-99D5AD19D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"/>
          <a:stretch/>
        </p:blipFill>
        <p:spPr>
          <a:xfrm>
            <a:off x="716080" y="3085140"/>
            <a:ext cx="4996462" cy="34975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DCA8AF-0E74-C8D6-C47C-4F14A8E6A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264310"/>
            <a:ext cx="5584723" cy="3087329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A3660D8A-03C8-563D-BA19-42CA93830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663" y="876218"/>
            <a:ext cx="8829661" cy="1747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Export 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Query results are exported from MySQL as a CSV file.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Format in Excel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Data is cleaned, structured, and properly formatted.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Analyze with Pivot Tables &amp; Charts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Key insights are derived using summaries and visualizations.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Extract Key Findings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Trends, patterns, and important insights are identified for decision-making. </a:t>
            </a:r>
          </a:p>
        </p:txBody>
      </p:sp>
    </p:spTree>
    <p:extLst>
      <p:ext uri="{BB962C8B-B14F-4D97-AF65-F5344CB8AC3E}">
        <p14:creationId xmlns:p14="http://schemas.microsoft.com/office/powerpoint/2010/main" val="3142699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534E88-3A0D-1E48-8A01-C14FC720427E}"/>
              </a:ext>
            </a:extLst>
          </p:cNvPr>
          <p:cNvSpPr txBox="1"/>
          <p:nvPr/>
        </p:nvSpPr>
        <p:spPr>
          <a:xfrm>
            <a:off x="481780" y="324465"/>
            <a:ext cx="386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Analysis of SQL Queries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FB3ED-3811-39B1-07F3-90353E773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842" y="3307548"/>
            <a:ext cx="4082080" cy="35504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EE029F-2CC1-2B07-3989-2FD7B12FA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7549"/>
            <a:ext cx="4027842" cy="35504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784DCA-48E2-5EA6-7373-A3CDCB423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58" t="-297" b="2044"/>
          <a:stretch/>
        </p:blipFill>
        <p:spPr>
          <a:xfrm>
            <a:off x="8109922" y="1500803"/>
            <a:ext cx="4082078" cy="53571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30ED81-D1D6-4829-DA06-8D70AB941DBD}"/>
              </a:ext>
            </a:extLst>
          </p:cNvPr>
          <p:cNvSpPr txBox="1"/>
          <p:nvPr/>
        </p:nvSpPr>
        <p:spPr>
          <a:xfrm>
            <a:off x="756929" y="887172"/>
            <a:ext cx="704005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Men dominate high salaries, but women and non-binary earn well in tech.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PhDs earn more, but some industries pay well without higher degrees.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Senior roles or leads earn the most.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Tech, Finance, and Consulting pay the highest salaries.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85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63E224-242B-392C-A1B8-AACEECE6FF56}"/>
              </a:ext>
            </a:extLst>
          </p:cNvPr>
          <p:cNvSpPr txBox="1"/>
          <p:nvPr/>
        </p:nvSpPr>
        <p:spPr>
          <a:xfrm>
            <a:off x="668594" y="260253"/>
            <a:ext cx="386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Dashboard 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A3DC21-1852-A097-6AAE-A2771E69F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868" y="825910"/>
            <a:ext cx="9340264" cy="603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99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69E846-0339-7BB3-FEDB-4999BAE7E1B6}"/>
              </a:ext>
            </a:extLst>
          </p:cNvPr>
          <p:cNvSpPr txBox="1"/>
          <p:nvPr/>
        </p:nvSpPr>
        <p:spPr>
          <a:xfrm>
            <a:off x="1179872" y="4140800"/>
            <a:ext cx="8681884" cy="2405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IN" sz="1400" b="1" kern="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Tech and leadership roles</a:t>
            </a:r>
            <a:r>
              <a:rPr lang="en-IN" sz="14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offer the highest salaries.</a:t>
            </a: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On Trend Industry </a:t>
            </a:r>
            <a:r>
              <a:rPr lang="en-IN" sz="14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– Social Networks and Commercial Building Materials stand out.</a:t>
            </a: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Experience drives salary growth</a:t>
            </a:r>
            <a:r>
              <a:rPr lang="en-IN" sz="14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, peaking around 11-20 years.</a:t>
            </a: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Higher education correlates with better salaries</a:t>
            </a:r>
            <a:r>
              <a:rPr lang="en-IN" sz="14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in many fields.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76EEE-4782-7235-9642-CF6056DEDC39}"/>
              </a:ext>
            </a:extLst>
          </p:cNvPr>
          <p:cNvSpPr txBox="1"/>
          <p:nvPr/>
        </p:nvSpPr>
        <p:spPr>
          <a:xfrm>
            <a:off x="658762" y="751269"/>
            <a:ext cx="386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Key Findings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F9E3E-D92F-46FA-DE46-FA5DCC61D109}"/>
              </a:ext>
            </a:extLst>
          </p:cNvPr>
          <p:cNvSpPr txBox="1"/>
          <p:nvPr/>
        </p:nvSpPr>
        <p:spPr>
          <a:xfrm>
            <a:off x="658762" y="3956134"/>
            <a:ext cx="386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E652BD-4A64-A020-B8B4-3F719191E166}"/>
              </a:ext>
            </a:extLst>
          </p:cNvPr>
          <p:cNvSpPr txBox="1"/>
          <p:nvPr/>
        </p:nvSpPr>
        <p:spPr>
          <a:xfrm>
            <a:off x="1170039" y="1135011"/>
            <a:ext cx="919316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Social Networks, Finance, and IT pay the most. CEO, Sales Manager, and Physicians earn the highest.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Higher degrees lead to better salaries, but some industries pay well without them.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Salary differences exist across genders, especially in Banking &amp; IT.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Earnings rise with experience, peaking at 21–30 years.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/>
              <a:t>Future Job Trends</a:t>
            </a:r>
            <a:r>
              <a:rPr lang="en-US" sz="1400" dirty="0"/>
              <a:t> – High demand for AI, Cybersecurity, and Data Science experts.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251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976</TotalTime>
  <Words>479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Unicode MS</vt:lpstr>
      <vt:lpstr>Arial</vt:lpstr>
      <vt:lpstr>Arial Rounded MT Bold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Yahavarshini E</dc:creator>
  <cp:lastModifiedBy>Yahavarshini E</cp:lastModifiedBy>
  <cp:revision>7</cp:revision>
  <dcterms:created xsi:type="dcterms:W3CDTF">2025-03-15T18:00:01Z</dcterms:created>
  <dcterms:modified xsi:type="dcterms:W3CDTF">2025-03-17T17:39:10Z</dcterms:modified>
</cp:coreProperties>
</file>