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1" r:id="rId4"/>
    <p:sldId id="266" r:id="rId5"/>
    <p:sldId id="267" r:id="rId6"/>
    <p:sldId id="268" r:id="rId7"/>
    <p:sldId id="269" r:id="rId8"/>
    <p:sldId id="270" r:id="rId9"/>
    <p:sldId id="277" r:id="rId10"/>
    <p:sldId id="271" r:id="rId11"/>
    <p:sldId id="272" r:id="rId12"/>
    <p:sldId id="278" r:id="rId13"/>
    <p:sldId id="279" r:id="rId14"/>
    <p:sldId id="273" r:id="rId15"/>
    <p:sldId id="265"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86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487C28-E2AC-481F-8523-51DD1BDE9AE9}" type="datetimeFigureOut">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3337E-56BB-47BF-BC87-8842AD359481}" type="slidenum">
              <a:rPr lang="en-IN" smtClean="0"/>
              <a:t>‹#›</a:t>
            </a:fld>
            <a:endParaRPr lang="en-IN"/>
          </a:p>
        </p:txBody>
      </p:sp>
    </p:spTree>
    <p:extLst>
      <p:ext uri="{BB962C8B-B14F-4D97-AF65-F5344CB8AC3E}">
        <p14:creationId xmlns:p14="http://schemas.microsoft.com/office/powerpoint/2010/main" val="1267306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87C28-E2AC-481F-8523-51DD1BDE9AE9}" type="datetimeFigureOut">
              <a:rPr lang="en-IN" smtClean="0"/>
              <a:t>23-06-2022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D3337E-56BB-47BF-BC87-8842AD359481}" type="slidenum">
              <a:rPr lang="en-IN" smtClean="0"/>
              <a:t>‹#›</a:t>
            </a:fld>
            <a:endParaRPr lang="en-IN"/>
          </a:p>
        </p:txBody>
      </p:sp>
    </p:spTree>
    <p:extLst>
      <p:ext uri="{BB962C8B-B14F-4D97-AF65-F5344CB8AC3E}">
        <p14:creationId xmlns:p14="http://schemas.microsoft.com/office/powerpoint/2010/main" val="157357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C28-E2AC-481F-8523-51DD1BDE9AE9}" type="datetimeFigureOut">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3337E-56BB-47BF-BC87-8842AD359481}" type="slidenum">
              <a:rPr lang="en-IN" smtClean="0"/>
              <a:t>‹#›</a:t>
            </a:fld>
            <a:endParaRPr lang="en-IN"/>
          </a:p>
        </p:txBody>
      </p:sp>
    </p:spTree>
    <p:extLst>
      <p:ext uri="{BB962C8B-B14F-4D97-AF65-F5344CB8AC3E}">
        <p14:creationId xmlns:p14="http://schemas.microsoft.com/office/powerpoint/2010/main" val="11583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C28-E2AC-481F-8523-51DD1BDE9AE9}" type="datetimeFigureOut">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3337E-56BB-47BF-BC87-8842AD35948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90444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87C28-E2AC-481F-8523-51DD1BDE9AE9}" type="datetimeFigureOut">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3337E-56BB-47BF-BC87-8842AD359481}" type="slidenum">
              <a:rPr lang="en-IN" smtClean="0"/>
              <a:t>‹#›</a:t>
            </a:fld>
            <a:endParaRPr lang="en-IN"/>
          </a:p>
        </p:txBody>
      </p:sp>
    </p:spTree>
    <p:extLst>
      <p:ext uri="{BB962C8B-B14F-4D97-AF65-F5344CB8AC3E}">
        <p14:creationId xmlns:p14="http://schemas.microsoft.com/office/powerpoint/2010/main" val="749148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487C28-E2AC-481F-8523-51DD1BDE9AE9}" type="datetimeFigureOut">
              <a:rPr lang="en-IN" smtClean="0"/>
              <a:t>23-06-2022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3337E-56BB-47BF-BC87-8842AD359481}" type="slidenum">
              <a:rPr lang="en-IN" smtClean="0"/>
              <a:t>‹#›</a:t>
            </a:fld>
            <a:endParaRPr lang="en-IN"/>
          </a:p>
        </p:txBody>
      </p:sp>
    </p:spTree>
    <p:extLst>
      <p:ext uri="{BB962C8B-B14F-4D97-AF65-F5344CB8AC3E}">
        <p14:creationId xmlns:p14="http://schemas.microsoft.com/office/powerpoint/2010/main" val="1105830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487C28-E2AC-481F-8523-51DD1BDE9AE9}" type="datetimeFigureOut">
              <a:rPr lang="en-IN" smtClean="0"/>
              <a:t>23-06-2022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3337E-56BB-47BF-BC87-8842AD359481}" type="slidenum">
              <a:rPr lang="en-IN" smtClean="0"/>
              <a:t>‹#›</a:t>
            </a:fld>
            <a:endParaRPr lang="en-IN"/>
          </a:p>
        </p:txBody>
      </p:sp>
    </p:spTree>
    <p:extLst>
      <p:ext uri="{BB962C8B-B14F-4D97-AF65-F5344CB8AC3E}">
        <p14:creationId xmlns:p14="http://schemas.microsoft.com/office/powerpoint/2010/main" val="2575559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87C28-E2AC-481F-8523-51DD1BDE9AE9}" type="datetimeFigureOut">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3337E-56BB-47BF-BC87-8842AD359481}" type="slidenum">
              <a:rPr lang="en-IN" smtClean="0"/>
              <a:t>‹#›</a:t>
            </a:fld>
            <a:endParaRPr lang="en-IN"/>
          </a:p>
        </p:txBody>
      </p:sp>
    </p:spTree>
    <p:extLst>
      <p:ext uri="{BB962C8B-B14F-4D97-AF65-F5344CB8AC3E}">
        <p14:creationId xmlns:p14="http://schemas.microsoft.com/office/powerpoint/2010/main" val="2300499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87C28-E2AC-481F-8523-51DD1BDE9AE9}" type="datetimeFigureOut">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3337E-56BB-47BF-BC87-8842AD359481}" type="slidenum">
              <a:rPr lang="en-IN" smtClean="0"/>
              <a:t>‹#›</a:t>
            </a:fld>
            <a:endParaRPr lang="en-IN"/>
          </a:p>
        </p:txBody>
      </p:sp>
    </p:spTree>
    <p:extLst>
      <p:ext uri="{BB962C8B-B14F-4D97-AF65-F5344CB8AC3E}">
        <p14:creationId xmlns:p14="http://schemas.microsoft.com/office/powerpoint/2010/main" val="691742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7487C28-E2AC-481F-8523-51DD1BDE9AE9}" type="datetimeFigureOut">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3337E-56BB-47BF-BC87-8842AD359481}" type="slidenum">
              <a:rPr lang="en-IN" smtClean="0"/>
              <a:t>‹#›</a:t>
            </a:fld>
            <a:endParaRPr lang="en-IN"/>
          </a:p>
        </p:txBody>
      </p:sp>
    </p:spTree>
    <p:extLst>
      <p:ext uri="{BB962C8B-B14F-4D97-AF65-F5344CB8AC3E}">
        <p14:creationId xmlns:p14="http://schemas.microsoft.com/office/powerpoint/2010/main" val="148299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87C28-E2AC-481F-8523-51DD1BDE9AE9}" type="datetimeFigureOut">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3337E-56BB-47BF-BC87-8842AD359481}" type="slidenum">
              <a:rPr lang="en-IN" smtClean="0"/>
              <a:t>‹#›</a:t>
            </a:fld>
            <a:endParaRPr lang="en-IN"/>
          </a:p>
        </p:txBody>
      </p:sp>
    </p:spTree>
    <p:extLst>
      <p:ext uri="{BB962C8B-B14F-4D97-AF65-F5344CB8AC3E}">
        <p14:creationId xmlns:p14="http://schemas.microsoft.com/office/powerpoint/2010/main" val="2178161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87C28-E2AC-481F-8523-51DD1BDE9AE9}" type="datetimeFigureOut">
              <a:rPr lang="en-IN" smtClean="0"/>
              <a:t>23-06-2022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D3337E-56BB-47BF-BC87-8842AD359481}" type="slidenum">
              <a:rPr lang="en-IN" smtClean="0"/>
              <a:t>‹#›</a:t>
            </a:fld>
            <a:endParaRPr lang="en-IN"/>
          </a:p>
        </p:txBody>
      </p:sp>
    </p:spTree>
    <p:extLst>
      <p:ext uri="{BB962C8B-B14F-4D97-AF65-F5344CB8AC3E}">
        <p14:creationId xmlns:p14="http://schemas.microsoft.com/office/powerpoint/2010/main" val="1758411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487C28-E2AC-481F-8523-51DD1BDE9AE9}" type="datetimeFigureOut">
              <a:rPr lang="en-IN" smtClean="0"/>
              <a:t>23-06-2022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D3337E-56BB-47BF-BC87-8842AD359481}" type="slidenum">
              <a:rPr lang="en-IN" smtClean="0"/>
              <a:t>‹#›</a:t>
            </a:fld>
            <a:endParaRPr lang="en-IN"/>
          </a:p>
        </p:txBody>
      </p:sp>
    </p:spTree>
    <p:extLst>
      <p:ext uri="{BB962C8B-B14F-4D97-AF65-F5344CB8AC3E}">
        <p14:creationId xmlns:p14="http://schemas.microsoft.com/office/powerpoint/2010/main" val="4073710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7487C28-E2AC-481F-8523-51DD1BDE9AE9}" type="datetimeFigureOut">
              <a:rPr lang="en-IN" smtClean="0"/>
              <a:t>23-06-2022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0D3337E-56BB-47BF-BC87-8842AD359481}" type="slidenum">
              <a:rPr lang="en-IN" smtClean="0"/>
              <a:t>‹#›</a:t>
            </a:fld>
            <a:endParaRPr lang="en-IN"/>
          </a:p>
        </p:txBody>
      </p:sp>
    </p:spTree>
    <p:extLst>
      <p:ext uri="{BB962C8B-B14F-4D97-AF65-F5344CB8AC3E}">
        <p14:creationId xmlns:p14="http://schemas.microsoft.com/office/powerpoint/2010/main" val="1611679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7487C28-E2AC-481F-8523-51DD1BDE9AE9}" type="datetimeFigureOut">
              <a:rPr lang="en-IN" smtClean="0"/>
              <a:t>23-06-2022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0D3337E-56BB-47BF-BC87-8842AD359481}" type="slidenum">
              <a:rPr lang="en-IN" smtClean="0"/>
              <a:t>‹#›</a:t>
            </a:fld>
            <a:endParaRPr lang="en-IN"/>
          </a:p>
        </p:txBody>
      </p:sp>
    </p:spTree>
    <p:extLst>
      <p:ext uri="{BB962C8B-B14F-4D97-AF65-F5344CB8AC3E}">
        <p14:creationId xmlns:p14="http://schemas.microsoft.com/office/powerpoint/2010/main" val="245854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7487C28-E2AC-481F-8523-51DD1BDE9AE9}" type="datetimeFigureOut">
              <a:rPr lang="en-IN" smtClean="0"/>
              <a:t>23-06-2022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0D3337E-56BB-47BF-BC87-8842AD359481}" type="slidenum">
              <a:rPr lang="en-IN" smtClean="0"/>
              <a:t>‹#›</a:t>
            </a:fld>
            <a:endParaRPr lang="en-IN"/>
          </a:p>
        </p:txBody>
      </p:sp>
    </p:spTree>
    <p:extLst>
      <p:ext uri="{BB962C8B-B14F-4D97-AF65-F5344CB8AC3E}">
        <p14:creationId xmlns:p14="http://schemas.microsoft.com/office/powerpoint/2010/main" val="988215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87C28-E2AC-481F-8523-51DD1BDE9AE9}" type="datetimeFigureOut">
              <a:rPr lang="en-IN" smtClean="0"/>
              <a:t>23-06-2022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D3337E-56BB-47BF-BC87-8842AD359481}" type="slidenum">
              <a:rPr lang="en-IN" smtClean="0"/>
              <a:t>‹#›</a:t>
            </a:fld>
            <a:endParaRPr lang="en-IN"/>
          </a:p>
        </p:txBody>
      </p:sp>
    </p:spTree>
    <p:extLst>
      <p:ext uri="{BB962C8B-B14F-4D97-AF65-F5344CB8AC3E}">
        <p14:creationId xmlns:p14="http://schemas.microsoft.com/office/powerpoint/2010/main" val="513705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7487C28-E2AC-481F-8523-51DD1BDE9AE9}" type="datetimeFigureOut">
              <a:rPr lang="en-IN" smtClean="0"/>
              <a:t>23-06-2022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0D3337E-56BB-47BF-BC87-8842AD359481}" type="slidenum">
              <a:rPr lang="en-IN" smtClean="0"/>
              <a:t>‹#›</a:t>
            </a:fld>
            <a:endParaRPr lang="en-IN"/>
          </a:p>
        </p:txBody>
      </p:sp>
    </p:spTree>
    <p:extLst>
      <p:ext uri="{BB962C8B-B14F-4D97-AF65-F5344CB8AC3E}">
        <p14:creationId xmlns:p14="http://schemas.microsoft.com/office/powerpoint/2010/main" val="174522024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ieeexplore.ieee.org/Xplorehelp/Help_Author_Profile_Page.html"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topics/computer-science/classification" TargetMode="External"/><Relationship Id="rId2" Type="http://schemas.openxmlformats.org/officeDocument/2006/relationships/hyperlink" Target="https://www.sciencedirect.com/topics/computer-science/ensemble-method" TargetMode="External"/><Relationship Id="rId1" Type="http://schemas.openxmlformats.org/officeDocument/2006/relationships/slideLayout" Target="../slideLayouts/slideLayout7.xml"/><Relationship Id="rId4" Type="http://schemas.openxmlformats.org/officeDocument/2006/relationships/hyperlink" Target="https://ieeexplore.ieee.org/Xplorehelp/Help_Author_Profile_Page.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2F4327-E691-4FE4-B346-57AA8C3D2A8A}"/>
              </a:ext>
            </a:extLst>
          </p:cNvPr>
          <p:cNvSpPr txBox="1"/>
          <p:nvPr/>
        </p:nvSpPr>
        <p:spPr>
          <a:xfrm>
            <a:off x="2282857" y="1923069"/>
            <a:ext cx="7626285" cy="1200329"/>
          </a:xfrm>
          <a:prstGeom prst="rect">
            <a:avLst/>
          </a:prstGeom>
          <a:noFill/>
        </p:spPr>
        <p:txBody>
          <a:bodyPr wrap="square" rtlCol="0">
            <a:spAutoFit/>
          </a:bodyPr>
          <a:lstStyle/>
          <a:p>
            <a:pPr algn="ctr"/>
            <a:r>
              <a:rPr lang="en-IN" sz="3600" dirty="0">
                <a:solidFill>
                  <a:srgbClr val="FFFF00"/>
                </a:solidFill>
                <a:latin typeface="Times New Roman" panose="02020603050405020304" pitchFamily="18" charset="0"/>
                <a:cs typeface="Times New Roman" panose="02020603050405020304" pitchFamily="18" charset="0"/>
              </a:rPr>
              <a:t>STUDENT  QUERIES SOLVING SYSTEM</a:t>
            </a:r>
          </a:p>
        </p:txBody>
      </p:sp>
      <p:sp>
        <p:nvSpPr>
          <p:cNvPr id="5" name="TextBox 4">
            <a:extLst>
              <a:ext uri="{FF2B5EF4-FFF2-40B4-BE49-F238E27FC236}">
                <a16:creationId xmlns:a16="http://schemas.microsoft.com/office/drawing/2014/main" id="{223F9630-FB6E-463A-9BFD-2E5553AA670E}"/>
              </a:ext>
            </a:extLst>
          </p:cNvPr>
          <p:cNvSpPr txBox="1"/>
          <p:nvPr/>
        </p:nvSpPr>
        <p:spPr>
          <a:xfrm>
            <a:off x="734661" y="4112270"/>
            <a:ext cx="3532539" cy="1754326"/>
          </a:xfrm>
          <a:prstGeom prst="rect">
            <a:avLst/>
          </a:prstGeom>
          <a:noFill/>
        </p:spPr>
        <p:txBody>
          <a:bodyPr wrap="square" rtlCol="0">
            <a:spAutoFit/>
          </a:bodyPr>
          <a:lstStyle/>
          <a:p>
            <a:r>
              <a:rPr lang="en-IN" dirty="0">
                <a:solidFill>
                  <a:srgbClr val="FFFF00"/>
                </a:solidFill>
                <a:latin typeface="Times New Roman" panose="02020603050405020304" pitchFamily="18" charset="0"/>
                <a:cs typeface="Times New Roman" panose="02020603050405020304" pitchFamily="18" charset="0"/>
              </a:rPr>
              <a:t>TEAM MEMBERS:</a:t>
            </a:r>
          </a:p>
          <a:p>
            <a:endParaRPr lang="en-IN" dirty="0">
              <a:solidFill>
                <a:srgbClr val="FFFF00"/>
              </a:solidFill>
              <a:latin typeface="Times New Roman" panose="02020603050405020304" pitchFamily="18" charset="0"/>
              <a:cs typeface="Times New Roman" panose="02020603050405020304" pitchFamily="18" charset="0"/>
            </a:endParaRPr>
          </a:p>
          <a:p>
            <a:r>
              <a:rPr lang="en-IN" dirty="0">
                <a:solidFill>
                  <a:srgbClr val="FFFF00"/>
                </a:solidFill>
                <a:latin typeface="Times New Roman" panose="02020603050405020304" pitchFamily="18" charset="0"/>
                <a:cs typeface="Times New Roman" panose="02020603050405020304" pitchFamily="18" charset="0"/>
              </a:rPr>
              <a:t>	Merlin Jone.	J</a:t>
            </a:r>
          </a:p>
          <a:p>
            <a:r>
              <a:rPr lang="en-IN" dirty="0">
                <a:solidFill>
                  <a:srgbClr val="FFFF00"/>
                </a:solidFill>
                <a:latin typeface="Times New Roman" panose="02020603050405020304" pitchFamily="18" charset="0"/>
                <a:cs typeface="Times New Roman" panose="02020603050405020304" pitchFamily="18" charset="0"/>
              </a:rPr>
              <a:t>       (810019205062)</a:t>
            </a:r>
          </a:p>
          <a:p>
            <a:r>
              <a:rPr lang="en-IN" dirty="0">
                <a:solidFill>
                  <a:srgbClr val="FFFF00"/>
                </a:solidFill>
                <a:latin typeface="Times New Roman" panose="02020603050405020304" pitchFamily="18" charset="0"/>
                <a:cs typeface="Times New Roman" panose="02020603050405020304" pitchFamily="18" charset="0"/>
              </a:rPr>
              <a:t>       Yahavarshini. E</a:t>
            </a:r>
          </a:p>
          <a:p>
            <a:r>
              <a:rPr lang="en-IN" dirty="0">
                <a:solidFill>
                  <a:srgbClr val="FFFF00"/>
                </a:solidFill>
                <a:latin typeface="Times New Roman" panose="02020603050405020304" pitchFamily="18" charset="0"/>
                <a:cs typeface="Times New Roman" panose="02020603050405020304" pitchFamily="18" charset="0"/>
              </a:rPr>
              <a:t>       (810019205110)</a:t>
            </a:r>
          </a:p>
        </p:txBody>
      </p:sp>
      <p:sp>
        <p:nvSpPr>
          <p:cNvPr id="7" name="TextBox 6">
            <a:extLst>
              <a:ext uri="{FF2B5EF4-FFF2-40B4-BE49-F238E27FC236}">
                <a16:creationId xmlns:a16="http://schemas.microsoft.com/office/drawing/2014/main" id="{0CE6B2F9-54B9-479B-8FB0-4D5BFB6B6286}"/>
              </a:ext>
            </a:extLst>
          </p:cNvPr>
          <p:cNvSpPr txBox="1"/>
          <p:nvPr/>
        </p:nvSpPr>
        <p:spPr>
          <a:xfrm>
            <a:off x="8086473" y="3955068"/>
            <a:ext cx="3370866" cy="923330"/>
          </a:xfrm>
          <a:prstGeom prst="rect">
            <a:avLst/>
          </a:prstGeom>
          <a:noFill/>
        </p:spPr>
        <p:txBody>
          <a:bodyPr wrap="square">
            <a:spAutoFit/>
          </a:bodyPr>
          <a:lstStyle/>
          <a:p>
            <a:r>
              <a:rPr lang="en-IN" dirty="0">
                <a:solidFill>
                  <a:srgbClr val="FFFF00"/>
                </a:solidFill>
                <a:latin typeface="Times New Roman" panose="02020603050405020304" pitchFamily="18" charset="0"/>
                <a:cs typeface="Times New Roman" panose="02020603050405020304" pitchFamily="18" charset="0"/>
              </a:rPr>
              <a:t>PROJECT GUIDE:</a:t>
            </a:r>
          </a:p>
          <a:p>
            <a:r>
              <a:rPr lang="en-IN" dirty="0">
                <a:solidFill>
                  <a:srgbClr val="FFFF00"/>
                </a:solidFill>
                <a:latin typeface="Times New Roman" panose="02020603050405020304" pitchFamily="18" charset="0"/>
                <a:cs typeface="Times New Roman" panose="02020603050405020304" pitchFamily="18" charset="0"/>
              </a:rPr>
              <a:t> 	Mr.M.Prasanna Kumar</a:t>
            </a:r>
          </a:p>
          <a:p>
            <a:endParaRPr lang="en-IN"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0610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5F22CD-E06F-59CB-720F-8244F931B46E}"/>
              </a:ext>
            </a:extLst>
          </p:cNvPr>
          <p:cNvSpPr txBox="1"/>
          <p:nvPr/>
        </p:nvSpPr>
        <p:spPr>
          <a:xfrm>
            <a:off x="334286" y="204129"/>
            <a:ext cx="4786459" cy="504625"/>
          </a:xfrm>
          <a:prstGeom prst="rect">
            <a:avLst/>
          </a:prstGeom>
          <a:noFill/>
        </p:spPr>
        <p:txBody>
          <a:bodyPr wrap="square">
            <a:spAutoFit/>
          </a:bodyPr>
          <a:lstStyle/>
          <a:p>
            <a:pPr algn="just">
              <a:lnSpc>
                <a:spcPct val="150000"/>
              </a:lnSpc>
              <a:spcAft>
                <a:spcPts val="800"/>
              </a:spcAft>
            </a:pPr>
            <a:r>
              <a:rPr lang="en-IN"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5. MODULE IDENTIFICATION</a:t>
            </a:r>
            <a:r>
              <a:rPr lang="en-IN" sz="20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47BF252-948F-F214-F109-46F1897D0ADF}"/>
              </a:ext>
            </a:extLst>
          </p:cNvPr>
          <p:cNvSpPr txBox="1"/>
          <p:nvPr/>
        </p:nvSpPr>
        <p:spPr>
          <a:xfrm>
            <a:off x="1302681" y="909524"/>
            <a:ext cx="3714160" cy="1704569"/>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Registration &amp; Login Module</a:t>
            </a:r>
          </a:p>
          <a:p>
            <a:pPr marL="342900" lvl="0" indent="-342900">
              <a:lnSpc>
                <a:spcPct val="150000"/>
              </a:lnSpc>
              <a:buFont typeface="Symbol" panose="05050102010706020507" pitchFamily="18"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Chatbot</a:t>
            </a:r>
          </a:p>
          <a:p>
            <a:pPr marL="342900" lvl="0" indent="-342900">
              <a:lnSpc>
                <a:spcPct val="150000"/>
              </a:lnSpc>
              <a:buFont typeface="Symbol" panose="05050102010706020507" pitchFamily="18"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Categories</a:t>
            </a:r>
          </a:p>
          <a:p>
            <a:pPr marL="342900" lvl="0" indent="-342900">
              <a:lnSpc>
                <a:spcPct val="150000"/>
              </a:lnSpc>
              <a:buFont typeface="Symbol" panose="05050102010706020507" pitchFamily="18"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Feedback</a:t>
            </a:r>
          </a:p>
        </p:txBody>
      </p:sp>
      <p:sp>
        <p:nvSpPr>
          <p:cNvPr id="6" name="TextBox 5">
            <a:extLst>
              <a:ext uri="{FF2B5EF4-FFF2-40B4-BE49-F238E27FC236}">
                <a16:creationId xmlns:a16="http://schemas.microsoft.com/office/drawing/2014/main" id="{232286C3-C607-FD6D-60A1-ECD052A641F8}"/>
              </a:ext>
            </a:extLst>
          </p:cNvPr>
          <p:cNvSpPr txBox="1"/>
          <p:nvPr/>
        </p:nvSpPr>
        <p:spPr>
          <a:xfrm>
            <a:off x="426720" y="2614093"/>
            <a:ext cx="6096000" cy="463397"/>
          </a:xfrm>
          <a:prstGeom prst="rect">
            <a:avLst/>
          </a:prstGeom>
          <a:noFill/>
        </p:spPr>
        <p:txBody>
          <a:bodyPr wrap="square">
            <a:spAutoFit/>
          </a:bodyPr>
          <a:lstStyle/>
          <a:p>
            <a:pPr algn="just">
              <a:lnSpc>
                <a:spcPct val="150000"/>
              </a:lnSpc>
              <a:spcAft>
                <a:spcPts val="800"/>
              </a:spcAft>
            </a:pPr>
            <a:r>
              <a:rPr lang="en-IN" sz="18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5.1 MODULE I</a:t>
            </a:r>
            <a:r>
              <a:rPr lang="en-IN"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D0BD74ED-B7CD-7315-9601-0F83351984E3}"/>
              </a:ext>
            </a:extLst>
          </p:cNvPr>
          <p:cNvSpPr txBox="1"/>
          <p:nvPr/>
        </p:nvSpPr>
        <p:spPr>
          <a:xfrm>
            <a:off x="676740" y="3160748"/>
            <a:ext cx="10533719" cy="2315827"/>
          </a:xfrm>
          <a:prstGeom prst="rect">
            <a:avLst/>
          </a:prstGeom>
          <a:noFill/>
        </p:spPr>
        <p:txBody>
          <a:bodyPr wrap="square"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This provides an interface that restrict an unauthorized user from accessing the application, its objective is to validate and authenticate a user before granting access to him/her based on his/her access level (i.e. Student/Administrator) so as to access different aspect of the application, depending on their privileges defined by the application. It also allows new students that have being created by the administrator to register and use the application. </a:t>
            </a: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Input: Register Number, Email, Password </a:t>
            </a:r>
          </a:p>
          <a:p>
            <a:pPr algn="just">
              <a:lnSpc>
                <a:spcPct val="150000"/>
              </a:lnSpc>
            </a:pPr>
            <a:r>
              <a:rPr lang="en-US" sz="1400" dirty="0">
                <a:latin typeface="Times New Roman" panose="02020603050405020304" pitchFamily="18" charset="0"/>
                <a:cs typeface="Times New Roman" panose="02020603050405020304" pitchFamily="18" charset="0"/>
              </a:rPr>
              <a:t>Output: Success or Failure</a:t>
            </a:r>
            <a:endParaRPr lang="en-IN" sz="1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7D06D40-478F-666C-3579-00989BA234C2}"/>
              </a:ext>
            </a:extLst>
          </p:cNvPr>
          <p:cNvPicPr>
            <a:picLocks noChangeAspect="1"/>
          </p:cNvPicPr>
          <p:nvPr/>
        </p:nvPicPr>
        <p:blipFill rotWithShape="1">
          <a:blip r:embed="rId2">
            <a:extLst>
              <a:ext uri="{28A0092B-C50C-407E-A947-70E740481C1C}">
                <a14:useLocalDpi xmlns:a14="http://schemas.microsoft.com/office/drawing/2010/main" val="0"/>
              </a:ext>
            </a:extLst>
          </a:blip>
          <a:srcRect t="3574" b="11065"/>
          <a:stretch/>
        </p:blipFill>
        <p:spPr>
          <a:xfrm>
            <a:off x="5648960" y="4310266"/>
            <a:ext cx="4003040" cy="2332618"/>
          </a:xfrm>
          <a:prstGeom prst="rect">
            <a:avLst/>
          </a:prstGeom>
        </p:spPr>
      </p:pic>
    </p:spTree>
    <p:extLst>
      <p:ext uri="{BB962C8B-B14F-4D97-AF65-F5344CB8AC3E}">
        <p14:creationId xmlns:p14="http://schemas.microsoft.com/office/powerpoint/2010/main" val="1134775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9A307A5-A38E-DB58-1CBF-A7C4549914D3}"/>
              </a:ext>
            </a:extLst>
          </p:cNvPr>
          <p:cNvSpPr txBox="1"/>
          <p:nvPr/>
        </p:nvSpPr>
        <p:spPr>
          <a:xfrm>
            <a:off x="386080" y="643053"/>
            <a:ext cx="6096000" cy="504625"/>
          </a:xfrm>
          <a:prstGeom prst="rect">
            <a:avLst/>
          </a:prstGeom>
          <a:noFill/>
        </p:spPr>
        <p:txBody>
          <a:bodyPr wrap="square">
            <a:spAutoFit/>
          </a:bodyPr>
          <a:lstStyle/>
          <a:p>
            <a:pPr algn="just">
              <a:lnSpc>
                <a:spcPct val="150000"/>
              </a:lnSpc>
              <a:spcAft>
                <a:spcPts val="800"/>
              </a:spcAft>
            </a:pPr>
            <a:r>
              <a:rPr lang="en-IN"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5.2 MODULE II</a:t>
            </a:r>
            <a:r>
              <a:rPr lang="en-IN" sz="20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D8560315-C49D-AE96-DD66-3E64B8989F20}"/>
              </a:ext>
            </a:extLst>
          </p:cNvPr>
          <p:cNvSpPr txBox="1"/>
          <p:nvPr/>
        </p:nvSpPr>
        <p:spPr>
          <a:xfrm>
            <a:off x="952012" y="1387178"/>
            <a:ext cx="8656320" cy="2535566"/>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 Designed to convincingly simulate the way a human would behave as a conversational partner. A chatbot is a type of software that can help customers by automating conversations and interact with them through messaging platforms.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Input: Frequently Asked Questions </a:t>
            </a:r>
          </a:p>
          <a:p>
            <a:pPr algn="just">
              <a:lnSpc>
                <a:spcPct val="150000"/>
              </a:lnSpc>
            </a:pPr>
            <a:r>
              <a:rPr lang="en-US" dirty="0">
                <a:latin typeface="Times New Roman" panose="02020603050405020304" pitchFamily="18" charset="0"/>
                <a:cs typeface="Times New Roman" panose="02020603050405020304" pitchFamily="18" charset="0"/>
              </a:rPr>
              <a:t>Output: Relevant Answers</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5C9595D-B829-AB0C-7498-AAD1F00D1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172" y="2760547"/>
            <a:ext cx="6444468" cy="3625013"/>
          </a:xfrm>
          <a:prstGeom prst="rect">
            <a:avLst/>
          </a:prstGeom>
        </p:spPr>
      </p:pic>
    </p:spTree>
    <p:extLst>
      <p:ext uri="{BB962C8B-B14F-4D97-AF65-F5344CB8AC3E}">
        <p14:creationId xmlns:p14="http://schemas.microsoft.com/office/powerpoint/2010/main" val="223873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9A307A5-A38E-DB58-1CBF-A7C4549914D3}"/>
              </a:ext>
            </a:extLst>
          </p:cNvPr>
          <p:cNvSpPr txBox="1"/>
          <p:nvPr/>
        </p:nvSpPr>
        <p:spPr>
          <a:xfrm>
            <a:off x="172720" y="195868"/>
            <a:ext cx="6096000" cy="504625"/>
          </a:xfrm>
          <a:prstGeom prst="rect">
            <a:avLst/>
          </a:prstGeom>
          <a:noFill/>
        </p:spPr>
        <p:txBody>
          <a:bodyPr wrap="square">
            <a:spAutoFit/>
          </a:bodyPr>
          <a:lstStyle/>
          <a:p>
            <a:pPr algn="just">
              <a:lnSpc>
                <a:spcPct val="150000"/>
              </a:lnSpc>
              <a:spcAft>
                <a:spcPts val="800"/>
              </a:spcAft>
            </a:pPr>
            <a:r>
              <a:rPr lang="en-IN"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5.3 MODULE III</a:t>
            </a:r>
            <a:r>
              <a:rPr lang="en-IN" sz="20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D8560315-C49D-AE96-DD66-3E64B8989F20}"/>
              </a:ext>
            </a:extLst>
          </p:cNvPr>
          <p:cNvSpPr txBox="1"/>
          <p:nvPr/>
        </p:nvSpPr>
        <p:spPr>
          <a:xfrm>
            <a:off x="596412" y="795587"/>
            <a:ext cx="10163028" cy="3002745"/>
          </a:xfrm>
          <a:prstGeom prst="rect">
            <a:avLst/>
          </a:prstGeom>
          <a:noFill/>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 Categories group individual Web pages together based on a similar subject or theme. It organize the content in a way that should make it easy for the user to find what he or she is looking for, and category pages serve as an index of all the pages and posts that belong to that particular subject.. in student query solving system we have 3 categories they are Ragging issues , general issues, studies oriented issues. </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Input: Student Details, Issues </a:t>
            </a:r>
          </a:p>
          <a:p>
            <a:pPr algn="just">
              <a:lnSpc>
                <a:spcPct val="150000"/>
              </a:lnSpc>
            </a:pPr>
            <a:r>
              <a:rPr lang="en-US" sz="1600" dirty="0">
                <a:latin typeface="Times New Roman" panose="02020603050405020304" pitchFamily="18" charset="0"/>
                <a:cs typeface="Times New Roman" panose="02020603050405020304" pitchFamily="18" charset="0"/>
              </a:rPr>
              <a:t>Output: Store in DB</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19B2866-04E0-CE27-A640-ABDB717EF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5970" y="2384381"/>
            <a:ext cx="3482983" cy="1959178"/>
          </a:xfrm>
          <a:prstGeom prst="rect">
            <a:avLst/>
          </a:prstGeom>
        </p:spPr>
      </p:pic>
      <p:pic>
        <p:nvPicPr>
          <p:cNvPr id="7" name="Picture 6">
            <a:extLst>
              <a:ext uri="{FF2B5EF4-FFF2-40B4-BE49-F238E27FC236}">
                <a16:creationId xmlns:a16="http://schemas.microsoft.com/office/drawing/2014/main" id="{12DCD803-CD32-2CB6-80F9-553157106BFD}"/>
              </a:ext>
            </a:extLst>
          </p:cNvPr>
          <p:cNvPicPr>
            <a:picLocks noChangeAspect="1"/>
          </p:cNvPicPr>
          <p:nvPr/>
        </p:nvPicPr>
        <p:blipFill rotWithShape="1">
          <a:blip r:embed="rId3">
            <a:extLst>
              <a:ext uri="{28A0092B-C50C-407E-A947-70E740481C1C}">
                <a14:useLocalDpi xmlns:a14="http://schemas.microsoft.com/office/drawing/2010/main" val="0"/>
              </a:ext>
            </a:extLst>
          </a:blip>
          <a:srcRect l="7268" t="3299" r="15335" b="6942"/>
          <a:stretch/>
        </p:blipFill>
        <p:spPr>
          <a:xfrm>
            <a:off x="3861408" y="2453986"/>
            <a:ext cx="3262826" cy="1950028"/>
          </a:xfrm>
          <a:prstGeom prst="rect">
            <a:avLst/>
          </a:prstGeom>
        </p:spPr>
      </p:pic>
      <p:pic>
        <p:nvPicPr>
          <p:cNvPr id="10" name="Picture 9">
            <a:extLst>
              <a:ext uri="{FF2B5EF4-FFF2-40B4-BE49-F238E27FC236}">
                <a16:creationId xmlns:a16="http://schemas.microsoft.com/office/drawing/2014/main" id="{00214CD3-97C8-20B3-33FA-D851D0F392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729" y="4671677"/>
            <a:ext cx="3380679" cy="1829817"/>
          </a:xfrm>
          <a:prstGeom prst="rect">
            <a:avLst/>
          </a:prstGeom>
        </p:spPr>
      </p:pic>
      <p:pic>
        <p:nvPicPr>
          <p:cNvPr id="11" name="Picture 10">
            <a:extLst>
              <a:ext uri="{FF2B5EF4-FFF2-40B4-BE49-F238E27FC236}">
                <a16:creationId xmlns:a16="http://schemas.microsoft.com/office/drawing/2014/main" id="{FB7A5648-245A-7254-46DB-62D7B6040F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1592" y="4631943"/>
            <a:ext cx="3394286" cy="1909286"/>
          </a:xfrm>
          <a:prstGeom prst="rect">
            <a:avLst/>
          </a:prstGeom>
        </p:spPr>
      </p:pic>
      <p:pic>
        <p:nvPicPr>
          <p:cNvPr id="3" name="Picture 2">
            <a:extLst>
              <a:ext uri="{FF2B5EF4-FFF2-40B4-BE49-F238E27FC236}">
                <a16:creationId xmlns:a16="http://schemas.microsoft.com/office/drawing/2014/main" id="{A76B9F3B-59CC-5A02-A944-F69FA384AE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6062" y="4631943"/>
            <a:ext cx="3394286" cy="1909286"/>
          </a:xfrm>
          <a:prstGeom prst="rect">
            <a:avLst/>
          </a:prstGeom>
        </p:spPr>
      </p:pic>
    </p:spTree>
    <p:extLst>
      <p:ext uri="{BB962C8B-B14F-4D97-AF65-F5344CB8AC3E}">
        <p14:creationId xmlns:p14="http://schemas.microsoft.com/office/powerpoint/2010/main" val="3429509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9A307A5-A38E-DB58-1CBF-A7C4549914D3}"/>
              </a:ext>
            </a:extLst>
          </p:cNvPr>
          <p:cNvSpPr txBox="1"/>
          <p:nvPr/>
        </p:nvSpPr>
        <p:spPr>
          <a:xfrm>
            <a:off x="233680" y="348413"/>
            <a:ext cx="6096000" cy="504625"/>
          </a:xfrm>
          <a:prstGeom prst="rect">
            <a:avLst/>
          </a:prstGeom>
          <a:noFill/>
        </p:spPr>
        <p:txBody>
          <a:bodyPr wrap="square">
            <a:spAutoFit/>
          </a:bodyPr>
          <a:lstStyle/>
          <a:p>
            <a:pPr algn="just">
              <a:lnSpc>
                <a:spcPct val="150000"/>
              </a:lnSpc>
              <a:spcAft>
                <a:spcPts val="800"/>
              </a:spcAft>
            </a:pPr>
            <a:r>
              <a:rPr lang="en-IN"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5.4 MODULE IV</a:t>
            </a:r>
            <a:r>
              <a:rPr lang="en-IN" sz="20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D8560315-C49D-AE96-DD66-3E64B8989F20}"/>
              </a:ext>
            </a:extLst>
          </p:cNvPr>
          <p:cNvSpPr txBox="1"/>
          <p:nvPr/>
        </p:nvSpPr>
        <p:spPr>
          <a:xfrm>
            <a:off x="789452" y="1214458"/>
            <a:ext cx="9614388" cy="2535566"/>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 Feedback The candidates can rate the support received with a positive or a negative feedback and you can always reach out to them to understand their concerns better. This also helps you keep a track of how well you understand the type of student queries.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Input: Student Details, Feedback </a:t>
            </a:r>
          </a:p>
          <a:p>
            <a:pPr algn="just">
              <a:lnSpc>
                <a:spcPct val="150000"/>
              </a:lnSpc>
            </a:pPr>
            <a:r>
              <a:rPr lang="en-US" dirty="0">
                <a:latin typeface="Times New Roman" panose="02020603050405020304" pitchFamily="18" charset="0"/>
                <a:cs typeface="Times New Roman" panose="02020603050405020304" pitchFamily="18" charset="0"/>
              </a:rPr>
              <a:t>Output: Stored in DB</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3219ED3-81DC-47A4-CA5B-BDF3996AF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3280" y="2888961"/>
            <a:ext cx="5471945" cy="3077969"/>
          </a:xfrm>
          <a:prstGeom prst="rect">
            <a:avLst/>
          </a:prstGeom>
        </p:spPr>
      </p:pic>
    </p:spTree>
    <p:extLst>
      <p:ext uri="{BB962C8B-B14F-4D97-AF65-F5344CB8AC3E}">
        <p14:creationId xmlns:p14="http://schemas.microsoft.com/office/powerpoint/2010/main" val="66189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8531FB-70E5-743C-EBBE-C035BBCC0767}"/>
              </a:ext>
            </a:extLst>
          </p:cNvPr>
          <p:cNvSpPr txBox="1"/>
          <p:nvPr/>
        </p:nvSpPr>
        <p:spPr>
          <a:xfrm>
            <a:off x="863600" y="1830620"/>
            <a:ext cx="10850880" cy="170456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Advancement in technology is making automation of mechanical activities become a very important aspect of our daily lives. Since the use of computers is now widespread, the adoption of this system will make life become easier for us all. Student Query Solving System designed for Students that they can ask any difficulties or queries at any time to system and can get the reply from chatbot / concerned authorities as soon as possible . </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F2FCAF6-27E0-12E1-ABE6-FB450757958B}"/>
              </a:ext>
            </a:extLst>
          </p:cNvPr>
          <p:cNvSpPr txBox="1"/>
          <p:nvPr/>
        </p:nvSpPr>
        <p:spPr>
          <a:xfrm>
            <a:off x="1493520" y="4691946"/>
            <a:ext cx="6096000" cy="128849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Multilingual &amp; voice Bot. o</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Improved UI.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Improved Security.</a:t>
            </a:r>
            <a:endParaRPr lang="en-IN" dirty="0"/>
          </a:p>
        </p:txBody>
      </p:sp>
      <p:sp>
        <p:nvSpPr>
          <p:cNvPr id="8" name="TextBox 7">
            <a:extLst>
              <a:ext uri="{FF2B5EF4-FFF2-40B4-BE49-F238E27FC236}">
                <a16:creationId xmlns:a16="http://schemas.microsoft.com/office/drawing/2014/main" id="{91DC0775-2DA3-E25C-4084-432C15EC612A}"/>
              </a:ext>
            </a:extLst>
          </p:cNvPr>
          <p:cNvSpPr txBox="1"/>
          <p:nvPr/>
        </p:nvSpPr>
        <p:spPr>
          <a:xfrm>
            <a:off x="193040" y="359305"/>
            <a:ext cx="6096000" cy="579967"/>
          </a:xfrm>
          <a:prstGeom prst="rect">
            <a:avLst/>
          </a:prstGeom>
          <a:noFill/>
        </p:spPr>
        <p:txBody>
          <a:bodyPr wrap="square">
            <a:spAutoFit/>
          </a:bodyPr>
          <a:lstStyle/>
          <a:p>
            <a:pPr algn="just">
              <a:lnSpc>
                <a:spcPct val="150000"/>
              </a:lnSpc>
            </a:pPr>
            <a:r>
              <a:rPr lang="en-US" sz="2400" b="1" dirty="0">
                <a:solidFill>
                  <a:srgbClr val="FFFF00"/>
                </a:solidFill>
                <a:latin typeface="Times New Roman" panose="02020603050405020304" pitchFamily="18" charset="0"/>
                <a:cs typeface="Times New Roman" panose="02020603050405020304" pitchFamily="18" charset="0"/>
              </a:rPr>
              <a:t>6. CONCLUSION &amp; FUTURE WORK</a:t>
            </a:r>
          </a:p>
        </p:txBody>
      </p:sp>
      <p:sp>
        <p:nvSpPr>
          <p:cNvPr id="10" name="TextBox 9">
            <a:extLst>
              <a:ext uri="{FF2B5EF4-FFF2-40B4-BE49-F238E27FC236}">
                <a16:creationId xmlns:a16="http://schemas.microsoft.com/office/drawing/2014/main" id="{8165D78E-804B-D2A5-D504-B1B57FC8D4F7}"/>
              </a:ext>
            </a:extLst>
          </p:cNvPr>
          <p:cNvSpPr txBox="1"/>
          <p:nvPr/>
        </p:nvSpPr>
        <p:spPr>
          <a:xfrm>
            <a:off x="558800" y="4057224"/>
            <a:ext cx="6096000" cy="498663"/>
          </a:xfrm>
          <a:prstGeom prst="rect">
            <a:avLst/>
          </a:prstGeom>
          <a:noFill/>
        </p:spPr>
        <p:txBody>
          <a:bodyPr wrap="square">
            <a:spAutoFit/>
          </a:bodyPr>
          <a:lstStyle/>
          <a:p>
            <a:pPr>
              <a:lnSpc>
                <a:spcPct val="150000"/>
              </a:lnSpc>
            </a:pPr>
            <a:r>
              <a:rPr lang="en-US" sz="2000" b="1" dirty="0">
                <a:solidFill>
                  <a:srgbClr val="FFFF00"/>
                </a:solidFill>
                <a:latin typeface="Times New Roman" panose="02020603050405020304" pitchFamily="18" charset="0"/>
                <a:cs typeface="Times New Roman" panose="02020603050405020304" pitchFamily="18" charset="0"/>
              </a:rPr>
              <a:t>Future Work :</a:t>
            </a:r>
          </a:p>
        </p:txBody>
      </p:sp>
      <p:sp>
        <p:nvSpPr>
          <p:cNvPr id="12" name="TextBox 11">
            <a:extLst>
              <a:ext uri="{FF2B5EF4-FFF2-40B4-BE49-F238E27FC236}">
                <a16:creationId xmlns:a16="http://schemas.microsoft.com/office/drawing/2014/main" id="{3227430D-8EA8-ED37-A6AB-FBBEE9F52FAB}"/>
              </a:ext>
            </a:extLst>
          </p:cNvPr>
          <p:cNvSpPr txBox="1"/>
          <p:nvPr/>
        </p:nvSpPr>
        <p:spPr>
          <a:xfrm>
            <a:off x="558800" y="1236487"/>
            <a:ext cx="6096000" cy="458074"/>
          </a:xfrm>
          <a:prstGeom prst="rect">
            <a:avLst/>
          </a:prstGeom>
          <a:noFill/>
        </p:spPr>
        <p:txBody>
          <a:bodyPr wrap="square">
            <a:spAutoFit/>
          </a:bodyPr>
          <a:lstStyle/>
          <a:p>
            <a:pPr algn="just">
              <a:lnSpc>
                <a:spcPct val="150000"/>
              </a:lnSpc>
            </a:pPr>
            <a:r>
              <a:rPr lang="en-US" sz="1800" b="1" dirty="0">
                <a:solidFill>
                  <a:srgbClr val="FFFF00"/>
                </a:solidFill>
                <a:latin typeface="Times New Roman" panose="02020603050405020304" pitchFamily="18" charset="0"/>
                <a:cs typeface="Times New Roman" panose="02020603050405020304" pitchFamily="18" charset="0"/>
              </a:rPr>
              <a:t>Conclusion : </a:t>
            </a:r>
          </a:p>
        </p:txBody>
      </p:sp>
    </p:spTree>
    <p:extLst>
      <p:ext uri="{BB962C8B-B14F-4D97-AF65-F5344CB8AC3E}">
        <p14:creationId xmlns:p14="http://schemas.microsoft.com/office/powerpoint/2010/main" val="4146849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86D244-4A7E-4F41-B765-BE8D3361AFD6}"/>
              </a:ext>
            </a:extLst>
          </p:cNvPr>
          <p:cNvSpPr txBox="1"/>
          <p:nvPr/>
        </p:nvSpPr>
        <p:spPr>
          <a:xfrm>
            <a:off x="579593" y="785992"/>
            <a:ext cx="2778549" cy="892552"/>
          </a:xfrm>
          <a:prstGeom prst="rect">
            <a:avLst/>
          </a:prstGeom>
          <a:noFill/>
        </p:spPr>
        <p:txBody>
          <a:bodyPr wrap="square">
            <a:spAutoFit/>
          </a:bodyPr>
          <a:lstStyle/>
          <a:p>
            <a:r>
              <a:rPr lang="en-IN" sz="2400" b="1" dirty="0">
                <a:solidFill>
                  <a:srgbClr val="FFFF00"/>
                </a:solidFill>
                <a:latin typeface="Times New Roman" panose="02020603050405020304" pitchFamily="18" charset="0"/>
                <a:cs typeface="Times New Roman" panose="02020603050405020304" pitchFamily="18" charset="0"/>
              </a:rPr>
              <a:t>7. REFERENCE:</a:t>
            </a:r>
          </a:p>
          <a:p>
            <a:endParaRPr lang="en-IN" sz="2800" dirty="0">
              <a:solidFill>
                <a:srgbClr val="FFFF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37B202F-3BF9-44A4-A699-E96EDDD9B3C6}"/>
              </a:ext>
            </a:extLst>
          </p:cNvPr>
          <p:cNvSpPr txBox="1"/>
          <p:nvPr/>
        </p:nvSpPr>
        <p:spPr>
          <a:xfrm>
            <a:off x="1384692" y="1575872"/>
            <a:ext cx="9571349" cy="6181244"/>
          </a:xfrm>
          <a:prstGeom prst="rect">
            <a:avLst/>
          </a:prstGeom>
          <a:noFill/>
        </p:spPr>
        <p:txBody>
          <a:bodyPr wrap="square" rtlCol="0">
            <a:spAutoFit/>
          </a:bodyPr>
          <a:lstStyle/>
          <a:p>
            <a:pPr marL="342900" indent="-342900">
              <a:lnSpc>
                <a:spcPct val="150000"/>
              </a:lnSpc>
              <a:spcAft>
                <a:spcPts val="800"/>
              </a:spcAft>
              <a:buFont typeface="+mj-lt"/>
              <a:buAutoNum type="arabicPeriod"/>
            </a:pP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TolgaYilmaz</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Rifat Ozcan, Ismail Sengor Altingovde,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ÖzgürUlusoy</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 Improving educational web search for question-like queries through subject classification , Information Processing &amp; Management , Volume 56, Issue 1,2019</a:t>
            </a:r>
            <a:r>
              <a:rPr lang="en-IN" sz="1400" dirty="0">
                <a:effectLst/>
                <a:latin typeface="Calibri" panose="020F0502020204030204" pitchFamily="34" charset="0"/>
                <a:ea typeface="Calibri" panose="020F0502020204030204" pitchFamily="34" charset="0"/>
                <a:cs typeface="Times New Roman" panose="02020603050405020304" pitchFamily="18" charset="0"/>
              </a:rPr>
              <a:t>.</a:t>
            </a:r>
          </a:p>
          <a:p>
            <a:pPr marL="342900" indent="-342900">
              <a:lnSpc>
                <a:spcPct val="150000"/>
              </a:lnSpc>
              <a:spcAft>
                <a:spcPts val="800"/>
              </a:spcAft>
              <a:buFont typeface="+mj-lt"/>
              <a:buAutoNum type="arabicPeriod"/>
            </a:pPr>
            <a:r>
              <a:rPr lang="en-US" sz="1400" dirty="0">
                <a:latin typeface="Times New Roman" panose="02020603050405020304" pitchFamily="18" charset="0"/>
                <a:cs typeface="Times New Roman" panose="02020603050405020304" pitchFamily="18" charset="0"/>
              </a:rPr>
              <a:t>Waldo Hendricks1 and W Hendricks2 1Affiliation not available 2Faculty of Informatics and Design, Cape Peninsula University of Technology June 25, 2021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spcAft>
                <a:spcPts val="800"/>
              </a:spcAft>
              <a:buFont typeface="+mj-lt"/>
              <a:buAutoNum type="arabicPeriod"/>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DeepswariyaBabu1, Ayush Poddar2, Neeraj Yadav3 1 -3Student, Dept. of Computer Science and Engineering, LPU, Punjab, India.</a:t>
            </a:r>
          </a:p>
          <a:p>
            <a:pPr marL="342900" indent="-342900">
              <a:lnSpc>
                <a:spcPct val="150000"/>
              </a:lnSpc>
              <a:spcAft>
                <a:spcPts val="800"/>
              </a:spcAft>
              <a:buFont typeface="+mj-lt"/>
              <a:buAutoNum type="arabicPeriod"/>
            </a:pP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Jagendra</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&amp; Sharan, Aditi &amp; Siddiqi,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Sifatullah</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 (2013). A Literature Survey on Automatic Query Expansion for Effective Retrieval Task. International Journal of Advanced Computer Research. 3.</a:t>
            </a:r>
          </a:p>
          <a:p>
            <a:pPr marL="342900" indent="-342900">
              <a:lnSpc>
                <a:spcPct val="150000"/>
              </a:lnSpc>
              <a:spcAft>
                <a:spcPts val="800"/>
              </a:spcAft>
              <a:buFont typeface="+mj-lt"/>
              <a:buAutoNum type="arabicPeriod"/>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Faed</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 "Handling e-complaints in customer complaint management system using FMEA as a qualitative system," 2010 6th International Conference on Advanced Information Management and Service (IMS), 2010, pp. 205-209.</a:t>
            </a:r>
          </a:p>
          <a:p>
            <a:pPr marL="342900" indent="-342900">
              <a:lnSpc>
                <a:spcPct val="150000"/>
              </a:lnSpc>
              <a:spcAft>
                <a:spcPts val="800"/>
              </a:spcAft>
              <a:buFont typeface="+mj-lt"/>
              <a:buAutoNum type="arabicPeriod"/>
            </a:pPr>
            <a:r>
              <a:rPr lang="en-IN" sz="1400" b="0" i="0" kern="1200" dirty="0" err="1">
                <a:effectLst/>
                <a:latin typeface="Times New Roman" panose="02020603050405020304" pitchFamily="18" charset="0"/>
                <a:ea typeface="+mn-ea"/>
                <a:cs typeface="Times New Roman" panose="02020603050405020304" pitchFamily="18" charset="0"/>
              </a:rPr>
              <a:t>Yooncheong</a:t>
            </a:r>
            <a:r>
              <a:rPr lang="en-IN" sz="1400" b="0" i="0" kern="1200" dirty="0">
                <a:effectLst/>
                <a:latin typeface="Times New Roman" panose="02020603050405020304" pitchFamily="18" charset="0"/>
                <a:ea typeface="+mn-ea"/>
                <a:cs typeface="Times New Roman" panose="02020603050405020304" pitchFamily="18" charset="0"/>
              </a:rPr>
              <a:t> Cho, Il </a:t>
            </a:r>
            <a:r>
              <a:rPr lang="en-IN" sz="1400" b="0" i="0" kern="1200" dirty="0" err="1">
                <a:effectLst/>
                <a:latin typeface="Times New Roman" panose="02020603050405020304" pitchFamily="18" charset="0"/>
                <a:ea typeface="+mn-ea"/>
                <a:cs typeface="Times New Roman" panose="02020603050405020304" pitchFamily="18" charset="0"/>
              </a:rPr>
              <a:t>Im</a:t>
            </a:r>
            <a:r>
              <a:rPr lang="en-IN" sz="1400" b="0" i="0" u="none" strike="noStrike" kern="1200" dirty="0">
                <a:effectLst/>
                <a:latin typeface="Times New Roman" panose="02020603050405020304" pitchFamily="18" charset="0"/>
                <a:ea typeface="+mn-ea"/>
                <a:cs typeface="Times New Roman" panose="02020603050405020304" pitchFamily="18" charset="0"/>
              </a:rPr>
              <a:t>,</a:t>
            </a:r>
            <a:r>
              <a:rPr lang="en-IN" sz="1400" b="0" i="0" kern="1200" dirty="0">
                <a:effectLst/>
                <a:latin typeface="Times New Roman" panose="02020603050405020304" pitchFamily="18" charset="0"/>
                <a:ea typeface="+mn-ea"/>
                <a:cs typeface="Times New Roman" panose="02020603050405020304" pitchFamily="18" charset="0"/>
              </a:rPr>
              <a:t> R. Hiltz</a:t>
            </a:r>
            <a:r>
              <a:rPr lang="en-IN" sz="1400" b="0" i="0" u="none" strike="noStrike" kern="1200" dirty="0">
                <a:effectLst/>
                <a:latin typeface="Times New Roman" panose="02020603050405020304" pitchFamily="18" charset="0"/>
                <a:ea typeface="+mn-ea"/>
                <a:cs typeface="Times New Roman" panose="02020603050405020304" pitchFamily="18" charset="0"/>
              </a:rPr>
              <a:t>,</a:t>
            </a:r>
            <a:r>
              <a:rPr lang="en-IN" sz="1400" b="0" i="0" kern="1200" dirty="0">
                <a:effectLst/>
                <a:latin typeface="Times New Roman" panose="02020603050405020304" pitchFamily="18" charset="0"/>
                <a:ea typeface="+mn-ea"/>
                <a:cs typeface="Times New Roman" panose="02020603050405020304" pitchFamily="18" charset="0"/>
              </a:rPr>
              <a:t> Jerry </a:t>
            </a:r>
            <a:r>
              <a:rPr lang="en-IN" sz="1400" b="0" i="0" kern="1200" dirty="0" err="1">
                <a:effectLst/>
                <a:latin typeface="Times New Roman" panose="02020603050405020304" pitchFamily="18" charset="0"/>
                <a:ea typeface="+mn-ea"/>
                <a:cs typeface="Times New Roman" panose="02020603050405020304" pitchFamily="18" charset="0"/>
              </a:rPr>
              <a:t>Fjermestad</a:t>
            </a:r>
            <a:r>
              <a:rPr lang="en-IN" sz="1400" b="0" i="0" kern="1200" dirty="0">
                <a:effectLst/>
                <a:latin typeface="Times New Roman" panose="02020603050405020304" pitchFamily="18" charset="0"/>
                <a:ea typeface="+mn-ea"/>
                <a:cs typeface="Times New Roman" panose="02020603050405020304" pitchFamily="18" charset="0"/>
              </a:rPr>
              <a:t>, </a:t>
            </a:r>
            <a:r>
              <a:rPr lang="en-US" sz="1400" b="0" i="0" kern="1200" dirty="0">
                <a:effectLst/>
                <a:latin typeface="Times New Roman" panose="02020603050405020304" pitchFamily="18" charset="0"/>
                <a:ea typeface="+mn-ea"/>
                <a:cs typeface="Times New Roman" panose="02020603050405020304" pitchFamily="18" charset="0"/>
              </a:rPr>
              <a:t>An analysis of online customer complaints: implications for Web complaint management.</a:t>
            </a:r>
          </a:p>
          <a:p>
            <a:pPr>
              <a:lnSpc>
                <a:spcPct val="150000"/>
              </a:lnSpc>
              <a:spcAft>
                <a:spcPts val="800"/>
              </a:spcAft>
            </a:pPr>
            <a:br>
              <a:rPr lang="en-IN" sz="20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2"/>
              </a:rPr>
            </a:br>
            <a:endParaRPr lang="en-IN" sz="1400" dirty="0"/>
          </a:p>
          <a:p>
            <a:pPr>
              <a:lnSpc>
                <a:spcPct val="150000"/>
              </a:lnSpc>
              <a:spcAft>
                <a:spcPts val="8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endParaRPr lang="en-IN" sz="1400" dirty="0"/>
          </a:p>
        </p:txBody>
      </p:sp>
    </p:spTree>
    <p:extLst>
      <p:ext uri="{BB962C8B-B14F-4D97-AF65-F5344CB8AC3E}">
        <p14:creationId xmlns:p14="http://schemas.microsoft.com/office/powerpoint/2010/main" val="38327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86D244-4A7E-4F41-B765-BE8D3361AFD6}"/>
              </a:ext>
            </a:extLst>
          </p:cNvPr>
          <p:cNvSpPr txBox="1"/>
          <p:nvPr/>
        </p:nvSpPr>
        <p:spPr>
          <a:xfrm>
            <a:off x="3498236" y="2659558"/>
            <a:ext cx="5950564" cy="1538883"/>
          </a:xfrm>
          <a:prstGeom prst="rect">
            <a:avLst/>
          </a:prstGeom>
          <a:noFill/>
        </p:spPr>
        <p:txBody>
          <a:bodyPr wrap="square">
            <a:spAutoFit/>
          </a:bodyPr>
          <a:lstStyle/>
          <a:p>
            <a:r>
              <a:rPr lang="en-IN" sz="6600" b="1" dirty="0">
                <a:solidFill>
                  <a:srgbClr val="FFFF00"/>
                </a:solidFill>
                <a:latin typeface="Times New Roman" panose="02020603050405020304" pitchFamily="18" charset="0"/>
                <a:cs typeface="Times New Roman" panose="02020603050405020304" pitchFamily="18" charset="0"/>
              </a:rPr>
              <a:t>Thank  You</a:t>
            </a:r>
          </a:p>
          <a:p>
            <a:endParaRPr lang="en-IN" sz="2800" dirty="0">
              <a:solidFill>
                <a:srgbClr val="FFFF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37B202F-3BF9-44A4-A699-E96EDDD9B3C6}"/>
              </a:ext>
            </a:extLst>
          </p:cNvPr>
          <p:cNvSpPr txBox="1"/>
          <p:nvPr/>
        </p:nvSpPr>
        <p:spPr>
          <a:xfrm>
            <a:off x="1486292" y="1718112"/>
            <a:ext cx="9571349" cy="800284"/>
          </a:xfrm>
          <a:prstGeom prst="rect">
            <a:avLst/>
          </a:prstGeom>
          <a:noFill/>
        </p:spPr>
        <p:txBody>
          <a:bodyPr wrap="square" rtlCol="0">
            <a:spAutoFit/>
          </a:bodyPr>
          <a:lstStyle/>
          <a:p>
            <a:pPr>
              <a:lnSpc>
                <a:spcPct val="150000"/>
              </a:lnSpc>
              <a:spcAft>
                <a:spcPts val="8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endParaRPr lang="en-IN" sz="1400" dirty="0"/>
          </a:p>
        </p:txBody>
      </p:sp>
    </p:spTree>
    <p:extLst>
      <p:ext uri="{BB962C8B-B14F-4D97-AF65-F5344CB8AC3E}">
        <p14:creationId xmlns:p14="http://schemas.microsoft.com/office/powerpoint/2010/main" val="1456410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6C4D09-B513-46B9-BE2F-C1622E380F34}"/>
              </a:ext>
            </a:extLst>
          </p:cNvPr>
          <p:cNvSpPr txBox="1"/>
          <p:nvPr/>
        </p:nvSpPr>
        <p:spPr>
          <a:xfrm>
            <a:off x="518630" y="470294"/>
            <a:ext cx="2874809" cy="461665"/>
          </a:xfrm>
          <a:prstGeom prst="rect">
            <a:avLst/>
          </a:prstGeom>
          <a:noFill/>
        </p:spPr>
        <p:txBody>
          <a:bodyPr wrap="square">
            <a:spAutoFit/>
          </a:bodyPr>
          <a:lstStyle/>
          <a:p>
            <a:r>
              <a:rPr lang="en-IN" sz="2400" b="1" dirty="0">
                <a:solidFill>
                  <a:srgbClr val="FFFF00"/>
                </a:solidFill>
                <a:latin typeface="Times New Roman" panose="02020603050405020304" pitchFamily="18" charset="0"/>
                <a:cs typeface="Times New Roman" panose="02020603050405020304" pitchFamily="18" charset="0"/>
              </a:rPr>
              <a:t>1. Introduction:</a:t>
            </a:r>
          </a:p>
        </p:txBody>
      </p:sp>
      <p:sp>
        <p:nvSpPr>
          <p:cNvPr id="6" name="TextBox 5">
            <a:extLst>
              <a:ext uri="{FF2B5EF4-FFF2-40B4-BE49-F238E27FC236}">
                <a16:creationId xmlns:a16="http://schemas.microsoft.com/office/drawing/2014/main" id="{8DB9FA4F-0EF4-4BF5-9A9E-FDB0CBF717B8}"/>
              </a:ext>
            </a:extLst>
          </p:cNvPr>
          <p:cNvSpPr txBox="1"/>
          <p:nvPr/>
        </p:nvSpPr>
        <p:spPr>
          <a:xfrm flipH="1">
            <a:off x="753044" y="1168970"/>
            <a:ext cx="10543671" cy="5218736"/>
          </a:xfrm>
          <a:prstGeom prst="rect">
            <a:avLst/>
          </a:prstGeom>
          <a:noFill/>
        </p:spPr>
        <p:txBody>
          <a:bodyPr wrap="square" rtlCol="0">
            <a:spAutoFit/>
          </a:bodyPr>
          <a:lstStyle/>
          <a:p>
            <a:pPr algn="just">
              <a:lnSpc>
                <a:spcPct val="150000"/>
              </a:lnSpc>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 general, higher education institutions lack a specific student query system. Even though they have a distinct committee for student inquiries, getting in touch with them is difficult. We've put this process online to make it as simple as possible. Solving queries from leads and applicants can be a nightmare if you are not equipped to </a:t>
            </a:r>
            <a:r>
              <a:rPr lang="en-US" sz="1600" dirty="0" err="1">
                <a:latin typeface="Times New Roman" panose="02020603050405020304" pitchFamily="18" charset="0"/>
                <a:cs typeface="Times New Roman" panose="02020603050405020304" pitchFamily="18" charset="0"/>
              </a:rPr>
              <a:t>centralise</a:t>
            </a:r>
            <a:r>
              <a:rPr lang="en-US" sz="1600" dirty="0">
                <a:latin typeface="Times New Roman" panose="02020603050405020304" pitchFamily="18" charset="0"/>
                <a:cs typeface="Times New Roman" panose="02020603050405020304" pitchFamily="18" charset="0"/>
              </a:rPr>
              <a:t> them for multichannel support. A manual data entry or a siloed departmental process makes it worse. </a:t>
            </a:r>
            <a:r>
              <a:rPr lang="en-US" sz="1600" dirty="0" err="1">
                <a:latin typeface="Times New Roman" panose="02020603050405020304" pitchFamily="18" charset="0"/>
                <a:cs typeface="Times New Roman" panose="02020603050405020304" pitchFamily="18" charset="0"/>
              </a:rPr>
              <a:t>NoPaperForms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Centralised</a:t>
            </a:r>
            <a:r>
              <a:rPr lang="en-US" sz="1600" dirty="0">
                <a:latin typeface="Times New Roman" panose="02020603050405020304" pitchFamily="18" charset="0"/>
                <a:cs typeface="Times New Roman" panose="02020603050405020304" pitchFamily="18" charset="0"/>
              </a:rPr>
              <a:t> Query Solving System offers a lightning fast way to reach out to your prospects Especially to guide fresher’s, we going to develop a web application called Student Query Solving System (SQSS). Student query solving system is a web application which also includes chatbot that tracks all of a student's troubles from day one to the completion of his/her course and may be used for all reporting purposes. The main algorithm that's used for making chatbots is the “Multinomial Naive Bayes” algorithm. It is used for text classification and natural language processing (NLP). The user will receive an automatic </a:t>
            </a:r>
            <a:r>
              <a:rPr lang="en-US" sz="1600" dirty="0" err="1">
                <a:latin typeface="Times New Roman" panose="02020603050405020304" pitchFamily="18" charset="0"/>
                <a:cs typeface="Times New Roman" panose="02020603050405020304" pitchFamily="18" charset="0"/>
              </a:rPr>
              <a:t>noreply</a:t>
            </a:r>
            <a:r>
              <a:rPr lang="en-US" sz="1600" dirty="0">
                <a:latin typeface="Times New Roman" panose="02020603050405020304" pitchFamily="18" charset="0"/>
                <a:cs typeface="Times New Roman" panose="02020603050405020304" pitchFamily="18" charset="0"/>
              </a:rPr>
              <a:t> email as a response. In order to assist the anti-raging committee, we also categorize raging issues. The queries we receive in categories will be forwarded to the concern committee/authority as a notification mail for further action. The </a:t>
            </a:r>
            <a:r>
              <a:rPr lang="en-US" sz="1600" dirty="0" err="1">
                <a:latin typeface="Times New Roman" panose="02020603050405020304" pitchFamily="18" charset="0"/>
                <a:cs typeface="Times New Roman" panose="02020603050405020304" pitchFamily="18" charset="0"/>
              </a:rPr>
              <a:t>feeeback</a:t>
            </a:r>
            <a:r>
              <a:rPr lang="en-US" sz="1600" dirty="0">
                <a:latin typeface="Times New Roman" panose="02020603050405020304" pitchFamily="18" charset="0"/>
                <a:cs typeface="Times New Roman" panose="02020603050405020304" pitchFamily="18" charset="0"/>
              </a:rPr>
              <a:t> included to get valuable feedback from students. The candidates can rate the support received with a positive or a negative feedback and you can always reach out to them to understand their concerns better. This also helps you keep a track of how well you understand the type of student queries.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146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A8CDE3BA-F0F4-4E45-85FD-C39A83E3E5B7}"/>
              </a:ext>
            </a:extLst>
          </p:cNvPr>
          <p:cNvGraphicFramePr>
            <a:graphicFrameLocks noGrp="1"/>
          </p:cNvGraphicFramePr>
          <p:nvPr>
            <p:extLst>
              <p:ext uri="{D42A27DB-BD31-4B8C-83A1-F6EECF244321}">
                <p14:modId xmlns:p14="http://schemas.microsoft.com/office/powerpoint/2010/main" val="709646022"/>
              </p:ext>
            </p:extLst>
          </p:nvPr>
        </p:nvGraphicFramePr>
        <p:xfrm>
          <a:off x="157538" y="669094"/>
          <a:ext cx="11759565" cy="3072680"/>
        </p:xfrm>
        <a:graphic>
          <a:graphicData uri="http://schemas.openxmlformats.org/drawingml/2006/table">
            <a:tbl>
              <a:tblPr firstRow="1" bandRow="1">
                <a:tableStyleId>{5C22544A-7EE6-4342-B048-85BDC9FD1C3A}</a:tableStyleId>
              </a:tblPr>
              <a:tblGrid>
                <a:gridCol w="907369">
                  <a:extLst>
                    <a:ext uri="{9D8B030D-6E8A-4147-A177-3AD203B41FA5}">
                      <a16:colId xmlns:a16="http://schemas.microsoft.com/office/drawing/2014/main" val="3174920106"/>
                    </a:ext>
                  </a:extLst>
                </a:gridCol>
                <a:gridCol w="3262721">
                  <a:extLst>
                    <a:ext uri="{9D8B030D-6E8A-4147-A177-3AD203B41FA5}">
                      <a16:colId xmlns:a16="http://schemas.microsoft.com/office/drawing/2014/main" val="1428031479"/>
                    </a:ext>
                  </a:extLst>
                </a:gridCol>
                <a:gridCol w="2085044">
                  <a:extLst>
                    <a:ext uri="{9D8B030D-6E8A-4147-A177-3AD203B41FA5}">
                      <a16:colId xmlns:a16="http://schemas.microsoft.com/office/drawing/2014/main" val="1477495857"/>
                    </a:ext>
                  </a:extLst>
                </a:gridCol>
                <a:gridCol w="5504431">
                  <a:extLst>
                    <a:ext uri="{9D8B030D-6E8A-4147-A177-3AD203B41FA5}">
                      <a16:colId xmlns:a16="http://schemas.microsoft.com/office/drawing/2014/main" val="1208070281"/>
                    </a:ext>
                  </a:extLst>
                </a:gridCol>
              </a:tblGrid>
              <a:tr h="376798">
                <a:tc>
                  <a:txBody>
                    <a:bodyPr/>
                    <a:lstStyle/>
                    <a:p>
                      <a:r>
                        <a:rPr lang="en-IN" sz="1100" dirty="0">
                          <a:latin typeface="Times New Roman" panose="02020603050405020304" pitchFamily="18" charset="0"/>
                          <a:cs typeface="Times New Roman" panose="02020603050405020304" pitchFamily="18" charset="0"/>
                        </a:rPr>
                        <a:t>S.NO</a:t>
                      </a:r>
                    </a:p>
                  </a:txBody>
                  <a:tcPr/>
                </a:tc>
                <a:tc>
                  <a:txBody>
                    <a:bodyPr/>
                    <a:lstStyle/>
                    <a:p>
                      <a:r>
                        <a:rPr lang="en-IN" sz="1100" dirty="0">
                          <a:latin typeface="Times New Roman" panose="02020603050405020304" pitchFamily="18" charset="0"/>
                          <a:cs typeface="Times New Roman" panose="02020603050405020304" pitchFamily="18" charset="0"/>
                        </a:rPr>
                        <a:t>TITLE OF THE PAPER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dirty="0">
                          <a:latin typeface="Times New Roman" panose="02020603050405020304" pitchFamily="18" charset="0"/>
                          <a:cs typeface="Times New Roman" panose="02020603050405020304" pitchFamily="18" charset="0"/>
                        </a:rPr>
                        <a:t>AUTHORS</a:t>
                      </a:r>
                    </a:p>
                    <a:p>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dirty="0">
                          <a:latin typeface="Times New Roman" panose="02020603050405020304" pitchFamily="18" charset="0"/>
                          <a:cs typeface="Times New Roman" panose="02020603050405020304" pitchFamily="18" charset="0"/>
                        </a:rPr>
                        <a:t>ABSTRACT</a:t>
                      </a:r>
                    </a:p>
                    <a:p>
                      <a:pPr>
                        <a:lnSpc>
                          <a:spcPct val="100000"/>
                        </a:lnSpc>
                      </a:pP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01528105"/>
                  </a:ext>
                </a:extLst>
              </a:tr>
              <a:tr h="837329">
                <a:tc>
                  <a:txBody>
                    <a:bodyPr/>
                    <a:lstStyle/>
                    <a:p>
                      <a:r>
                        <a:rPr lang="en-IN" sz="1100" dirty="0">
                          <a:latin typeface="Times New Roman" panose="02020603050405020304" pitchFamily="18" charset="0"/>
                          <a:cs typeface="Times New Roman" panose="02020603050405020304" pitchFamily="18" charset="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Improving educational web search for question-like queries through subject classification</a:t>
                      </a:r>
                    </a:p>
                    <a:p>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Tolga Yilmaz, Rifat Ozcan, Ismail Sengor Altingovde, Özgür Ulusoy.</a:t>
                      </a:r>
                    </a:p>
                  </a:txBody>
                  <a:tcPr/>
                </a:tc>
                <a:tc>
                  <a:txBody>
                    <a:bodyPr/>
                    <a:lstStyle/>
                    <a:p>
                      <a:pPr>
                        <a:lnSpc>
                          <a:spcPct val="100000"/>
                        </a:lnSpc>
                        <a:spcAft>
                          <a:spcPts val="800"/>
                        </a:spcAft>
                      </a:pPr>
                      <a:r>
                        <a:rPr lang="en-US" sz="1100" b="0" dirty="0">
                          <a:effectLst/>
                          <a:latin typeface="Times New Roman" panose="02020603050405020304" pitchFamily="18" charset="0"/>
                          <a:ea typeface="Calibri" panose="020F0502020204030204" pitchFamily="34" charset="0"/>
                          <a:cs typeface="Times New Roman" panose="02020603050405020304" pitchFamily="18" charset="0"/>
                        </a:rPr>
                        <a:t>First implement a classifier for educational questions. This classifier is built by an  </a:t>
                      </a:r>
                      <a:r>
                        <a:rPr lang="en-US" sz="1100" b="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ensemble  method</a:t>
                      </a:r>
                      <a:r>
                        <a:rPr lang="en-US" sz="1100" b="0" dirty="0">
                          <a:effectLst/>
                          <a:latin typeface="Times New Roman" panose="02020603050405020304" pitchFamily="18" charset="0"/>
                          <a:ea typeface="Calibri" panose="020F0502020204030204" pitchFamily="34" charset="0"/>
                          <a:cs typeface="Times New Roman" panose="02020603050405020304" pitchFamily="18" charset="0"/>
                        </a:rPr>
                        <a:t> that employs several regular learning algorithms and retrieval based approaches that utilize external resources and  also build a query expander to facilitate </a:t>
                      </a:r>
                      <a:r>
                        <a:rPr lang="en-US" sz="1100" b="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classification</a:t>
                      </a:r>
                      <a:r>
                        <a:rPr lang="en-US" sz="1100" b="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b="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Aft>
                          <a:spcPts val="800"/>
                        </a:spcAft>
                      </a:pPr>
                      <a:r>
                        <a:rPr lang="en-IN" sz="1100" b="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extLst>
                  <a:ext uri="{0D108BD9-81ED-4DB2-BD59-A6C34878D82A}">
                    <a16:rowId xmlns:a16="http://schemas.microsoft.com/office/drawing/2014/main" val="3618724119"/>
                  </a:ext>
                </a:extLst>
              </a:tr>
              <a:tr h="979675">
                <a:tc>
                  <a:txBody>
                    <a:bodyPr/>
                    <a:lstStyle/>
                    <a:p>
                      <a:r>
                        <a:rPr lang="en-IN" sz="1100" dirty="0">
                          <a:latin typeface="Times New Roman" panose="02020603050405020304" pitchFamily="18" charset="0"/>
                          <a:cs typeface="Times New Roman" panose="02020603050405020304" pitchFamily="18" charset="0"/>
                        </a:rPr>
                        <a:t>2</a:t>
                      </a:r>
                    </a:p>
                  </a:txBody>
                  <a:tcPr/>
                </a:tc>
                <a:tc>
                  <a:txBody>
                    <a:bodyPr/>
                    <a:lstStyle/>
                    <a:p>
                      <a:r>
                        <a:rPr lang="en-US" sz="1100" dirty="0">
                          <a:latin typeface="Times New Roman" panose="02020603050405020304" pitchFamily="18" charset="0"/>
                          <a:cs typeface="Times New Roman" panose="02020603050405020304" pitchFamily="18" charset="0"/>
                        </a:rPr>
                        <a:t>The use of an Online Student Query System using an ITIL approach at CPUT, Department of Information Technology</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Waldon Hendricks , W Hendricks</a:t>
                      </a:r>
                    </a:p>
                  </a:txBody>
                  <a:tcPr/>
                </a:tc>
                <a:tc>
                  <a:txBody>
                    <a:bodyPr/>
                    <a:lstStyle/>
                    <a:p>
                      <a:pPr>
                        <a:lnSpc>
                          <a:spcPct val="100000"/>
                        </a:lnSpc>
                      </a:pPr>
                      <a:r>
                        <a:rPr lang="en-US" sz="1100" dirty="0">
                          <a:latin typeface="Times New Roman" panose="02020603050405020304" pitchFamily="18" charset="0"/>
                          <a:cs typeface="Times New Roman" panose="02020603050405020304" pitchFamily="18" charset="0"/>
                        </a:rPr>
                        <a:t>Student’s queries play a significant role in improving the service delivery for IT students at CPUT Department of Information Technology. It is imperative to know how to handle student requests efficiently. Currently student’s lodge their complaints, selecting from a list of topics their query gets captured, the student query might not get addressed on time or in a certain time frame to support ITIL-based continual service improvement.</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0143549"/>
                  </a:ext>
                </a:extLst>
              </a:tr>
              <a:tr h="8289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dirty="0">
                          <a:latin typeface="Times New Roman" panose="02020603050405020304" pitchFamily="18" charset="0"/>
                          <a:cs typeface="Times New Roman" panose="02020603050405020304" pitchFamily="18" charset="0"/>
                        </a:rPr>
                        <a:t>3</a:t>
                      </a:r>
                    </a:p>
                    <a:p>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latin typeface="Times New Roman" panose="02020603050405020304" pitchFamily="18" charset="0"/>
                          <a:cs typeface="Times New Roman" panose="02020603050405020304" pitchFamily="18" charset="0"/>
                        </a:rPr>
                        <a:t>Computer System, Data Management with Query Manager: Case Study for Query of the Students and Universities</a:t>
                      </a:r>
                      <a:endParaRPr lang="en-IN" sz="1100" dirty="0">
                        <a:latin typeface="Times New Roman" panose="02020603050405020304" pitchFamily="18"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dirty="0" err="1">
                          <a:latin typeface="Times New Roman" panose="02020603050405020304" pitchFamily="18" charset="0"/>
                          <a:cs typeface="Times New Roman" panose="02020603050405020304" pitchFamily="18" charset="0"/>
                        </a:rPr>
                        <a:t>Deepswariya</a:t>
                      </a:r>
                      <a:r>
                        <a:rPr lang="en-IN" sz="1100" dirty="0">
                          <a:latin typeface="Times New Roman" panose="02020603050405020304" pitchFamily="18" charset="0"/>
                          <a:cs typeface="Times New Roman" panose="02020603050405020304" pitchFamily="18" charset="0"/>
                        </a:rPr>
                        <a:t> Babu, </a:t>
                      </a:r>
                      <a:r>
                        <a:rPr lang="en-IN" sz="1100" dirty="0" err="1">
                          <a:latin typeface="Times New Roman" panose="02020603050405020304" pitchFamily="18" charset="0"/>
                          <a:cs typeface="Times New Roman" panose="02020603050405020304" pitchFamily="18" charset="0"/>
                        </a:rPr>
                        <a:t>Ayush</a:t>
                      </a:r>
                      <a:r>
                        <a:rPr lang="en-IN" sz="1100" dirty="0">
                          <a:latin typeface="Times New Roman" panose="02020603050405020304" pitchFamily="18" charset="0"/>
                          <a:cs typeface="Times New Roman" panose="02020603050405020304" pitchFamily="18" charset="0"/>
                        </a:rPr>
                        <a:t> Poddar, Neeraj Yadav</a:t>
                      </a:r>
                    </a:p>
                    <a:p>
                      <a:endParaRPr lang="en-IN" sz="1100" dirty="0">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US" sz="1100" dirty="0">
                          <a:latin typeface="Times New Roman" panose="02020603050405020304" pitchFamily="18" charset="0"/>
                          <a:cs typeface="Times New Roman" panose="02020603050405020304" pitchFamily="18" charset="0"/>
                        </a:rPr>
                        <a:t>Student query System provides an interface for smooth response and maintenance of student query. University can use this for maintaining the data of the students in an easy manner. The conduction of accurate and updated data to a student’s query is critical and equally important in the educational institution towards academics, examination, and even general information</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1795657"/>
                  </a:ext>
                </a:extLst>
              </a:tr>
            </a:tbl>
          </a:graphicData>
        </a:graphic>
      </p:graphicFrame>
      <p:sp>
        <p:nvSpPr>
          <p:cNvPr id="7" name="TextBox 6">
            <a:extLst>
              <a:ext uri="{FF2B5EF4-FFF2-40B4-BE49-F238E27FC236}">
                <a16:creationId xmlns:a16="http://schemas.microsoft.com/office/drawing/2014/main" id="{34298DE0-A11A-47FB-AC1E-0B600DD9DD67}"/>
              </a:ext>
            </a:extLst>
          </p:cNvPr>
          <p:cNvSpPr txBox="1"/>
          <p:nvPr/>
        </p:nvSpPr>
        <p:spPr>
          <a:xfrm>
            <a:off x="206408" y="201915"/>
            <a:ext cx="6094428" cy="338554"/>
          </a:xfrm>
          <a:prstGeom prst="rect">
            <a:avLst/>
          </a:prstGeom>
          <a:noFill/>
        </p:spPr>
        <p:txBody>
          <a:bodyPr wrap="square">
            <a:spAutoFit/>
          </a:bodyPr>
          <a:lstStyle/>
          <a:p>
            <a:r>
              <a:rPr lang="en-IN" sz="1600" dirty="0">
                <a:solidFill>
                  <a:srgbClr val="FFFF00"/>
                </a:solidFill>
                <a:latin typeface="Times New Roman" panose="02020603050405020304" pitchFamily="18" charset="0"/>
                <a:cs typeface="Times New Roman" panose="02020603050405020304" pitchFamily="18" charset="0"/>
              </a:rPr>
              <a:t>LITERATURE SURVEY:</a:t>
            </a:r>
            <a:endParaRPr lang="en-IN" sz="1600" dirty="0"/>
          </a:p>
        </p:txBody>
      </p:sp>
      <p:graphicFrame>
        <p:nvGraphicFramePr>
          <p:cNvPr id="9" name="Table 8">
            <a:extLst>
              <a:ext uri="{FF2B5EF4-FFF2-40B4-BE49-F238E27FC236}">
                <a16:creationId xmlns:a16="http://schemas.microsoft.com/office/drawing/2014/main" id="{323E1F54-7271-D7D4-32D6-F6F6BE859164}"/>
              </a:ext>
            </a:extLst>
          </p:cNvPr>
          <p:cNvGraphicFramePr>
            <a:graphicFrameLocks noGrp="1"/>
          </p:cNvGraphicFramePr>
          <p:nvPr>
            <p:extLst>
              <p:ext uri="{D42A27DB-BD31-4B8C-83A1-F6EECF244321}">
                <p14:modId xmlns:p14="http://schemas.microsoft.com/office/powerpoint/2010/main" val="4238510151"/>
              </p:ext>
            </p:extLst>
          </p:nvPr>
        </p:nvGraphicFramePr>
        <p:xfrm>
          <a:off x="157538" y="3741774"/>
          <a:ext cx="11760141" cy="2788920"/>
        </p:xfrm>
        <a:graphic>
          <a:graphicData uri="http://schemas.openxmlformats.org/drawingml/2006/table">
            <a:tbl>
              <a:tblPr firstRow="1" bandRow="1">
                <a:tableStyleId>{5C22544A-7EE6-4342-B048-85BDC9FD1C3A}</a:tableStyleId>
              </a:tblPr>
              <a:tblGrid>
                <a:gridCol w="919466">
                  <a:extLst>
                    <a:ext uri="{9D8B030D-6E8A-4147-A177-3AD203B41FA5}">
                      <a16:colId xmlns:a16="http://schemas.microsoft.com/office/drawing/2014/main" val="2761676966"/>
                    </a:ext>
                  </a:extLst>
                </a:gridCol>
                <a:gridCol w="3251360">
                  <a:extLst>
                    <a:ext uri="{9D8B030D-6E8A-4147-A177-3AD203B41FA5}">
                      <a16:colId xmlns:a16="http://schemas.microsoft.com/office/drawing/2014/main" val="1510778867"/>
                    </a:ext>
                  </a:extLst>
                </a:gridCol>
                <a:gridCol w="2082902">
                  <a:extLst>
                    <a:ext uri="{9D8B030D-6E8A-4147-A177-3AD203B41FA5}">
                      <a16:colId xmlns:a16="http://schemas.microsoft.com/office/drawing/2014/main" val="2349608483"/>
                    </a:ext>
                  </a:extLst>
                </a:gridCol>
                <a:gridCol w="5506413">
                  <a:extLst>
                    <a:ext uri="{9D8B030D-6E8A-4147-A177-3AD203B41FA5}">
                      <a16:colId xmlns:a16="http://schemas.microsoft.com/office/drawing/2014/main" val="2101528227"/>
                    </a:ext>
                  </a:extLst>
                </a:gridCol>
              </a:tblGrid>
              <a:tr h="6785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dirty="0">
                          <a:solidFill>
                            <a:schemeClr val="bg1"/>
                          </a:solidFill>
                          <a:latin typeface="Times New Roman" panose="02020603050405020304" pitchFamily="18" charset="0"/>
                          <a:cs typeface="Times New Roman" panose="02020603050405020304" pitchFamily="18" charset="0"/>
                        </a:rPr>
                        <a:t>4</a:t>
                      </a:r>
                    </a:p>
                    <a:p>
                      <a:endParaRPr lang="en-IN" sz="1100"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A Literature Survey on Automatic Query Expansion for Effective Retrieval Task.</a:t>
                      </a:r>
                    </a:p>
                    <a:p>
                      <a:endParaRPr lang="en-IN" sz="1100"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0" i="0" kern="1200" dirty="0" err="1">
                          <a:solidFill>
                            <a:schemeClr val="dk1"/>
                          </a:solidFill>
                          <a:effectLst/>
                          <a:latin typeface="Times New Roman" panose="02020603050405020304" pitchFamily="18" charset="0"/>
                          <a:ea typeface="+mn-ea"/>
                          <a:cs typeface="Times New Roman" panose="02020603050405020304" pitchFamily="18" charset="0"/>
                        </a:rPr>
                        <a:t>Jagendra</a:t>
                      </a: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 Singh,</a:t>
                      </a:r>
                    </a:p>
                    <a:p>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Aditi Sharan,</a:t>
                      </a:r>
                    </a:p>
                    <a:p>
                      <a:pPr fontAlgn="ctr"/>
                      <a:r>
                        <a:rPr lang="en-IN" sz="1100" b="0" i="0" kern="1200" dirty="0" err="1">
                          <a:solidFill>
                            <a:schemeClr val="dk1"/>
                          </a:solidFill>
                          <a:effectLst/>
                          <a:latin typeface="Times New Roman" panose="02020603050405020304" pitchFamily="18" charset="0"/>
                          <a:ea typeface="+mn-ea"/>
                          <a:cs typeface="Times New Roman" panose="02020603050405020304" pitchFamily="18" charset="0"/>
                        </a:rPr>
                        <a:t>Sifatullah</a:t>
                      </a: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 Siddiqi</a:t>
                      </a:r>
                    </a:p>
                    <a:p>
                      <a:endParaRPr lang="en-IN" sz="1100"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kern="1200" dirty="0">
                          <a:solidFill>
                            <a:schemeClr val="dk1"/>
                          </a:solidFill>
                          <a:effectLst/>
                          <a:latin typeface="Times New Roman" panose="02020603050405020304" pitchFamily="18" charset="0"/>
                          <a:ea typeface="+mn-ea"/>
                          <a:cs typeface="Times New Roman" panose="02020603050405020304" pitchFamily="18" charset="0"/>
                        </a:rPr>
                        <a:t>This paper presents a survey of important work done on automatic query expansion. Automatic query expansion is the process of automatically supplementing additional terms or phrases to the original query and is considered an extremely promising technique to improve the retrieval effectiveness</a:t>
                      </a:r>
                      <a:endParaRPr lang="en-IN" sz="1100" b="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692244700"/>
                  </a:ext>
                </a:extLst>
              </a:tr>
              <a:tr h="801884">
                <a:tc>
                  <a:txBody>
                    <a:bodyPr/>
                    <a:lstStyle/>
                    <a:p>
                      <a:r>
                        <a:rPr lang="en-IN" sz="1100" dirty="0">
                          <a:latin typeface="Times New Roman" panose="02020603050405020304" pitchFamily="18" charset="0"/>
                          <a:cs typeface="Times New Roman" panose="02020603050405020304" pitchFamily="18" charset="0"/>
                        </a:rPr>
                        <a:t>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Handling e-complaints in customer complaint management system using FMEA as a qualitative system.</a:t>
                      </a:r>
                    </a:p>
                    <a:p>
                      <a:endParaRPr lang="en-IN" sz="1100" dirty="0">
                        <a:latin typeface="Times New Roman" panose="02020603050405020304" pitchFamily="18" charset="0"/>
                        <a:cs typeface="Times New Roman" panose="02020603050405020304" pitchFamily="18" charset="0"/>
                      </a:endParaRPr>
                    </a:p>
                  </a:txBody>
                  <a:tcPr/>
                </a:tc>
                <a:tc>
                  <a:txBody>
                    <a:bodyPr/>
                    <a:lstStyle/>
                    <a:p>
                      <a:br>
                        <a:rPr lang="en-IN" sz="1100" dirty="0"/>
                      </a:b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Alireza </a:t>
                      </a:r>
                      <a:r>
                        <a:rPr lang="en-IN" sz="1100" b="0" i="0" kern="1200" dirty="0" err="1">
                          <a:solidFill>
                            <a:schemeClr val="dk1"/>
                          </a:solidFill>
                          <a:effectLst/>
                          <a:latin typeface="Times New Roman" panose="02020603050405020304" pitchFamily="18" charset="0"/>
                          <a:ea typeface="+mn-ea"/>
                          <a:cs typeface="Times New Roman" panose="02020603050405020304" pitchFamily="18" charset="0"/>
                        </a:rPr>
                        <a:t>Faed</a:t>
                      </a:r>
                      <a:endParaRPr lang="en-IN" sz="1100" b="0" i="0" u="none" kern="1200" dirty="0">
                        <a:solidFill>
                          <a:schemeClr val="bg1"/>
                        </a:solidFill>
                        <a:effectLst/>
                        <a:latin typeface="Times New Roman" panose="02020603050405020304" pitchFamily="18" charset="0"/>
                        <a:ea typeface="+mn-ea"/>
                        <a:cs typeface="Times New Roman" panose="02020603050405020304" pitchFamily="18" charset="0"/>
                      </a:endParaRPr>
                    </a:p>
                    <a:p>
                      <a:br>
                        <a:rPr lang="en-IN" sz="1100" b="0" i="0" kern="1200" dirty="0">
                          <a:solidFill>
                            <a:schemeClr val="dk1"/>
                          </a:solidFill>
                          <a:effectLst/>
                          <a:latin typeface="+mn-lt"/>
                          <a:ea typeface="+mn-ea"/>
                          <a:cs typeface="+mn-cs"/>
                        </a:rPr>
                      </a:br>
                      <a:endParaRPr lang="en-IN" sz="1100" b="0" u="none"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Negative customer perception often manifest as formal companies; while unknown percentages do not become so visible. Within a customer complaint management system, it is possible through careful analysis to identify the flaws in the service standards, in the complaint handling procedure itself, and the finer points which help to formulate resolution methods.</a:t>
                      </a:r>
                      <a:endParaRPr lang="en-IN" sz="1100" dirty="0">
                        <a:latin typeface="Times New Roman" panose="02020603050405020304" pitchFamily="18"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0172181"/>
                  </a:ext>
                </a:extLst>
              </a:tr>
              <a:tr h="80188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dirty="0">
                          <a:latin typeface="Times New Roman" panose="02020603050405020304" pitchFamily="18" charset="0"/>
                          <a:cs typeface="Times New Roman" panose="02020603050405020304" pitchFamily="18" charset="0"/>
                        </a:rPr>
                        <a:t>6</a:t>
                      </a:r>
                    </a:p>
                    <a:p>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An analysis of online customer complaints: implications for Web complaint management.</a:t>
                      </a:r>
                    </a:p>
                    <a:p>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b="0" i="0" kern="1200" dirty="0" err="1">
                          <a:solidFill>
                            <a:schemeClr val="dk1"/>
                          </a:solidFill>
                          <a:effectLst/>
                          <a:latin typeface="Times New Roman" panose="02020603050405020304" pitchFamily="18" charset="0"/>
                          <a:ea typeface="+mn-ea"/>
                          <a:cs typeface="Times New Roman" panose="02020603050405020304" pitchFamily="18" charset="0"/>
                        </a:rPr>
                        <a:t>Yooncheong</a:t>
                      </a: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 Cho, Il </a:t>
                      </a:r>
                      <a:r>
                        <a:rPr lang="en-IN" sz="1100" b="0" i="0" kern="1200" dirty="0" err="1">
                          <a:solidFill>
                            <a:schemeClr val="dk1"/>
                          </a:solidFill>
                          <a:effectLst/>
                          <a:latin typeface="Times New Roman" panose="02020603050405020304" pitchFamily="18" charset="0"/>
                          <a:ea typeface="+mn-ea"/>
                          <a:cs typeface="Times New Roman" panose="02020603050405020304" pitchFamily="18" charset="0"/>
                        </a:rPr>
                        <a:t>Im</a:t>
                      </a:r>
                      <a:r>
                        <a:rPr lang="en-IN" sz="11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 R. Hiltz</a:t>
                      </a:r>
                      <a:r>
                        <a:rPr lang="en-IN" sz="11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 Jerry </a:t>
                      </a:r>
                      <a:r>
                        <a:rPr lang="en-IN" sz="1100" b="0" i="0" kern="1200" dirty="0" err="1">
                          <a:solidFill>
                            <a:schemeClr val="dk1"/>
                          </a:solidFill>
                          <a:effectLst/>
                          <a:latin typeface="Times New Roman" panose="02020603050405020304" pitchFamily="18" charset="0"/>
                          <a:ea typeface="+mn-ea"/>
                          <a:cs typeface="Times New Roman" panose="02020603050405020304" pitchFamily="18" charset="0"/>
                        </a:rPr>
                        <a:t>Fjermestad</a:t>
                      </a: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a:t>
                      </a:r>
                      <a:br>
                        <a:rPr lang="en-IN" sz="11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4"/>
                        </a:rPr>
                      </a:br>
                      <a:endParaRPr lang="en-IN"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 provide excellent online customer services because customer service is the most important factor in online customer satisfaction. respond to customers' requests/complaints quickly because the response speed is more important in online customer satisfaction than offline. and employ strategies that are appropriate for the product category in question.</a:t>
                      </a:r>
                      <a:endParaRPr lang="en-IN" sz="1100" dirty="0">
                        <a:latin typeface="Times New Roman" panose="02020603050405020304" pitchFamily="18"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3689212"/>
                  </a:ext>
                </a:extLst>
              </a:tr>
            </a:tbl>
          </a:graphicData>
        </a:graphic>
      </p:graphicFrame>
    </p:spTree>
    <p:extLst>
      <p:ext uri="{BB962C8B-B14F-4D97-AF65-F5344CB8AC3E}">
        <p14:creationId xmlns:p14="http://schemas.microsoft.com/office/powerpoint/2010/main" val="3923102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0C89D7-0785-4536-8B80-CC0EE48769F5}"/>
              </a:ext>
            </a:extLst>
          </p:cNvPr>
          <p:cNvSpPr txBox="1"/>
          <p:nvPr/>
        </p:nvSpPr>
        <p:spPr>
          <a:xfrm>
            <a:off x="1259841" y="1187903"/>
            <a:ext cx="9032946" cy="2632900"/>
          </a:xfrm>
          <a:prstGeom prst="rect">
            <a:avLst/>
          </a:prstGeom>
          <a:noFill/>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Query Solving Services is to replace the existing manual system with a software solution(Web application). Solving queries from leads and applicants can be a nightmare if you are not equipped to </a:t>
            </a:r>
            <a:r>
              <a:rPr lang="en-US" sz="1600" dirty="0" err="1">
                <a:latin typeface="Times New Roman" panose="02020603050405020304" pitchFamily="18" charset="0"/>
                <a:cs typeface="Times New Roman" panose="02020603050405020304" pitchFamily="18" charset="0"/>
              </a:rPr>
              <a:t>centralise</a:t>
            </a:r>
            <a:r>
              <a:rPr lang="en-US" sz="1600" dirty="0">
                <a:latin typeface="Times New Roman" panose="02020603050405020304" pitchFamily="18" charset="0"/>
                <a:cs typeface="Times New Roman" panose="02020603050405020304" pitchFamily="18" charset="0"/>
              </a:rPr>
              <a:t> them for multi-channel support. A manual data entry or a siloed departmental process makes it worse. </a:t>
            </a:r>
            <a:r>
              <a:rPr lang="en-US" sz="1600" dirty="0" err="1">
                <a:latin typeface="Times New Roman" panose="02020603050405020304" pitchFamily="18" charset="0"/>
                <a:cs typeface="Times New Roman" panose="02020603050405020304" pitchFamily="18" charset="0"/>
              </a:rPr>
              <a:t>NoPaperForms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Centralised</a:t>
            </a:r>
            <a:r>
              <a:rPr lang="en-US" sz="1600" dirty="0">
                <a:latin typeface="Times New Roman" panose="02020603050405020304" pitchFamily="18" charset="0"/>
                <a:cs typeface="Times New Roman" panose="02020603050405020304" pitchFamily="18" charset="0"/>
              </a:rPr>
              <a:t> Query Management System offers a lightning fast way to reach out to your prospects When the student post a question or share about the issues, they have faced that can be solved by using past data’s or valuable solution by some other authorities by indicating them by Notification . We also include chat bot to assist the FAQ questions</a:t>
            </a:r>
            <a:r>
              <a:rPr lang="en-US" sz="1600" dirty="0"/>
              <a:t>. </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086D244-4A7E-4F41-B765-BE8D3361AFD6}"/>
              </a:ext>
            </a:extLst>
          </p:cNvPr>
          <p:cNvSpPr txBox="1"/>
          <p:nvPr/>
        </p:nvSpPr>
        <p:spPr>
          <a:xfrm>
            <a:off x="457673" y="539118"/>
            <a:ext cx="6094428" cy="892552"/>
          </a:xfrm>
          <a:prstGeom prst="rect">
            <a:avLst/>
          </a:prstGeom>
          <a:noFill/>
        </p:spPr>
        <p:txBody>
          <a:bodyPr wrap="square">
            <a:spAutoFit/>
          </a:bodyPr>
          <a:lstStyle/>
          <a:p>
            <a:r>
              <a:rPr lang="en-IN" sz="2400" b="1" dirty="0">
                <a:solidFill>
                  <a:srgbClr val="FFFF00"/>
                </a:solidFill>
                <a:latin typeface="Times New Roman" panose="02020603050405020304" pitchFamily="18" charset="0"/>
                <a:cs typeface="Times New Roman" panose="02020603050405020304" pitchFamily="18" charset="0"/>
              </a:rPr>
              <a:t>3. PROPOSED SYSTEM:</a:t>
            </a:r>
          </a:p>
          <a:p>
            <a:endParaRPr lang="en-IN" sz="2800" dirty="0">
              <a:solidFill>
                <a:srgbClr val="FFFF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5A23FE9-8FC3-4180-9B76-BD5027ECC218}"/>
              </a:ext>
            </a:extLst>
          </p:cNvPr>
          <p:cNvSpPr txBox="1"/>
          <p:nvPr/>
        </p:nvSpPr>
        <p:spPr>
          <a:xfrm>
            <a:off x="1863640" y="4519750"/>
            <a:ext cx="9376921" cy="170456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Faster processing when compared to existing one.</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Maintaining frequently asked questions.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Modifications of answers can be carried out immediately.</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Administrator can handle more number of students.</a:t>
            </a:r>
          </a:p>
        </p:txBody>
      </p:sp>
      <p:sp>
        <p:nvSpPr>
          <p:cNvPr id="11" name="TextBox 10">
            <a:extLst>
              <a:ext uri="{FF2B5EF4-FFF2-40B4-BE49-F238E27FC236}">
                <a16:creationId xmlns:a16="http://schemas.microsoft.com/office/drawing/2014/main" id="{CFC524E8-962D-407E-B6DC-0C33A5876423}"/>
              </a:ext>
            </a:extLst>
          </p:cNvPr>
          <p:cNvSpPr txBox="1"/>
          <p:nvPr/>
        </p:nvSpPr>
        <p:spPr>
          <a:xfrm>
            <a:off x="1259841" y="4031276"/>
            <a:ext cx="6094428" cy="369332"/>
          </a:xfrm>
          <a:prstGeom prst="rect">
            <a:avLst/>
          </a:prstGeom>
          <a:noFill/>
        </p:spPr>
        <p:txBody>
          <a:bodyPr wrap="square">
            <a:spAutoFit/>
          </a:bodyPr>
          <a:lstStyle/>
          <a:p>
            <a:r>
              <a:rPr lang="en-IN" b="1" u="sng" dirty="0">
                <a:latin typeface="Times New Roman" panose="02020603050405020304" pitchFamily="18" charset="0"/>
                <a:cs typeface="Times New Roman" panose="02020603050405020304" pitchFamily="18" charset="0"/>
              </a:rPr>
              <a:t>Advantages:</a:t>
            </a:r>
            <a:endParaRPr lang="en-IN" b="1" u="sng" dirty="0"/>
          </a:p>
        </p:txBody>
      </p:sp>
    </p:spTree>
    <p:extLst>
      <p:ext uri="{BB962C8B-B14F-4D97-AF65-F5344CB8AC3E}">
        <p14:creationId xmlns:p14="http://schemas.microsoft.com/office/powerpoint/2010/main" val="145595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E8A912-0F10-E522-1CEF-69DD9052351F}"/>
              </a:ext>
            </a:extLst>
          </p:cNvPr>
          <p:cNvSpPr txBox="1"/>
          <p:nvPr/>
        </p:nvSpPr>
        <p:spPr>
          <a:xfrm>
            <a:off x="803636" y="541298"/>
            <a:ext cx="7727622" cy="587148"/>
          </a:xfrm>
          <a:prstGeom prst="rect">
            <a:avLst/>
          </a:prstGeom>
          <a:noFill/>
        </p:spPr>
        <p:txBody>
          <a:bodyPr wrap="square">
            <a:spAutoFit/>
          </a:bodyPr>
          <a:lstStyle/>
          <a:p>
            <a:pPr algn="just">
              <a:lnSpc>
                <a:spcPct val="150000"/>
              </a:lnSpc>
              <a:spcAft>
                <a:spcPts val="800"/>
              </a:spcAft>
            </a:pPr>
            <a:r>
              <a:rPr lang="en-IN" sz="24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4.1 SYSTEM  ARCHITECTURE DIAGRAM:</a:t>
            </a:r>
            <a:endParaRPr lang="en-IN" sz="24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6ADD502-BB94-ABA0-4093-F6487D1B66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639" y="1451754"/>
            <a:ext cx="8648797" cy="4864948"/>
          </a:xfrm>
          <a:prstGeom prst="rect">
            <a:avLst/>
          </a:prstGeom>
        </p:spPr>
      </p:pic>
    </p:spTree>
    <p:extLst>
      <p:ext uri="{BB962C8B-B14F-4D97-AF65-F5344CB8AC3E}">
        <p14:creationId xmlns:p14="http://schemas.microsoft.com/office/powerpoint/2010/main" val="686411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02E4DC-EEAD-3A53-286A-BA0DA21F1D84}"/>
              </a:ext>
            </a:extLst>
          </p:cNvPr>
          <p:cNvSpPr txBox="1"/>
          <p:nvPr/>
        </p:nvSpPr>
        <p:spPr>
          <a:xfrm>
            <a:off x="784781" y="607286"/>
            <a:ext cx="6094428" cy="587148"/>
          </a:xfrm>
          <a:prstGeom prst="rect">
            <a:avLst/>
          </a:prstGeom>
          <a:noFill/>
        </p:spPr>
        <p:txBody>
          <a:bodyPr wrap="square">
            <a:spAutoFit/>
          </a:bodyPr>
          <a:lstStyle/>
          <a:p>
            <a:pPr algn="just">
              <a:lnSpc>
                <a:spcPct val="150000"/>
              </a:lnSpc>
              <a:spcAft>
                <a:spcPts val="800"/>
              </a:spcAft>
            </a:pPr>
            <a:r>
              <a:rPr lang="en-IN" sz="24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4.2 ER</a:t>
            </a:r>
            <a:r>
              <a:rPr lang="en-IN" sz="24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DIAGRAM:</a:t>
            </a:r>
            <a:endParaRPr lang="en-IN" sz="24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71F6197-37F2-B6B9-115E-87B19AF960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173" y="1545995"/>
            <a:ext cx="7877666" cy="4600281"/>
          </a:xfrm>
          <a:prstGeom prst="rect">
            <a:avLst/>
          </a:prstGeom>
        </p:spPr>
      </p:pic>
    </p:spTree>
    <p:extLst>
      <p:ext uri="{BB962C8B-B14F-4D97-AF65-F5344CB8AC3E}">
        <p14:creationId xmlns:p14="http://schemas.microsoft.com/office/powerpoint/2010/main" val="2930297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636618-9A1C-B92E-28BD-99B3F316657C}"/>
              </a:ext>
            </a:extLst>
          </p:cNvPr>
          <p:cNvSpPr txBox="1"/>
          <p:nvPr/>
        </p:nvSpPr>
        <p:spPr>
          <a:xfrm>
            <a:off x="756502" y="663848"/>
            <a:ext cx="6094428" cy="587148"/>
          </a:xfrm>
          <a:prstGeom prst="rect">
            <a:avLst/>
          </a:prstGeom>
          <a:noFill/>
        </p:spPr>
        <p:txBody>
          <a:bodyPr wrap="square">
            <a:spAutoFit/>
          </a:bodyPr>
          <a:lstStyle/>
          <a:p>
            <a:pPr algn="just">
              <a:lnSpc>
                <a:spcPct val="150000"/>
              </a:lnSpc>
              <a:spcAft>
                <a:spcPts val="800"/>
              </a:spcAft>
            </a:pPr>
            <a:r>
              <a:rPr lang="en-IN" sz="24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4.3 D</a:t>
            </a:r>
            <a:r>
              <a:rPr lang="en-IN" sz="24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ATA FLOW </a:t>
            </a:r>
            <a:r>
              <a:rPr lang="en-IN" sz="24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DIAGRAM:</a:t>
            </a:r>
            <a:endParaRPr lang="en-IN" sz="24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62DBA62C-01AC-BA89-EEEE-840A6B0471AC}"/>
              </a:ext>
            </a:extLst>
          </p:cNvPr>
          <p:cNvPicPr>
            <a:picLocks noChangeAspect="1"/>
          </p:cNvPicPr>
          <p:nvPr/>
        </p:nvPicPr>
        <p:blipFill rotWithShape="1">
          <a:blip r:embed="rId2">
            <a:extLst>
              <a:ext uri="{28A0092B-C50C-407E-A947-70E740481C1C}">
                <a14:useLocalDpi xmlns:a14="http://schemas.microsoft.com/office/drawing/2010/main" val="0"/>
              </a:ext>
            </a:extLst>
          </a:blip>
          <a:srcRect l="13488" t="29691" r="19863" b="31134"/>
          <a:stretch/>
        </p:blipFill>
        <p:spPr>
          <a:xfrm>
            <a:off x="1272619" y="2737287"/>
            <a:ext cx="4290390" cy="2068615"/>
          </a:xfrm>
          <a:prstGeom prst="rect">
            <a:avLst/>
          </a:prstGeom>
        </p:spPr>
      </p:pic>
      <p:sp>
        <p:nvSpPr>
          <p:cNvPr id="10" name="TextBox 9">
            <a:extLst>
              <a:ext uri="{FF2B5EF4-FFF2-40B4-BE49-F238E27FC236}">
                <a16:creationId xmlns:a16="http://schemas.microsoft.com/office/drawing/2014/main" id="{51E1F42B-8366-807E-9FB9-D89B9B77D52E}"/>
              </a:ext>
            </a:extLst>
          </p:cNvPr>
          <p:cNvSpPr txBox="1"/>
          <p:nvPr/>
        </p:nvSpPr>
        <p:spPr>
          <a:xfrm>
            <a:off x="756502" y="1762443"/>
            <a:ext cx="1675613" cy="463397"/>
          </a:xfrm>
          <a:prstGeom prst="rect">
            <a:avLst/>
          </a:prstGeom>
          <a:noFill/>
        </p:spPr>
        <p:txBody>
          <a:bodyPr wrap="square">
            <a:spAutoFit/>
          </a:bodyPr>
          <a:lstStyle/>
          <a:p>
            <a:pPr algn="just">
              <a:lnSpc>
                <a:spcPct val="150000"/>
              </a:lnSpc>
              <a:spcAft>
                <a:spcPts val="800"/>
              </a:spcAft>
            </a:pPr>
            <a:r>
              <a:rPr lang="en-IN"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0</a:t>
            </a:r>
            <a:r>
              <a:rPr lang="en-IN" b="1" baseline="300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th</a:t>
            </a:r>
            <a:r>
              <a:rPr lang="en-IN"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LEVEL:</a:t>
            </a:r>
            <a:endParaRPr lang="en-IN"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94AD57BF-EA14-2410-AE10-1451F3065C13}"/>
              </a:ext>
            </a:extLst>
          </p:cNvPr>
          <p:cNvSpPr txBox="1"/>
          <p:nvPr/>
        </p:nvSpPr>
        <p:spPr>
          <a:xfrm>
            <a:off x="6323029" y="1826184"/>
            <a:ext cx="1392810" cy="463397"/>
          </a:xfrm>
          <a:prstGeom prst="rect">
            <a:avLst/>
          </a:prstGeom>
          <a:noFill/>
        </p:spPr>
        <p:txBody>
          <a:bodyPr wrap="square">
            <a:spAutoFit/>
          </a:bodyPr>
          <a:lstStyle/>
          <a:p>
            <a:pPr algn="just">
              <a:lnSpc>
                <a:spcPct val="150000"/>
              </a:lnSpc>
              <a:spcAft>
                <a:spcPts val="800"/>
              </a:spcAft>
            </a:pPr>
            <a:r>
              <a:rPr lang="en-IN"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1</a:t>
            </a:r>
            <a:r>
              <a:rPr lang="en-IN" b="1" baseline="300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st</a:t>
            </a:r>
            <a:r>
              <a:rPr lang="en-IN"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LEVEL:</a:t>
            </a:r>
            <a:endParaRPr lang="en-IN"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DA36604A-5DA1-C4F3-4847-E8EC722B8C8C}"/>
              </a:ext>
            </a:extLst>
          </p:cNvPr>
          <p:cNvPicPr>
            <a:picLocks noChangeAspect="1"/>
          </p:cNvPicPr>
          <p:nvPr/>
        </p:nvPicPr>
        <p:blipFill rotWithShape="1">
          <a:blip r:embed="rId3">
            <a:extLst>
              <a:ext uri="{28A0092B-C50C-407E-A947-70E740481C1C}">
                <a14:useLocalDpi xmlns:a14="http://schemas.microsoft.com/office/drawing/2010/main" val="0"/>
              </a:ext>
            </a:extLst>
          </a:blip>
          <a:srcRect t="26804" r="8729" b="21371"/>
          <a:stretch/>
        </p:blipFill>
        <p:spPr>
          <a:xfrm>
            <a:off x="6506444" y="2737287"/>
            <a:ext cx="4977759" cy="2068615"/>
          </a:xfrm>
          <a:prstGeom prst="rect">
            <a:avLst/>
          </a:prstGeom>
        </p:spPr>
      </p:pic>
    </p:spTree>
    <p:extLst>
      <p:ext uri="{BB962C8B-B14F-4D97-AF65-F5344CB8AC3E}">
        <p14:creationId xmlns:p14="http://schemas.microsoft.com/office/powerpoint/2010/main" val="3863986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F7D3CA-7305-CE97-E535-9CC63EE04A9C}"/>
              </a:ext>
            </a:extLst>
          </p:cNvPr>
          <p:cNvSpPr txBox="1"/>
          <p:nvPr/>
        </p:nvSpPr>
        <p:spPr>
          <a:xfrm>
            <a:off x="265156" y="303987"/>
            <a:ext cx="4051168" cy="504625"/>
          </a:xfrm>
          <a:prstGeom prst="rect">
            <a:avLst/>
          </a:prstGeom>
          <a:noFill/>
        </p:spPr>
        <p:txBody>
          <a:bodyPr wrap="square">
            <a:spAutoFit/>
          </a:bodyPr>
          <a:lstStyle/>
          <a:p>
            <a:pPr algn="just">
              <a:lnSpc>
                <a:spcPct val="150000"/>
              </a:lnSpc>
              <a:spcAft>
                <a:spcPts val="800"/>
              </a:spcAft>
            </a:pPr>
            <a:r>
              <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4.4 USECASE  </a:t>
            </a:r>
            <a:r>
              <a:rPr lang="en-IN"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DIAGRAM</a:t>
            </a:r>
            <a:r>
              <a:rPr lang="en-IN" sz="20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2107F8D-91A4-BF58-9F4B-739F36D78E39}"/>
              </a:ext>
            </a:extLst>
          </p:cNvPr>
          <p:cNvPicPr>
            <a:picLocks noChangeAspect="1"/>
          </p:cNvPicPr>
          <p:nvPr/>
        </p:nvPicPr>
        <p:blipFill rotWithShape="1">
          <a:blip r:embed="rId2">
            <a:extLst>
              <a:ext uri="{28A0092B-C50C-407E-A947-70E740481C1C}">
                <a14:useLocalDpi xmlns:a14="http://schemas.microsoft.com/office/drawing/2010/main" val="0"/>
              </a:ext>
            </a:extLst>
          </a:blip>
          <a:srcRect l="2000" r="1796"/>
          <a:stretch/>
        </p:blipFill>
        <p:spPr>
          <a:xfrm>
            <a:off x="379065" y="1198880"/>
            <a:ext cx="5473095" cy="5021030"/>
          </a:xfrm>
          <a:prstGeom prst="rect">
            <a:avLst/>
          </a:prstGeom>
        </p:spPr>
      </p:pic>
      <p:sp>
        <p:nvSpPr>
          <p:cNvPr id="6" name="TextBox 5">
            <a:extLst>
              <a:ext uri="{FF2B5EF4-FFF2-40B4-BE49-F238E27FC236}">
                <a16:creationId xmlns:a16="http://schemas.microsoft.com/office/drawing/2014/main" id="{18D925FD-D582-267F-65FE-7DB9EF9D91F8}"/>
              </a:ext>
            </a:extLst>
          </p:cNvPr>
          <p:cNvSpPr txBox="1"/>
          <p:nvPr/>
        </p:nvSpPr>
        <p:spPr>
          <a:xfrm>
            <a:off x="6223640" y="303987"/>
            <a:ext cx="6096000" cy="504625"/>
          </a:xfrm>
          <a:prstGeom prst="rect">
            <a:avLst/>
          </a:prstGeom>
          <a:noFill/>
        </p:spPr>
        <p:txBody>
          <a:bodyPr wrap="square">
            <a:spAutoFit/>
          </a:bodyPr>
          <a:lstStyle/>
          <a:p>
            <a:pPr algn="just">
              <a:lnSpc>
                <a:spcPct val="150000"/>
              </a:lnSpc>
              <a:spcAft>
                <a:spcPts val="800"/>
              </a:spcAft>
            </a:pPr>
            <a:r>
              <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4.5 CLASS  </a:t>
            </a:r>
            <a:r>
              <a:rPr lang="en-IN"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DIAGRAM</a:t>
            </a:r>
            <a:r>
              <a:rPr lang="en-IN" sz="20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26D046F-957E-228C-1F0F-D5F56AD7469E}"/>
              </a:ext>
            </a:extLst>
          </p:cNvPr>
          <p:cNvPicPr>
            <a:picLocks noChangeAspect="1"/>
          </p:cNvPicPr>
          <p:nvPr/>
        </p:nvPicPr>
        <p:blipFill rotWithShape="1">
          <a:blip r:embed="rId3">
            <a:extLst>
              <a:ext uri="{28A0092B-C50C-407E-A947-70E740481C1C}">
                <a14:useLocalDpi xmlns:a14="http://schemas.microsoft.com/office/drawing/2010/main" val="0"/>
              </a:ext>
            </a:extLst>
          </a:blip>
          <a:srcRect l="18367" t="8084" r="36060" b="36380"/>
          <a:stretch/>
        </p:blipFill>
        <p:spPr>
          <a:xfrm>
            <a:off x="6223640" y="1605279"/>
            <a:ext cx="5644734" cy="3869275"/>
          </a:xfrm>
          <a:prstGeom prst="rect">
            <a:avLst/>
          </a:prstGeom>
        </p:spPr>
      </p:pic>
    </p:spTree>
    <p:extLst>
      <p:ext uri="{BB962C8B-B14F-4D97-AF65-F5344CB8AC3E}">
        <p14:creationId xmlns:p14="http://schemas.microsoft.com/office/powerpoint/2010/main" val="973435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F7D3CA-7305-CE97-E535-9CC63EE04A9C}"/>
              </a:ext>
            </a:extLst>
          </p:cNvPr>
          <p:cNvSpPr txBox="1"/>
          <p:nvPr/>
        </p:nvSpPr>
        <p:spPr>
          <a:xfrm>
            <a:off x="498836" y="221530"/>
            <a:ext cx="4051168" cy="504625"/>
          </a:xfrm>
          <a:prstGeom prst="rect">
            <a:avLst/>
          </a:prstGeom>
          <a:noFill/>
        </p:spPr>
        <p:txBody>
          <a:bodyPr wrap="square">
            <a:spAutoFit/>
          </a:bodyPr>
          <a:lstStyle/>
          <a:p>
            <a:pPr algn="just">
              <a:lnSpc>
                <a:spcPct val="150000"/>
              </a:lnSpc>
              <a:spcAft>
                <a:spcPts val="800"/>
              </a:spcAft>
            </a:pPr>
            <a:r>
              <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4.6 ACTIVITY  </a:t>
            </a:r>
            <a:r>
              <a:rPr lang="en-IN"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DIAGRAM</a:t>
            </a:r>
            <a:r>
              <a:rPr lang="en-IN" sz="20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9F68397-2DC7-065B-77C0-3FD503DF5748}"/>
              </a:ext>
            </a:extLst>
          </p:cNvPr>
          <p:cNvPicPr>
            <a:picLocks noChangeAspect="1"/>
          </p:cNvPicPr>
          <p:nvPr/>
        </p:nvPicPr>
        <p:blipFill rotWithShape="1">
          <a:blip r:embed="rId2">
            <a:extLst>
              <a:ext uri="{28A0092B-C50C-407E-A947-70E740481C1C}">
                <a14:useLocalDpi xmlns:a14="http://schemas.microsoft.com/office/drawing/2010/main" val="0"/>
              </a:ext>
            </a:extLst>
          </a:blip>
          <a:srcRect l="23000" t="14816" r="47167" b="10073"/>
          <a:stretch/>
        </p:blipFill>
        <p:spPr>
          <a:xfrm>
            <a:off x="498836" y="1097280"/>
            <a:ext cx="3637280" cy="5151120"/>
          </a:xfrm>
          <a:prstGeom prst="rect">
            <a:avLst/>
          </a:prstGeom>
        </p:spPr>
      </p:pic>
      <p:sp>
        <p:nvSpPr>
          <p:cNvPr id="6" name="TextBox 5">
            <a:extLst>
              <a:ext uri="{FF2B5EF4-FFF2-40B4-BE49-F238E27FC236}">
                <a16:creationId xmlns:a16="http://schemas.microsoft.com/office/drawing/2014/main" id="{02BD0CC6-F9B8-AF40-B79A-B2F793A98EE3}"/>
              </a:ext>
            </a:extLst>
          </p:cNvPr>
          <p:cNvSpPr txBox="1"/>
          <p:nvPr/>
        </p:nvSpPr>
        <p:spPr>
          <a:xfrm>
            <a:off x="4654276" y="221530"/>
            <a:ext cx="6277884" cy="504625"/>
          </a:xfrm>
          <a:prstGeom prst="rect">
            <a:avLst/>
          </a:prstGeom>
          <a:noFill/>
        </p:spPr>
        <p:txBody>
          <a:bodyPr wrap="square">
            <a:spAutoFit/>
          </a:bodyPr>
          <a:lstStyle/>
          <a:p>
            <a:pPr algn="just">
              <a:lnSpc>
                <a:spcPct val="150000"/>
              </a:lnSpc>
              <a:spcAft>
                <a:spcPts val="800"/>
              </a:spcAft>
            </a:pPr>
            <a:r>
              <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4.7 SEQUENCE  </a:t>
            </a:r>
            <a:r>
              <a:rPr lang="en-IN"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DIAGRAM</a:t>
            </a:r>
            <a:r>
              <a:rPr lang="en-IN" sz="20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9E8FEB92-B764-42B7-EA74-BF5A0902DAA3}"/>
              </a:ext>
            </a:extLst>
          </p:cNvPr>
          <p:cNvPicPr>
            <a:picLocks noChangeAspect="1"/>
          </p:cNvPicPr>
          <p:nvPr/>
        </p:nvPicPr>
        <p:blipFill rotWithShape="1">
          <a:blip r:embed="rId3">
            <a:extLst>
              <a:ext uri="{28A0092B-C50C-407E-A947-70E740481C1C}">
                <a14:useLocalDpi xmlns:a14="http://schemas.microsoft.com/office/drawing/2010/main" val="0"/>
              </a:ext>
            </a:extLst>
          </a:blip>
          <a:srcRect l="13333" t="8741" r="26750" b="19703"/>
          <a:stretch/>
        </p:blipFill>
        <p:spPr>
          <a:xfrm>
            <a:off x="4550004" y="1185409"/>
            <a:ext cx="7405644" cy="4974862"/>
          </a:xfrm>
          <a:prstGeom prst="rect">
            <a:avLst/>
          </a:prstGeom>
        </p:spPr>
      </p:pic>
    </p:spTree>
    <p:extLst>
      <p:ext uri="{BB962C8B-B14F-4D97-AF65-F5344CB8AC3E}">
        <p14:creationId xmlns:p14="http://schemas.microsoft.com/office/powerpoint/2010/main" val="3664195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834</TotalTime>
  <Words>1616</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Symbol</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Yahavarshini E</dc:creator>
  <cp:lastModifiedBy>Yahavarshini E</cp:lastModifiedBy>
  <cp:revision>16</cp:revision>
  <dcterms:created xsi:type="dcterms:W3CDTF">2022-05-01T18:11:45Z</dcterms:created>
  <dcterms:modified xsi:type="dcterms:W3CDTF">2022-06-23T01:15:28Z</dcterms:modified>
</cp:coreProperties>
</file>