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8" r:id="rId3"/>
    <p:sldId id="257" r:id="rId4"/>
    <p:sldId id="264" r:id="rId5"/>
    <p:sldId id="282" r:id="rId6"/>
    <p:sldId id="265" r:id="rId7"/>
    <p:sldId id="298" r:id="rId8"/>
    <p:sldId id="289" r:id="rId9"/>
    <p:sldId id="268" r:id="rId11"/>
    <p:sldId id="293" r:id="rId12"/>
    <p:sldId id="294" r:id="rId13"/>
    <p:sldId id="269" r:id="rId14"/>
    <p:sldId id="261" r:id="rId15"/>
  </p:sldIdLst>
  <p:sldSz cx="12192000" cy="6858000"/>
  <p:notesSz cx="6858000" cy="9144000"/>
  <p:embeddedFontLst>
    <p:embeddedFont>
      <p:font typeface="微软雅黑" charset="-122"/>
      <p:regular r:id="rId19"/>
    </p:embeddedFont>
    <p:embeddedFont>
      <p:font typeface="方正少儿_GBK" charset="-122"/>
      <p:regular r:id="rId20"/>
    </p:embeddedFont>
    <p:embeddedFont>
      <p:font typeface="icomoon" charset="0"/>
      <p:regular r:id="rId21"/>
    </p:embeddedFont>
    <p:embeddedFont>
      <p:font typeface="Yu Gothic UI Semibold" charset="-128"/>
      <p:regular r:id="rId22"/>
    </p:embeddedFont>
    <p:embeddedFont>
      <p:font typeface="微软雅黑 Light" charset="-122"/>
      <p:regular r:id="rId23"/>
    </p:embeddedFont>
    <p:embeddedFont>
      <p:font typeface="Batang" charset="-127"/>
      <p:regular r:id="rId24"/>
    </p:embeddedFont>
    <p:embeddedFont>
      <p:font typeface="Calibri" charset="0"/>
      <p:bold r:id="rId25"/>
    </p:embeddedFont>
    <p:embeddedFont>
      <p:font typeface="方正喵呜体" charset="0"/>
      <p:regular r:id="rId26"/>
    </p:embeddedFont>
    <p:embeddedFont>
      <p:font typeface="方正卡通简体" charset="0"/>
      <p:regular r:id="rId2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CD290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16" d="100"/>
          <a:sy n="116" d="100"/>
        </p:scale>
        <p:origin x="636" y="102"/>
      </p:cViewPr>
      <p:guideLst>
        <p:guide orient="horz" pos="2130"/>
        <p:guide pos="390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font" Target="fonts/font9.fntdata"/><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3.png"/><Relationship Id="rId3" Type="http://schemas.openxmlformats.org/officeDocument/2006/relationships/slide" Target="slide11.xml"/><Relationship Id="rId2" Type="http://schemas.openxmlformats.org/officeDocument/2006/relationships/slide" Target="slide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微软雅黑" charset="-122"/>
                <a:ea typeface="微软雅黑" charset="-122"/>
                <a:sym typeface="+mn-ea"/>
              </a:rPr>
              <a:t> </a:t>
            </a: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creative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691640"/>
            <a:ext cx="8301355" cy="3338830"/>
          </a:xfrm>
          <a:prstGeom prst="rect">
            <a:avLst/>
          </a:prstGeom>
          <a:ln w="57150">
            <a:solidFill>
              <a:srgbClr val="5B9BD5"/>
            </a:solidFill>
          </a:ln>
        </p:spPr>
      </p:pic>
      <p:sp>
        <p:nvSpPr>
          <p:cNvPr id="19" name="文本框 18"/>
          <p:cNvSpPr txBox="1"/>
          <p:nvPr/>
        </p:nvSpPr>
        <p:spPr>
          <a:xfrm>
            <a:off x="1945640" y="3100070"/>
            <a:ext cx="8300720" cy="518160"/>
          </a:xfrm>
          <a:prstGeom prst="rect">
            <a:avLst/>
          </a:prstGeom>
          <a:noFill/>
        </p:spPr>
        <p:txBody>
          <a:bodyPr wrap="square" rtlCol="0">
            <a:spAutoFit/>
          </a:bodyPr>
          <a:lstStyle/>
          <a:p>
            <a:pPr algn="ctr"/>
            <a:r>
              <a:rPr lang="en-US" altLang="zh-CN" sz="28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sym typeface="+mn-ea"/>
              </a:rPr>
              <a:t>micro:bit</a:t>
            </a:r>
            <a:r>
              <a:rPr lang="zh-CN" altLang="en-US" sz="28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sym typeface="+mn-ea"/>
              </a:rPr>
              <a:t> </a:t>
            </a:r>
            <a:r>
              <a:rPr lang="en-US" altLang="zh-CN" sz="28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sym typeface="+mn-ea"/>
              </a:rPr>
              <a:t>creative lesson  “Automatic door”</a:t>
            </a:r>
            <a:endParaRPr lang="zh-CN" altLang="en-US" sz="2800" dirty="0">
              <a:solidFill>
                <a:schemeClr val="accent1"/>
              </a:solidFill>
              <a:effectLst/>
              <a:latin typeface="方正少儿_GBK" charset="-122"/>
              <a:ea typeface="方正少儿_GBK" charset="-122"/>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lstStyle/>
          <a:p>
            <a:pPr algn="ctr">
              <a:lnSpc>
                <a:spcPct val="70000"/>
              </a:lnSpc>
              <a:spcBef>
                <a:spcPts val="0"/>
              </a:spcBef>
              <a:spcAft>
                <a:spcPts val="0"/>
              </a:spcAft>
            </a:pPr>
            <a:r>
              <a:rPr lang="en-US" altLang="zh-CN" sz="3200">
                <a:solidFill>
                  <a:schemeClr val="bg1"/>
                </a:solidFill>
                <a:latin typeface="微软雅黑" charset="-122"/>
                <a:ea typeface="微软雅黑" charset="-122"/>
              </a:rPr>
              <a:t>      </a:t>
            </a:r>
            <a:r>
              <a:rPr lang="zh-CN" altLang="en-US" sz="3200">
                <a:solidFill>
                  <a:schemeClr val="bg1"/>
                </a:solidFill>
                <a:latin typeface="微软雅黑" charset="-122"/>
                <a:ea typeface="微软雅黑" charset="-122"/>
              </a:rPr>
              <a:t>               </a:t>
            </a:r>
            <a:r>
              <a:rPr lang="zh-CN" altLang="en-US" sz="3200">
                <a:solidFill>
                  <a:schemeClr val="bg1"/>
                </a:solidFill>
                <a:latin typeface="Arial" pitchFamily="34" charset="0"/>
                <a:ea typeface="Arial" pitchFamily="34" charset="0"/>
                <a:sym typeface="+mn-ea"/>
              </a:rPr>
              <a:t> </a:t>
            </a:r>
            <a:r>
              <a:rPr lang="en-US" altLang="zh-CN" sz="3200">
                <a:solidFill>
                  <a:schemeClr val="bg1"/>
                </a:solidFill>
                <a:latin typeface="Arial" pitchFamily="34" charset="0"/>
                <a:ea typeface="Arial" pitchFamily="34" charset="0"/>
                <a:sym typeface="+mn-ea"/>
              </a:rPr>
              <a:t>micro:bit</a:t>
            </a:r>
            <a:r>
              <a:rPr lang="zh-CN" altLang="en-US" sz="3200">
                <a:solidFill>
                  <a:schemeClr val="bg1"/>
                </a:solidFill>
                <a:latin typeface="Arial" pitchFamily="34" charset="0"/>
                <a:ea typeface="Arial" pitchFamily="34" charset="0"/>
                <a:sym typeface="+mn-ea"/>
              </a:rPr>
              <a:t> entry video tutorial</a:t>
            </a:r>
            <a:r>
              <a:rPr lang="zh-CN" altLang="en-US" sz="2800">
                <a:latin typeface="icomoon" charset="0"/>
                <a:ea typeface="Yu Gothic UI Semibold" charset="-128"/>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pic>
        <p:nvPicPr>
          <p:cNvPr id="5" name="图片 4" descr="logo"/>
          <p:cNvPicPr>
            <a:picLocks noChangeAspect="1"/>
          </p:cNvPicPr>
          <p:nvPr/>
        </p:nvPicPr>
        <p:blipFill>
          <a:blip r:embed="rId2"/>
          <a:stretch>
            <a:fillRect/>
          </a:stretch>
        </p:blipFill>
        <p:spPr>
          <a:xfrm>
            <a:off x="174625" y="81915"/>
            <a:ext cx="1505585" cy="9334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logo"/>
          <p:cNvPicPr>
            <a:picLocks noChangeAspect="1"/>
          </p:cNvPicPr>
          <p:nvPr/>
        </p:nvPicPr>
        <p:blipFill>
          <a:blip r:embed="rId1"/>
          <a:stretch>
            <a:fillRect/>
          </a:stretch>
        </p:blipFill>
        <p:spPr>
          <a:xfrm>
            <a:off x="1574165" y="45085"/>
            <a:ext cx="1341120" cy="831215"/>
          </a:xfrm>
          <a:prstGeom prst="rect">
            <a:avLst/>
          </a:prstGeom>
        </p:spPr>
      </p:pic>
      <p:sp>
        <p:nvSpPr>
          <p:cNvPr id="15" name="文本框 14"/>
          <p:cNvSpPr txBox="1"/>
          <p:nvPr/>
        </p:nvSpPr>
        <p:spPr>
          <a:xfrm>
            <a:off x="1546225" y="102235"/>
            <a:ext cx="10042525" cy="583565"/>
          </a:xfrm>
          <a:prstGeom prst="rect">
            <a:avLst/>
          </a:prstGeom>
          <a:noFill/>
        </p:spPr>
        <p:txBody>
          <a:bodyPr wrap="square" rtlCol="0" anchor="t">
            <a:spAutoFit/>
          </a:bodyPr>
          <a:lstStyle/>
          <a:p>
            <a:r>
              <a:rPr lang="en-US" altLang="zh-CN" sz="3200">
                <a:solidFill>
                  <a:schemeClr val="bg1"/>
                </a:solidFill>
                <a:latin typeface="微软雅黑" charset="-122"/>
                <a:ea typeface="微软雅黑" charset="-122"/>
              </a:rPr>
              <a:t>                     </a:t>
            </a:r>
            <a:r>
              <a:rPr lang="zh-CN" altLang="en-US" sz="3200">
                <a:solidFill>
                  <a:schemeClr val="bg1"/>
                </a:solidFill>
                <a:latin typeface="微软雅黑" charset="-122"/>
                <a:ea typeface="微软雅黑" charset="-122"/>
              </a:rPr>
              <a:t>          </a:t>
            </a:r>
            <a:r>
              <a:rPr lang="zh-CN" altLang="en-US" sz="3200">
                <a:solidFill>
                  <a:schemeClr val="bg1"/>
                </a:solidFill>
                <a:latin typeface="Arial" pitchFamily="34" charset="0"/>
                <a:ea typeface="Arial" pitchFamily="34" charset="0"/>
                <a:sym typeface="+mn-ea"/>
              </a:rPr>
              <a:t> </a:t>
            </a:r>
            <a:r>
              <a:rPr lang="en-US" altLang="zh-CN" sz="3200">
                <a:solidFill>
                  <a:schemeClr val="bg1"/>
                </a:solidFill>
                <a:latin typeface="Arial" pitchFamily="34" charset="0"/>
                <a:ea typeface="Arial" pitchFamily="34" charset="0"/>
                <a:sym typeface="+mn-ea"/>
              </a:rPr>
              <a:t>micro:bit</a:t>
            </a:r>
            <a:r>
              <a:rPr lang="zh-CN" altLang="en-US" sz="3200">
                <a:solidFill>
                  <a:schemeClr val="bg1"/>
                </a:solidFill>
                <a:latin typeface="Arial" pitchFamily="34" charset="0"/>
                <a:ea typeface="Arial" pitchFamily="34" charset="0"/>
                <a:sym typeface="+mn-ea"/>
              </a:rPr>
              <a:t> entry video tutorial</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6" name="文本框 5"/>
          <p:cNvSpPr txBox="1"/>
          <p:nvPr/>
        </p:nvSpPr>
        <p:spPr>
          <a:xfrm>
            <a:off x="613410" y="628650"/>
            <a:ext cx="1111885" cy="521970"/>
          </a:xfrm>
          <a:prstGeom prst="rect">
            <a:avLst/>
          </a:prstGeom>
          <a:noFill/>
        </p:spPr>
        <p:txBody>
          <a:bodyPr wrap="none" rtlCol="0" anchor="t">
            <a:spAutoFit/>
          </a:bodyPr>
          <a:lstStyle/>
          <a:p>
            <a:r>
              <a:rPr lang="en-US" altLang="zh-CN" sz="2800" dirty="0" smtClean="0">
                <a:solidFill>
                  <a:schemeClr val="accent5">
                    <a:lumMod val="75000"/>
                  </a:schemeClr>
                </a:solidFill>
                <a:latin typeface="方正少儿_GBK" charset="-122"/>
                <a:ea typeface="方正少儿_GBK" charset="-122"/>
                <a:sym typeface="+mn-ea"/>
              </a:rPr>
              <a:t>Part 4</a:t>
            </a:r>
            <a:endParaRPr lang="en-US" altLang="zh-CN" sz="2800" dirty="0" smtClean="0">
              <a:solidFill>
                <a:schemeClr val="accent5">
                  <a:lumMod val="75000"/>
                </a:schemeClr>
              </a:solidFill>
              <a:latin typeface="方正少儿_GBK" charset="-122"/>
              <a:ea typeface="方正少儿_GBK" charset="-122"/>
              <a:sym typeface="+mn-ea"/>
            </a:endParaRPr>
          </a:p>
        </p:txBody>
      </p:sp>
      <p:sp>
        <p:nvSpPr>
          <p:cNvPr id="26" name="任意多边形 25"/>
          <p:cNvSpPr/>
          <p:nvPr/>
        </p:nvSpPr>
        <p:spPr>
          <a:xfrm>
            <a:off x="518733" y="186395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75511" y="2188901"/>
            <a:ext cx="1822450" cy="1383665"/>
          </a:xfrm>
          <a:prstGeom prst="rect">
            <a:avLst/>
          </a:prstGeom>
          <a:noFill/>
        </p:spPr>
        <p:txBody>
          <a:bodyPr wrap="none" rtlCol="0">
            <a:spAutoFit/>
          </a:bodyPr>
          <a:lstStyle/>
          <a:p>
            <a:pPr algn="l"/>
            <a:r>
              <a:rPr lang="en-US" altLang="zh-CN" sz="2800" dirty="0">
                <a:solidFill>
                  <a:schemeClr val="accent5">
                    <a:lumMod val="75000"/>
                  </a:schemeClr>
                </a:solidFill>
                <a:latin typeface="Arial" pitchFamily="34" charset="0"/>
                <a:ea typeface="Arial" pitchFamily="34" charset="0"/>
                <a:sym typeface="+mn-ea"/>
              </a:rPr>
              <a:t>Search for</a:t>
            </a:r>
            <a:endParaRPr lang="en-US" altLang="zh-CN" sz="2800" dirty="0">
              <a:solidFill>
                <a:schemeClr val="accent5">
                  <a:lumMod val="75000"/>
                </a:schemeClr>
              </a:solidFill>
              <a:latin typeface="Arial" pitchFamily="34" charset="0"/>
              <a:ea typeface="Arial" pitchFamily="34" charset="0"/>
              <a:sym typeface="+mn-ea"/>
            </a:endParaRPr>
          </a:p>
          <a:p>
            <a:pPr algn="l"/>
            <a:r>
              <a:rPr lang="en-US" altLang="zh-CN" sz="2800" dirty="0">
                <a:solidFill>
                  <a:schemeClr val="accent5">
                    <a:lumMod val="75000"/>
                  </a:schemeClr>
                </a:solidFill>
                <a:latin typeface="Arial" pitchFamily="34" charset="0"/>
                <a:ea typeface="Arial" pitchFamily="34" charset="0"/>
                <a:sym typeface="+mn-ea"/>
              </a:rPr>
              <a:t> blocks</a:t>
            </a:r>
            <a:endParaRPr lang="zh-CN" altLang="en-US" sz="2800" dirty="0">
              <a:solidFill>
                <a:schemeClr val="accent5">
                  <a:lumMod val="75000"/>
                </a:schemeClr>
              </a:solidFill>
              <a:latin typeface="方正少儿_GBK" charset="-122"/>
              <a:ea typeface="方正少儿_GBK" charset="-122"/>
            </a:endParaRPr>
          </a:p>
          <a:p>
            <a:endParaRPr lang="zh-CN" altLang="en-US" sz="2800" dirty="0">
              <a:solidFill>
                <a:schemeClr val="accent5">
                  <a:lumMod val="75000"/>
                </a:schemeClr>
              </a:solidFill>
              <a:latin typeface="方正少儿_GBK" charset="-122"/>
              <a:ea typeface="方正少儿_GBK" charset="-122"/>
            </a:endParaRPr>
          </a:p>
        </p:txBody>
      </p:sp>
      <p:sp>
        <p:nvSpPr>
          <p:cNvPr id="16" name="任意多边形 15"/>
          <p:cNvSpPr/>
          <p:nvPr/>
        </p:nvSpPr>
        <p:spPr>
          <a:xfrm>
            <a:off x="0" y="599567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creative tutorial</a:t>
            </a:r>
            <a:endParaRPr lang="zh-CN" altLang="en-US" sz="2800"/>
          </a:p>
        </p:txBody>
      </p:sp>
      <p:pic>
        <p:nvPicPr>
          <p:cNvPr id="3" name="图片 2"/>
          <p:cNvPicPr>
            <a:picLocks noChangeAspect="1"/>
          </p:cNvPicPr>
          <p:nvPr/>
        </p:nvPicPr>
        <p:blipFill>
          <a:blip r:embed="rId2"/>
          <a:stretch>
            <a:fillRect/>
          </a:stretch>
        </p:blipFill>
        <p:spPr>
          <a:xfrm>
            <a:off x="4391976" y="1616938"/>
            <a:ext cx="4923809" cy="36380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53720" y="628650"/>
            <a:ext cx="1101090" cy="521970"/>
          </a:xfrm>
          <a:prstGeom prst="rect">
            <a:avLst/>
          </a:prstGeom>
          <a:noFill/>
        </p:spPr>
        <p:txBody>
          <a:bodyPr wrap="none" rtlCol="0" anchor="t">
            <a:spAutoFit/>
          </a:bodyPr>
          <a:lstStyle/>
          <a:p>
            <a:r>
              <a:rPr lang="en-US" altLang="zh-CN" sz="2800" dirty="0" smtClean="0">
                <a:solidFill>
                  <a:schemeClr val="accent5">
                    <a:lumMod val="75000"/>
                  </a:schemeClr>
                </a:solidFill>
                <a:latin typeface="方正少儿_GBK" charset="-122"/>
                <a:ea typeface="方正少儿_GBK" charset="-122"/>
                <a:sym typeface="+mn-ea"/>
              </a:rPr>
              <a:t>Part 5</a:t>
            </a:r>
            <a:endParaRPr lang="en-US" altLang="zh-CN" sz="2800" dirty="0" smtClean="0">
              <a:solidFill>
                <a:schemeClr val="accent5">
                  <a:lumMod val="75000"/>
                </a:schemeClr>
              </a:solidFill>
              <a:latin typeface="方正少儿_GBK" charset="-122"/>
              <a:ea typeface="方正少儿_GBK" charset="-122"/>
              <a:sym typeface="+mn-ea"/>
            </a:endParaRPr>
          </a:p>
        </p:txBody>
      </p:sp>
      <p:sp>
        <p:nvSpPr>
          <p:cNvPr id="15" name="文本框 14"/>
          <p:cNvSpPr txBox="1"/>
          <p:nvPr/>
        </p:nvSpPr>
        <p:spPr>
          <a:xfrm>
            <a:off x="1075055" y="149225"/>
            <a:ext cx="10042525" cy="583565"/>
          </a:xfrm>
          <a:prstGeom prst="rect">
            <a:avLst/>
          </a:prstGeom>
          <a:noFill/>
        </p:spPr>
        <p:txBody>
          <a:bodyPr wrap="square" rtlCol="0" anchor="t">
            <a:spAutoFit/>
          </a:bodyPr>
          <a:lstStyle/>
          <a:p>
            <a:r>
              <a:rPr lang="en-US" altLang="zh-CN" sz="3200">
                <a:solidFill>
                  <a:schemeClr val="bg1"/>
                </a:solidFill>
                <a:latin typeface="微软雅黑" charset="-122"/>
                <a:ea typeface="微软雅黑" charset="-122"/>
              </a:rPr>
              <a:t>          </a:t>
            </a:r>
            <a:r>
              <a:rPr lang="zh-CN" altLang="en-US" sz="3200">
                <a:solidFill>
                  <a:schemeClr val="bg1"/>
                </a:solidFill>
                <a:latin typeface="微软雅黑" charset="-122"/>
                <a:ea typeface="微软雅黑" charset="-122"/>
              </a:rPr>
              <a:t>                    </a:t>
            </a:r>
            <a:r>
              <a:rPr lang="zh-CN" altLang="en-US" sz="3200">
                <a:solidFill>
                  <a:schemeClr val="bg1"/>
                </a:solidFill>
                <a:latin typeface="Arial" pitchFamily="34" charset="0"/>
                <a:ea typeface="Arial" pitchFamily="34" charset="0"/>
                <a:sym typeface="+mn-ea"/>
              </a:rPr>
              <a:t> </a:t>
            </a:r>
            <a:r>
              <a:rPr lang="en-US" altLang="zh-CN" sz="3200">
                <a:solidFill>
                  <a:schemeClr val="bg1"/>
                </a:solidFill>
                <a:latin typeface="Arial" pitchFamily="34" charset="0"/>
                <a:ea typeface="Arial" pitchFamily="34" charset="0"/>
                <a:sym typeface="+mn-ea"/>
              </a:rPr>
              <a:t>micro:bit</a:t>
            </a:r>
            <a:r>
              <a:rPr lang="zh-CN" altLang="en-US" sz="3200">
                <a:solidFill>
                  <a:schemeClr val="bg1"/>
                </a:solidFill>
                <a:latin typeface="Arial" pitchFamily="34" charset="0"/>
                <a:ea typeface="Arial" pitchFamily="34" charset="0"/>
                <a:sym typeface="+mn-ea"/>
              </a:rPr>
              <a:t> entry video tutorial</a:t>
            </a:r>
            <a:r>
              <a:rPr lang="zh-CN" altLang="en-US" sz="2800">
                <a:solidFill>
                  <a:schemeClr val="bg1"/>
                </a:solidFill>
                <a:latin typeface="微软雅黑" charset="-122"/>
                <a:ea typeface="微软雅黑" charset="-122"/>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微软雅黑" charset="-122"/>
                <a:ea typeface="微软雅黑" charset="-122"/>
                <a:sym typeface="+mn-ea"/>
              </a:rPr>
              <a:t> </a:t>
            </a: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creative tutorial</a:t>
            </a:r>
            <a:endParaRPr lang="zh-CN" altLang="en-US" sz="2800"/>
          </a:p>
        </p:txBody>
      </p:sp>
      <p:grpSp>
        <p:nvGrpSpPr>
          <p:cNvPr id="25" name="组合 24"/>
          <p:cNvGrpSpPr/>
          <p:nvPr/>
        </p:nvGrpSpPr>
        <p:grpSpPr>
          <a:xfrm>
            <a:off x="650178" y="2074137"/>
            <a:ext cx="2079101" cy="1272213"/>
            <a:chOff x="5213810" y="4721826"/>
            <a:chExt cx="2079101" cy="1272213"/>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546788" y="4980100"/>
              <a:ext cx="1604010" cy="953135"/>
            </a:xfrm>
            <a:prstGeom prst="rect">
              <a:avLst/>
            </a:prstGeom>
            <a:noFill/>
          </p:spPr>
          <p:txBody>
            <a:bodyPr wrap="none" rtlCol="0">
              <a:spAutoFit/>
            </a:bodyPr>
            <a:lstStyle/>
            <a:p>
              <a:pPr algn="l"/>
              <a:r>
                <a:rPr lang="en-US" altLang="zh-CN" sz="2800" dirty="0">
                  <a:solidFill>
                    <a:schemeClr val="accent5">
                      <a:lumMod val="75000"/>
                    </a:schemeClr>
                  </a:solidFill>
                  <a:latin typeface="Arial" pitchFamily="34" charset="0"/>
                  <a:ea typeface="Arial" pitchFamily="34" charset="0"/>
                  <a:sym typeface="+mn-ea"/>
                </a:rPr>
                <a:t>Combine</a:t>
              </a:r>
              <a:endParaRPr lang="en-US" altLang="zh-CN" sz="2800" dirty="0">
                <a:solidFill>
                  <a:schemeClr val="accent5">
                    <a:lumMod val="75000"/>
                  </a:schemeClr>
                </a:solidFill>
                <a:latin typeface="Arial" pitchFamily="34" charset="0"/>
                <a:ea typeface="Arial" pitchFamily="34" charset="0"/>
                <a:sym typeface="+mn-ea"/>
              </a:endParaRPr>
            </a:p>
            <a:p>
              <a:pPr algn="l"/>
              <a:r>
                <a:rPr lang="en-US" altLang="zh-CN" sz="2800" dirty="0">
                  <a:solidFill>
                    <a:schemeClr val="accent5">
                      <a:lumMod val="75000"/>
                    </a:schemeClr>
                  </a:solidFill>
                  <a:latin typeface="Arial" pitchFamily="34" charset="0"/>
                  <a:ea typeface="Arial" pitchFamily="34" charset="0"/>
                  <a:sym typeface="+mn-ea"/>
                </a:rPr>
                <a:t> blocks</a:t>
              </a:r>
              <a:endParaRPr lang="zh-CN" altLang="en-US" sz="2800" dirty="0">
                <a:solidFill>
                  <a:schemeClr val="accent5">
                    <a:lumMod val="75000"/>
                  </a:schemeClr>
                </a:solidFill>
                <a:latin typeface="方正少儿_GBK" charset="-122"/>
                <a:ea typeface="方正少儿_GBK" charset="-122"/>
              </a:endParaRPr>
            </a:p>
          </p:txBody>
        </p:sp>
      </p:grpSp>
      <p:pic>
        <p:nvPicPr>
          <p:cNvPr id="4" name="图片 3" descr="logo"/>
          <p:cNvPicPr>
            <a:picLocks noChangeAspect="1"/>
          </p:cNvPicPr>
          <p:nvPr/>
        </p:nvPicPr>
        <p:blipFill>
          <a:blip r:embed="rId1"/>
          <a:stretch>
            <a:fillRect/>
          </a:stretch>
        </p:blipFill>
        <p:spPr>
          <a:xfrm>
            <a:off x="1477645" y="45085"/>
            <a:ext cx="1109345" cy="687705"/>
          </a:xfrm>
          <a:prstGeom prst="rect">
            <a:avLst/>
          </a:prstGeom>
        </p:spPr>
      </p:pic>
      <p:sp>
        <p:nvSpPr>
          <p:cNvPr id="5" name="文本框 4"/>
          <p:cNvSpPr txBox="1"/>
          <p:nvPr/>
        </p:nvSpPr>
        <p:spPr>
          <a:xfrm>
            <a:off x="3202305" y="5441315"/>
            <a:ext cx="8133715" cy="368300"/>
          </a:xfrm>
          <a:prstGeom prst="rect">
            <a:avLst/>
          </a:prstGeom>
          <a:noFill/>
        </p:spPr>
        <p:txBody>
          <a:bodyPr wrap="square" rtlCol="0" anchor="t">
            <a:spAutoFit/>
          </a:bodyPr>
          <a:lstStyle/>
          <a:p>
            <a:r>
              <a:rPr lang="zh-CN" altLang="en-US">
                <a:solidFill>
                  <a:schemeClr val="accent1"/>
                </a:solidFill>
                <a:effectLst>
                  <a:outerShdw blurRad="38100" dist="25400" dir="5400000" algn="ctr" rotWithShape="0">
                    <a:srgbClr val="6E747A">
                      <a:alpha val="43000"/>
                    </a:srgbClr>
                  </a:outerShdw>
                </a:effectLst>
                <a:latin typeface="Arial" pitchFamily="34" charset="0"/>
                <a:ea typeface="方正少儿_GBK" charset="-122"/>
                <a:cs typeface="Arial" pitchFamily="34" charset="0"/>
              </a:rPr>
              <a:t>Dot matrix display distance version </a:t>
            </a:r>
            <a:r>
              <a:rPr lang="zh-CN" altLang="en-US">
                <a:solidFill>
                  <a:schemeClr val="accent1"/>
                </a:solidFill>
                <a:effectLst>
                  <a:outerShdw blurRad="38100" dist="25400" dir="5400000" algn="ctr" rotWithShape="0">
                    <a:srgbClr val="6E747A">
                      <a:alpha val="43000"/>
                    </a:srgbClr>
                  </a:outerShdw>
                </a:effectLst>
                <a:latin typeface="方正少儿_GBK" charset="-122"/>
                <a:ea typeface="方正少儿_GBK" charset="-122"/>
              </a:rPr>
              <a:t>            </a:t>
            </a:r>
            <a:r>
              <a:rPr lang="zh-CN" altLang="en-US">
                <a:solidFill>
                  <a:schemeClr val="accent1"/>
                </a:solidFill>
                <a:effectLst>
                  <a:outerShdw blurRad="38100" dist="25400" dir="5400000" algn="ctr" rotWithShape="0">
                    <a:srgbClr val="6E747A">
                      <a:alpha val="43000"/>
                    </a:srgbClr>
                  </a:outerShdw>
                </a:effectLst>
                <a:latin typeface="Arial" pitchFamily="34" charset="0"/>
                <a:ea typeface="方正少儿_GBK" charset="-122"/>
                <a:cs typeface="Arial" pitchFamily="34" charset="0"/>
                <a:sym typeface="+mn-ea"/>
              </a:rPr>
              <a:t>Dot matrix display </a:t>
            </a:r>
            <a:r>
              <a:rPr lang="en-US" altLang="zh-CN">
                <a:solidFill>
                  <a:schemeClr val="accent1"/>
                </a:solidFill>
                <a:effectLst>
                  <a:outerShdw blurRad="38100" dist="25400" dir="5400000" algn="ctr" rotWithShape="0">
                    <a:srgbClr val="6E747A">
                      <a:alpha val="43000"/>
                    </a:srgbClr>
                  </a:outerShdw>
                </a:effectLst>
                <a:latin typeface="Arial" pitchFamily="34" charset="0"/>
                <a:ea typeface="方正少儿_GBK" charset="-122"/>
                <a:cs typeface="Arial" pitchFamily="34" charset="0"/>
                <a:sym typeface="+mn-ea"/>
              </a:rPr>
              <a:t>image</a:t>
            </a:r>
            <a:r>
              <a:rPr lang="zh-CN" altLang="en-US">
                <a:solidFill>
                  <a:schemeClr val="accent1"/>
                </a:solidFill>
                <a:effectLst>
                  <a:outerShdw blurRad="38100" dist="25400" dir="5400000" algn="ctr" rotWithShape="0">
                    <a:srgbClr val="6E747A">
                      <a:alpha val="43000"/>
                    </a:srgbClr>
                  </a:outerShdw>
                </a:effectLst>
                <a:latin typeface="Arial" pitchFamily="34" charset="0"/>
                <a:ea typeface="方正少儿_GBK" charset="-122"/>
                <a:cs typeface="Arial" pitchFamily="34" charset="0"/>
                <a:sym typeface="+mn-ea"/>
              </a:rPr>
              <a:t> version</a:t>
            </a:r>
            <a:endParaRPr lang="zh-CN" altLang="en-US" sz="2000">
              <a:solidFill>
                <a:schemeClr val="accent1"/>
              </a:solidFill>
              <a:effectLst>
                <a:outerShdw blurRad="38100" dist="25400" dir="5400000" algn="ctr" rotWithShape="0">
                  <a:srgbClr val="6E747A">
                    <a:alpha val="43000"/>
                  </a:srgbClr>
                </a:outerShdw>
              </a:effectLst>
              <a:latin typeface="方正少儿_GBK" charset="-122"/>
              <a:ea typeface="方正少儿_GBK" charset="-122"/>
            </a:endParaRPr>
          </a:p>
        </p:txBody>
      </p:sp>
      <p:sp>
        <p:nvSpPr>
          <p:cNvPr id="3" name="文本框 2"/>
          <p:cNvSpPr txBox="1"/>
          <p:nvPr/>
        </p:nvSpPr>
        <p:spPr>
          <a:xfrm>
            <a:off x="3065780" y="1069340"/>
            <a:ext cx="412750" cy="368300"/>
          </a:xfrm>
          <a:prstGeom prst="rect">
            <a:avLst/>
          </a:prstGeom>
          <a:noFill/>
        </p:spPr>
        <p:txBody>
          <a:bodyPr wrap="none" rtlCol="0" anchor="t">
            <a:spAutoFit/>
          </a:bodyPr>
          <a:lstStyle/>
          <a:p>
            <a:r>
              <a:rPr lang="zh-CN" altLang="en-US" b="1">
                <a:solidFill>
                  <a:srgbClr val="FF0000"/>
                </a:solidFill>
                <a:effectLst>
                  <a:outerShdw blurRad="38100" dist="25400" dir="5400000" algn="ctr" rotWithShape="0">
                    <a:srgbClr val="6E747A">
                      <a:alpha val="43000"/>
                    </a:srgbClr>
                  </a:outerShdw>
                </a:effectLst>
                <a:latin typeface="Calibri" charset="0"/>
                <a:ea typeface="方正少儿_GBK" charset="-122"/>
                <a:sym typeface="+mn-ea"/>
              </a:rPr>
              <a:t>①</a:t>
            </a:r>
            <a:endParaRPr lang="zh-CN" altLang="en-US" b="1"/>
          </a:p>
        </p:txBody>
      </p:sp>
      <p:sp>
        <p:nvSpPr>
          <p:cNvPr id="7" name="文本框 6"/>
          <p:cNvSpPr txBox="1"/>
          <p:nvPr/>
        </p:nvSpPr>
        <p:spPr>
          <a:xfrm>
            <a:off x="8453755" y="1069340"/>
            <a:ext cx="477520" cy="368300"/>
          </a:xfrm>
          <a:prstGeom prst="rect">
            <a:avLst/>
          </a:prstGeom>
          <a:noFill/>
        </p:spPr>
        <p:txBody>
          <a:bodyPr wrap="none" rtlCol="0" anchor="t">
            <a:spAutoFit/>
          </a:bodyPr>
          <a:lstStyle/>
          <a:p>
            <a:r>
              <a:rPr lang="zh-CN" altLang="en-US" b="1">
                <a:solidFill>
                  <a:srgbClr val="FF0000"/>
                </a:solidFill>
                <a:effectLst>
                  <a:outerShdw blurRad="38100" dist="25400" dir="5400000" algn="ctr" rotWithShape="0">
                    <a:srgbClr val="6E747A">
                      <a:alpha val="43000"/>
                    </a:srgbClr>
                  </a:outerShdw>
                </a:effectLst>
                <a:latin typeface="Calibri" charset="0"/>
                <a:ea typeface="方正少儿_GBK" charset="-122"/>
                <a:sym typeface="+mn-ea"/>
              </a:rPr>
              <a:t>②</a:t>
            </a:r>
            <a:r>
              <a:rPr lang="zh-CN" altLang="en-US" b="1">
                <a:solidFill>
                  <a:srgbClr val="FF0000"/>
                </a:solidFill>
                <a:effectLst>
                  <a:outerShdw blurRad="38100" dist="25400" dir="5400000" algn="ctr" rotWithShape="0">
                    <a:srgbClr val="6E747A">
                      <a:alpha val="43000"/>
                    </a:srgbClr>
                  </a:outerShdw>
                </a:effectLst>
                <a:latin typeface="方正少儿_GBK" charset="-122"/>
                <a:ea typeface="方正少儿_GBK" charset="-122"/>
                <a:sym typeface="+mn-ea"/>
              </a:rPr>
              <a:t> </a:t>
            </a:r>
            <a:endParaRPr lang="zh-CN" altLang="en-US"/>
          </a:p>
        </p:txBody>
      </p:sp>
      <p:pic>
        <p:nvPicPr>
          <p:cNvPr id="8" name="图片 7"/>
          <p:cNvPicPr>
            <a:picLocks noChangeAspect="1"/>
          </p:cNvPicPr>
          <p:nvPr/>
        </p:nvPicPr>
        <p:blipFill>
          <a:blip r:embed="rId2"/>
          <a:stretch>
            <a:fillRect/>
          </a:stretch>
        </p:blipFill>
        <p:spPr>
          <a:xfrm>
            <a:off x="7698740" y="1448659"/>
            <a:ext cx="3817291" cy="3981636"/>
          </a:xfrm>
          <a:prstGeom prst="rect">
            <a:avLst/>
          </a:prstGeom>
        </p:spPr>
      </p:pic>
      <p:pic>
        <p:nvPicPr>
          <p:cNvPr id="9" name="图片 8"/>
          <p:cNvPicPr>
            <a:picLocks noChangeAspect="1"/>
          </p:cNvPicPr>
          <p:nvPr/>
        </p:nvPicPr>
        <p:blipFill>
          <a:blip r:embed="rId3"/>
          <a:stretch>
            <a:fillRect/>
          </a:stretch>
        </p:blipFill>
        <p:spPr>
          <a:xfrm>
            <a:off x="2920144" y="1600835"/>
            <a:ext cx="4742440" cy="2646333"/>
          </a:xfrm>
          <a:prstGeom prst="rect">
            <a:avLst/>
          </a:prstGeom>
        </p:spPr>
      </p:pic>
    </p:spTree>
  </p:cSld>
  <p:clrMapOvr>
    <a:masterClrMapping/>
  </p:clrMapOvr>
  <p:transition spd="slow">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779520" y="3106420"/>
            <a:ext cx="4991100" cy="645160"/>
          </a:xfrm>
          <a:prstGeom prst="rect">
            <a:avLst/>
          </a:prstGeom>
          <a:noFill/>
        </p:spPr>
        <p:txBody>
          <a:bodyPr wrap="square" rtlCol="0">
            <a:spAutoFit/>
          </a:bodyPr>
          <a:lstStyle/>
          <a:p>
            <a:pPr algn="l"/>
            <a:r>
              <a:rPr lang="zh-CN" altLang="en-US" sz="3600" dirty="0">
                <a:solidFill>
                  <a:schemeClr val="accent5">
                    <a:lumMod val="75000"/>
                  </a:schemeClr>
                </a:solidFill>
                <a:latin typeface="Arial" pitchFamily="34" charset="0"/>
                <a:ea typeface="Arial" pitchFamily="34" charset="0"/>
                <a:sym typeface="+mn-ea"/>
              </a:rPr>
              <a:t>Thanks for watching</a:t>
            </a:r>
            <a:r>
              <a:rPr lang="en-US" altLang="zh-CN" sz="3600" dirty="0">
                <a:solidFill>
                  <a:schemeClr val="accent5">
                    <a:lumMod val="75000"/>
                  </a:schemeClr>
                </a:solidFill>
                <a:latin typeface="Arial" pitchFamily="34" charset="0"/>
                <a:ea typeface="Arial" pitchFamily="34" charset="0"/>
                <a:sym typeface="+mn-ea"/>
              </a:rPr>
              <a:t>!</a:t>
            </a:r>
            <a:endParaRPr lang="en-US" altLang="zh-CN" sz="3600" dirty="0">
              <a:solidFill>
                <a:schemeClr val="accent5">
                  <a:lumMod val="75000"/>
                </a:schemeClr>
              </a:solidFill>
              <a:latin typeface="Arial" pitchFamily="34" charset="0"/>
              <a:ea typeface="Arial" pitchFamily="34" charset="0"/>
              <a:cs typeface="Aharoni" panose="02010803020104030203" charset="0"/>
              <a:sym typeface="+mn-ea"/>
            </a:endParaRPr>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094286" y="1072882"/>
            <a:ext cx="1046480" cy="645160"/>
          </a:xfrm>
          <a:prstGeom prst="rect">
            <a:avLst/>
          </a:prstGeom>
          <a:noFill/>
        </p:spPr>
        <p:txBody>
          <a:bodyPr wrap="none" rtlCol="0">
            <a:spAutoFit/>
          </a:bodyPr>
          <a:lstStyle/>
          <a:p>
            <a:pPr algn="ctr"/>
            <a:r>
              <a:rPr lang="en-US" altLang="zh-CN" dirty="0">
                <a:solidFill>
                  <a:schemeClr val="accent5">
                    <a:lumMod val="75000"/>
                  </a:schemeClr>
                </a:solidFill>
                <a:latin typeface="Arial" pitchFamily="34" charset="0"/>
                <a:ea typeface="Arial" pitchFamily="34" charset="0"/>
                <a:sym typeface="+mn-ea"/>
              </a:rPr>
              <a:t>micro:bit</a:t>
            </a:r>
            <a:endParaRPr lang="en-US" altLang="zh-CN" dirty="0">
              <a:solidFill>
                <a:schemeClr val="accent5">
                  <a:lumMod val="75000"/>
                </a:schemeClr>
              </a:solidFill>
              <a:latin typeface="方正少儿_GBK" charset="-122"/>
              <a:ea typeface="方正少儿_GBK" charset="-122"/>
            </a:endParaRPr>
          </a:p>
          <a:p>
            <a:pPr algn="ctr"/>
            <a:r>
              <a:rPr lang="en-US" altLang="zh-CN" dirty="0">
                <a:solidFill>
                  <a:schemeClr val="accent5">
                    <a:lumMod val="75000"/>
                  </a:schemeClr>
                </a:solidFill>
                <a:latin typeface="Arial" pitchFamily="34" charset="0"/>
                <a:ea typeface="Arial" pitchFamily="34" charset="0"/>
                <a:sym typeface="+mn-ea"/>
              </a:rPr>
              <a:t>project</a:t>
            </a:r>
            <a:endParaRPr lang="zh-CN" altLang="en-US" dirty="0">
              <a:solidFill>
                <a:schemeClr val="accent5">
                  <a:lumMod val="75000"/>
                </a:schemeClr>
              </a:solidFill>
              <a:latin typeface="方正少儿_GBK" charset="-122"/>
              <a:ea typeface="方正少儿_GBK" charset="-122"/>
            </a:endParaRPr>
          </a:p>
        </p:txBody>
      </p:sp>
      <p:grpSp>
        <p:nvGrpSpPr>
          <p:cNvPr id="25" name="组合 24"/>
          <p:cNvGrpSpPr/>
          <p:nvPr/>
        </p:nvGrpSpPr>
        <p:grpSpPr>
          <a:xfrm>
            <a:off x="518733" y="3918177"/>
            <a:ext cx="2079101" cy="1272213"/>
            <a:chOff x="5213810" y="4721826"/>
            <a:chExt cx="2079101" cy="1272213"/>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495353" y="5215685"/>
              <a:ext cx="1516380" cy="645160"/>
            </a:xfrm>
            <a:prstGeom prst="rect">
              <a:avLst/>
            </a:prstGeom>
            <a:noFill/>
          </p:spPr>
          <p:txBody>
            <a:bodyPr wrap="none" rtlCol="0">
              <a:spAutoFit/>
            </a:bodyPr>
            <a:lstStyle/>
            <a:p>
              <a:pPr algn="l"/>
              <a:r>
                <a:rPr lang="en-US" altLang="zh-CN" dirty="0">
                  <a:solidFill>
                    <a:schemeClr val="accent5">
                      <a:lumMod val="75000"/>
                    </a:schemeClr>
                  </a:solidFill>
                  <a:latin typeface="Arial" pitchFamily="34" charset="0"/>
                  <a:ea typeface="Arial" pitchFamily="34" charset="0"/>
                  <a:sym typeface="+mn-ea"/>
                </a:rPr>
                <a:t>Powered by  </a:t>
              </a:r>
              <a:endParaRPr lang="en-US" altLang="zh-CN" dirty="0">
                <a:solidFill>
                  <a:schemeClr val="accent5">
                    <a:lumMod val="75000"/>
                  </a:schemeClr>
                </a:solidFill>
                <a:latin typeface="Arial" pitchFamily="34" charset="0"/>
                <a:ea typeface="Arial" pitchFamily="34" charset="0"/>
                <a:sym typeface="+mn-ea"/>
              </a:endParaRPr>
            </a:p>
            <a:p>
              <a:pPr algn="l"/>
              <a:r>
                <a:rPr lang="zh-CN" altLang="en-US" dirty="0">
                  <a:solidFill>
                    <a:schemeClr val="accent5">
                      <a:lumMod val="75000"/>
                    </a:schemeClr>
                  </a:solidFill>
                  <a:latin typeface="Arial" pitchFamily="34" charset="0"/>
                  <a:ea typeface="Arial" pitchFamily="34" charset="0"/>
                  <a:sym typeface="+mn-ea"/>
                </a:rPr>
                <a:t>YahBoom</a:t>
              </a:r>
              <a:endParaRPr lang="zh-CN" altLang="en-US" dirty="0">
                <a:solidFill>
                  <a:schemeClr val="accent5">
                    <a:lumMod val="75000"/>
                  </a:schemeClr>
                </a:solidFill>
                <a:latin typeface="方正少儿_GBK" charset="-122"/>
                <a:ea typeface="方正少儿_GBK" charset="-122"/>
              </a:endParaRPr>
            </a:p>
          </p:txBody>
        </p:sp>
      </p:grpSp>
      <p:sp>
        <p:nvSpPr>
          <p:cNvPr id="15" name="文本框 14"/>
          <p:cNvSpPr txBox="1"/>
          <p:nvPr/>
        </p:nvSpPr>
        <p:spPr>
          <a:xfrm>
            <a:off x="924560" y="81915"/>
            <a:ext cx="10042525" cy="583565"/>
          </a:xfrm>
          <a:prstGeom prst="rect">
            <a:avLst/>
          </a:prstGeom>
          <a:noFill/>
        </p:spPr>
        <p:txBody>
          <a:bodyPr wrap="square" rtlCol="0" anchor="t">
            <a:spAutoFit/>
          </a:bodyPr>
          <a:lstStyle/>
          <a:p>
            <a:r>
              <a:rPr lang="en-US" altLang="zh-CN" sz="3200">
                <a:solidFill>
                  <a:schemeClr val="bg1"/>
                </a:solidFill>
                <a:latin typeface="微软雅黑" charset="-122"/>
                <a:ea typeface="微软雅黑" charset="-122"/>
              </a:rPr>
              <a:t>                </a:t>
            </a:r>
            <a:r>
              <a:rPr lang="zh-CN" altLang="en-US" sz="3200">
                <a:solidFill>
                  <a:schemeClr val="bg1"/>
                </a:solidFill>
                <a:latin typeface="微软雅黑" charset="-122"/>
                <a:ea typeface="微软雅黑" charset="-122"/>
              </a:rPr>
              <a:t>          </a:t>
            </a:r>
            <a:r>
              <a:rPr lang="zh-CN" altLang="en-US" sz="3200">
                <a:solidFill>
                  <a:schemeClr val="bg1"/>
                </a:solidFill>
                <a:latin typeface="Arial" pitchFamily="34" charset="0"/>
                <a:ea typeface="Arial" pitchFamily="34" charset="0"/>
                <a:sym typeface="+mn-ea"/>
              </a:rPr>
              <a:t> </a:t>
            </a:r>
            <a:r>
              <a:rPr lang="en-US" altLang="zh-CN" sz="3200">
                <a:solidFill>
                  <a:schemeClr val="bg1"/>
                </a:solidFill>
                <a:latin typeface="Arial" pitchFamily="34" charset="0"/>
                <a:ea typeface="Arial" pitchFamily="34" charset="0"/>
                <a:sym typeface="+mn-ea"/>
              </a:rPr>
              <a:t>micro:bit</a:t>
            </a:r>
            <a:r>
              <a:rPr lang="zh-CN" altLang="en-US" sz="3200">
                <a:solidFill>
                  <a:schemeClr val="bg1"/>
                </a:solidFill>
                <a:latin typeface="Arial" pitchFamily="34" charset="0"/>
                <a:ea typeface="Arial" pitchFamily="34" charset="0"/>
                <a:sym typeface="+mn-ea"/>
              </a:rPr>
              <a:t> entry video tutorial</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3" name="任意多边形 2"/>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creative tutorial</a:t>
            </a:r>
            <a:endParaRPr lang="zh-CN" altLang="en-US" sz="2800"/>
          </a:p>
        </p:txBody>
      </p:sp>
      <p:pic>
        <p:nvPicPr>
          <p:cNvPr id="2" name="图片 1" descr="logo"/>
          <p:cNvPicPr>
            <a:picLocks noChangeAspect="1"/>
          </p:cNvPicPr>
          <p:nvPr/>
        </p:nvPicPr>
        <p:blipFill>
          <a:blip r:embed="rId1"/>
          <a:stretch>
            <a:fillRect/>
          </a:stretch>
        </p:blipFill>
        <p:spPr>
          <a:xfrm>
            <a:off x="174625" y="81915"/>
            <a:ext cx="1428115" cy="885190"/>
          </a:xfrm>
          <a:prstGeom prst="rect">
            <a:avLst/>
          </a:prstGeom>
        </p:spPr>
      </p:pic>
    </p:spTree>
  </p:cSld>
  <p:clrMapOvr>
    <a:masterClrMapping/>
  </p:clrMapOvr>
  <p:transition spd="slow">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22491" y="77896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601837" y="2473706"/>
            <a:ext cx="7593670" cy="846183"/>
            <a:chOff x="1055737" y="1292335"/>
            <a:chExt cx="7593670" cy="846183"/>
          </a:xfrm>
        </p:grpSpPr>
        <p:sp>
          <p:nvSpPr>
            <p:cNvPr id="18" name="文本框 17"/>
            <p:cNvSpPr txBox="1"/>
            <p:nvPr/>
          </p:nvSpPr>
          <p:spPr>
            <a:xfrm>
              <a:off x="1459489" y="1292335"/>
              <a:ext cx="721995" cy="368300"/>
            </a:xfrm>
            <a:prstGeom prst="rect">
              <a:avLst/>
            </a:prstGeom>
            <a:solidFill>
              <a:schemeClr val="accent5">
                <a:lumMod val="20000"/>
                <a:lumOff val="80000"/>
              </a:schemeClr>
            </a:solidFill>
          </p:spPr>
          <p:txBody>
            <a:bodyPr wrap="none" rtlCol="0">
              <a:spAutoFit/>
            </a:bodyPr>
            <a:lstStyle/>
            <a:p>
              <a:r>
                <a:rPr lang="en-US" altLang="zh-CN" dirty="0" smtClean="0">
                  <a:latin typeface="方正少儿_GBK" charset="-122"/>
                  <a:ea typeface="方正少儿_GBK" charset="-122"/>
                </a:rPr>
                <a:t>Part1</a:t>
              </a:r>
              <a:endParaRPr lang="en-US" altLang="zh-CN" dirty="0" smtClean="0">
                <a:latin typeface="方正少儿_GBK" charset="-122"/>
                <a:ea typeface="方正少儿_GBK" charset="-122"/>
              </a:endParaRPr>
            </a:p>
          </p:txBody>
        </p:sp>
        <p:sp>
          <p:nvSpPr>
            <p:cNvPr id="19" name="文本框 18"/>
            <p:cNvSpPr txBox="1"/>
            <p:nvPr/>
          </p:nvSpPr>
          <p:spPr>
            <a:xfrm>
              <a:off x="1055737" y="1770042"/>
              <a:ext cx="1681480" cy="368300"/>
            </a:xfrm>
            <a:prstGeom prst="rect">
              <a:avLst/>
            </a:prstGeom>
            <a:noFill/>
          </p:spPr>
          <p:txBody>
            <a:bodyPr wrap="none" rtlCol="0">
              <a:spAutoFit/>
            </a:bodyPr>
            <a:lstStyle/>
            <a:p>
              <a:pPr algn="l"/>
              <a:r>
                <a:rPr lang="zh-CN" altLang="en-US" dirty="0">
                  <a:solidFill>
                    <a:srgbClr val="0070C0"/>
                  </a:solidFill>
                  <a:latin typeface="Arial" pitchFamily="34" charset="0"/>
                  <a:ea typeface="Arial" pitchFamily="34" charset="0"/>
                  <a:sym typeface="+mn-ea"/>
                  <a:hlinkClick r:id="rId2" action="ppaction://hlinksldjump"/>
                </a:rPr>
                <a:t>Learning goals</a:t>
              </a:r>
              <a:endParaRPr lang="zh-CN" altLang="en-US" dirty="0">
                <a:solidFill>
                  <a:schemeClr val="accent5">
                    <a:lumMod val="75000"/>
                  </a:schemeClr>
                </a:solidFill>
                <a:latin typeface="方正少儿_GBK" charset="-122"/>
                <a:ea typeface="方正少儿_GBK" charset="-122"/>
              </a:endParaRPr>
            </a:p>
          </p:txBody>
        </p:sp>
        <p:sp>
          <p:nvSpPr>
            <p:cNvPr id="24" name="文本框 23"/>
            <p:cNvSpPr txBox="1"/>
            <p:nvPr/>
          </p:nvSpPr>
          <p:spPr>
            <a:xfrm>
              <a:off x="3278949" y="1292335"/>
              <a:ext cx="782955" cy="368300"/>
            </a:xfrm>
            <a:prstGeom prst="rect">
              <a:avLst/>
            </a:prstGeom>
            <a:solidFill>
              <a:schemeClr val="accent5">
                <a:lumMod val="20000"/>
                <a:lumOff val="80000"/>
              </a:schemeClr>
            </a:solidFill>
          </p:spPr>
          <p:txBody>
            <a:bodyPr wrap="none" rtlCol="0">
              <a:spAutoFit/>
            </a:bodyPr>
            <a:lstStyle/>
            <a:p>
              <a:r>
                <a:rPr lang="en-US" altLang="zh-CN" dirty="0" smtClean="0">
                  <a:latin typeface="方正少儿_GBK" charset="-122"/>
                  <a:ea typeface="方正少儿_GBK" charset="-122"/>
                </a:rPr>
                <a:t>Part 2</a:t>
              </a:r>
              <a:endParaRPr lang="zh-CN" altLang="en-US" dirty="0">
                <a:latin typeface="方正少儿_GBK" charset="-122"/>
                <a:ea typeface="方正少儿_GBK" charset="-122"/>
              </a:endParaRPr>
            </a:p>
          </p:txBody>
        </p:sp>
        <p:sp>
          <p:nvSpPr>
            <p:cNvPr id="25" name="文本框 24"/>
            <p:cNvSpPr txBox="1"/>
            <p:nvPr/>
          </p:nvSpPr>
          <p:spPr>
            <a:xfrm>
              <a:off x="3043036" y="1739562"/>
              <a:ext cx="1363980" cy="368300"/>
            </a:xfrm>
            <a:prstGeom prst="rect">
              <a:avLst/>
            </a:prstGeom>
            <a:noFill/>
          </p:spPr>
          <p:txBody>
            <a:bodyPr wrap="none" rtlCol="0">
              <a:spAutoFit/>
            </a:bodyPr>
            <a:lstStyle/>
            <a:p>
              <a:pPr algn="l"/>
              <a:r>
                <a:rPr lang="zh-CN" altLang="en-US" dirty="0">
                  <a:solidFill>
                    <a:schemeClr val="accent5">
                      <a:lumMod val="75000"/>
                    </a:schemeClr>
                  </a:solidFill>
                  <a:latin typeface="Arial" pitchFamily="34" charset="0"/>
                  <a:ea typeface="Arial" pitchFamily="34" charset="0"/>
                  <a:sym typeface="+mn-ea"/>
                  <a:hlinkClick r:id="rId2" action="ppaction://hlinksldjump"/>
                </a:rPr>
                <a:t>Preparation</a:t>
              </a:r>
              <a:endParaRPr lang="zh-CN" altLang="en-US" dirty="0">
                <a:solidFill>
                  <a:schemeClr val="accent5">
                    <a:lumMod val="75000"/>
                  </a:schemeClr>
                </a:solidFill>
                <a:latin typeface="方正少儿_GBK" charset="-122"/>
                <a:ea typeface="方正少儿_GBK" charset="-122"/>
              </a:endParaRPr>
            </a:p>
          </p:txBody>
        </p:sp>
        <p:sp>
          <p:nvSpPr>
            <p:cNvPr id="27" name="文本框 26"/>
            <p:cNvSpPr txBox="1"/>
            <p:nvPr/>
          </p:nvSpPr>
          <p:spPr>
            <a:xfrm>
              <a:off x="5271947" y="1312655"/>
              <a:ext cx="709295" cy="368300"/>
            </a:xfrm>
            <a:prstGeom prst="rect">
              <a:avLst/>
            </a:prstGeom>
            <a:solidFill>
              <a:schemeClr val="accent5">
                <a:lumMod val="20000"/>
                <a:lumOff val="80000"/>
              </a:schemeClr>
            </a:solidFill>
          </p:spPr>
          <p:txBody>
            <a:bodyPr wrap="none" rtlCol="0">
              <a:spAutoFit/>
            </a:bodyPr>
            <a:lstStyle/>
            <a:p>
              <a:r>
                <a:rPr lang="en-US" altLang="zh-CN" dirty="0" smtClean="0">
                  <a:latin typeface="方正少儿_GBK" charset="-122"/>
                  <a:ea typeface="方正少儿_GBK" charset="-122"/>
                </a:rPr>
                <a:t>Part3</a:t>
              </a:r>
              <a:endParaRPr lang="zh-CN" altLang="en-US" dirty="0">
                <a:latin typeface="方正少儿_GBK" charset="-122"/>
                <a:ea typeface="方正少儿_GBK" charset="-122"/>
              </a:endParaRPr>
            </a:p>
          </p:txBody>
        </p:sp>
        <p:sp>
          <p:nvSpPr>
            <p:cNvPr id="28" name="文本框 27"/>
            <p:cNvSpPr txBox="1"/>
            <p:nvPr/>
          </p:nvSpPr>
          <p:spPr>
            <a:xfrm>
              <a:off x="4976979" y="1739562"/>
              <a:ext cx="1300480" cy="368300"/>
            </a:xfrm>
            <a:prstGeom prst="rect">
              <a:avLst/>
            </a:prstGeom>
            <a:noFill/>
          </p:spPr>
          <p:txBody>
            <a:bodyPr wrap="none" rtlCol="0">
              <a:spAutoFit/>
            </a:bodyPr>
            <a:lstStyle/>
            <a:p>
              <a:pPr algn="l"/>
              <a:r>
                <a:rPr lang="en-US" altLang="zh-CN" dirty="0">
                  <a:solidFill>
                    <a:schemeClr val="accent5">
                      <a:lumMod val="75000"/>
                    </a:schemeClr>
                  </a:solidFill>
                  <a:latin typeface="Arial" pitchFamily="34" charset="0"/>
                  <a:ea typeface="Arial" pitchFamily="34" charset="0"/>
                  <a:sym typeface="+mn-ea"/>
                  <a:hlinkClick r:id="rId2" action="ppaction://hlinksldjump"/>
                </a:rPr>
                <a:t>Handmade</a:t>
              </a:r>
              <a:endParaRPr lang="zh-CN" altLang="en-US" dirty="0">
                <a:solidFill>
                  <a:schemeClr val="accent5">
                    <a:lumMod val="75000"/>
                  </a:schemeClr>
                </a:solidFill>
                <a:latin typeface="方正少儿_GBK" charset="-122"/>
                <a:ea typeface="方正少儿_GBK" charset="-122"/>
              </a:endParaRPr>
            </a:p>
          </p:txBody>
        </p:sp>
        <p:sp>
          <p:nvSpPr>
            <p:cNvPr id="32" name="文本框 31"/>
            <p:cNvSpPr txBox="1"/>
            <p:nvPr/>
          </p:nvSpPr>
          <p:spPr>
            <a:xfrm>
              <a:off x="7180936" y="1292511"/>
              <a:ext cx="781050" cy="368300"/>
            </a:xfrm>
            <a:prstGeom prst="rect">
              <a:avLst/>
            </a:prstGeom>
            <a:solidFill>
              <a:schemeClr val="accent5">
                <a:lumMod val="20000"/>
                <a:lumOff val="80000"/>
              </a:schemeClr>
            </a:solidFill>
          </p:spPr>
          <p:txBody>
            <a:bodyPr wrap="none" rtlCol="0">
              <a:spAutoFit/>
            </a:bodyPr>
            <a:lstStyle/>
            <a:p>
              <a:r>
                <a:rPr lang="en-US" altLang="zh-CN" dirty="0" smtClean="0">
                  <a:latin typeface="方正少儿_GBK" charset="-122"/>
                  <a:ea typeface="方正少儿_GBK" charset="-122"/>
                </a:rPr>
                <a:t>Part 4</a:t>
              </a:r>
              <a:endParaRPr lang="zh-CN" altLang="en-US" dirty="0">
                <a:latin typeface="方正少儿_GBK" charset="-122"/>
                <a:ea typeface="方正少儿_GBK" charset="-122"/>
              </a:endParaRPr>
            </a:p>
          </p:txBody>
        </p:sp>
        <p:sp>
          <p:nvSpPr>
            <p:cNvPr id="34" name="文本框 33"/>
            <p:cNvSpPr txBox="1"/>
            <p:nvPr/>
          </p:nvSpPr>
          <p:spPr>
            <a:xfrm>
              <a:off x="6701227" y="1770218"/>
              <a:ext cx="1948180" cy="368300"/>
            </a:xfrm>
            <a:prstGeom prst="rect">
              <a:avLst/>
            </a:prstGeom>
            <a:noFill/>
          </p:spPr>
          <p:txBody>
            <a:bodyPr wrap="none" rtlCol="0">
              <a:spAutoFit/>
            </a:bodyPr>
            <a:lstStyle/>
            <a:p>
              <a:pPr algn="l"/>
              <a:r>
                <a:rPr lang="zh-CN" altLang="en-US" dirty="0">
                  <a:solidFill>
                    <a:schemeClr val="accent5">
                      <a:lumMod val="75000"/>
                    </a:schemeClr>
                  </a:solidFill>
                  <a:latin typeface="Arial" pitchFamily="34" charset="0"/>
                  <a:ea typeface="Arial" pitchFamily="34" charset="0"/>
                  <a:sym typeface="+mn-ea"/>
                  <a:hlinkClick r:id="rId2" action="ppaction://hlinksldjump"/>
                </a:rPr>
                <a:t>Search for blocks</a:t>
              </a:r>
              <a:endParaRPr lang="zh-CN" altLang="en-US" dirty="0">
                <a:solidFill>
                  <a:schemeClr val="accent5">
                    <a:lumMod val="75000"/>
                  </a:schemeClr>
                </a:solidFill>
                <a:latin typeface="方正少儿_GBK" charset="-122"/>
                <a:ea typeface="方正少儿_GBK" charset="-122"/>
              </a:endParaRPr>
            </a:p>
          </p:txBody>
        </p:sp>
      </p:grpSp>
      <p:sp>
        <p:nvSpPr>
          <p:cNvPr id="7" name="文本框 6"/>
          <p:cNvSpPr txBox="1"/>
          <p:nvPr/>
        </p:nvSpPr>
        <p:spPr>
          <a:xfrm>
            <a:off x="107015" y="642387"/>
            <a:ext cx="1427480" cy="521970"/>
          </a:xfrm>
          <a:prstGeom prst="rect">
            <a:avLst/>
          </a:prstGeom>
          <a:noFill/>
        </p:spPr>
        <p:txBody>
          <a:bodyPr wrap="none" rtlCol="0">
            <a:spAutoFit/>
          </a:bodyPr>
          <a:lstStyle/>
          <a:p>
            <a:pPr algn="l"/>
            <a:r>
              <a:rPr lang="en-US" altLang="zh-CN" sz="2800" dirty="0" smtClean="0">
                <a:solidFill>
                  <a:schemeClr val="accent5">
                    <a:lumMod val="75000"/>
                  </a:schemeClr>
                </a:solidFill>
                <a:latin typeface="Arial" pitchFamily="34" charset="0"/>
                <a:ea typeface="Arial" pitchFamily="34" charset="0"/>
                <a:sym typeface="+mn-ea"/>
              </a:rPr>
              <a:t>C</a:t>
            </a:r>
            <a:r>
              <a:rPr lang="zh-CN" altLang="en-US" sz="2800" dirty="0" smtClean="0">
                <a:solidFill>
                  <a:schemeClr val="accent5">
                    <a:lumMod val="75000"/>
                  </a:schemeClr>
                </a:solidFill>
                <a:latin typeface="Arial" pitchFamily="34" charset="0"/>
                <a:ea typeface="Arial" pitchFamily="34" charset="0"/>
                <a:sym typeface="+mn-ea"/>
              </a:rPr>
              <a:t>ontent</a:t>
            </a:r>
            <a:endParaRPr lang="zh-CN" altLang="en-US" sz="2800" dirty="0">
              <a:solidFill>
                <a:schemeClr val="accent5">
                  <a:lumMod val="75000"/>
                </a:schemeClr>
              </a:solidFill>
              <a:latin typeface="方正少儿_GBK" charset="-122"/>
              <a:ea typeface="方正少儿_GBK" charset="-122"/>
            </a:endParaRPr>
          </a:p>
        </p:txBody>
      </p:sp>
      <p:sp>
        <p:nvSpPr>
          <p:cNvPr id="3" name="文本框 2"/>
          <p:cNvSpPr txBox="1"/>
          <p:nvPr/>
        </p:nvSpPr>
        <p:spPr>
          <a:xfrm>
            <a:off x="781050" y="133350"/>
            <a:ext cx="10042525" cy="583565"/>
          </a:xfrm>
          <a:prstGeom prst="rect">
            <a:avLst/>
          </a:prstGeom>
          <a:noFill/>
        </p:spPr>
        <p:txBody>
          <a:bodyPr wrap="square" rtlCol="0" anchor="t">
            <a:spAutoFit/>
          </a:bodyPr>
          <a:lstStyle/>
          <a:p>
            <a:r>
              <a:rPr lang="en-US" altLang="zh-CN" sz="3200">
                <a:solidFill>
                  <a:schemeClr val="bg1"/>
                </a:solidFill>
                <a:latin typeface="微软雅黑" charset="-122"/>
                <a:ea typeface="微软雅黑" charset="-122"/>
              </a:rPr>
              <a:t>      </a:t>
            </a:r>
            <a:r>
              <a:rPr lang="zh-CN" altLang="en-US" sz="3200">
                <a:solidFill>
                  <a:schemeClr val="bg1"/>
                </a:solidFill>
                <a:latin typeface="微软雅黑" charset="-122"/>
                <a:ea typeface="微软雅黑" charset="-122"/>
              </a:rPr>
              <a:t>                    </a:t>
            </a:r>
            <a:r>
              <a:rPr lang="zh-CN" altLang="en-US" sz="3200">
                <a:solidFill>
                  <a:schemeClr val="bg1"/>
                </a:solidFill>
                <a:latin typeface="Arial" pitchFamily="34" charset="0"/>
                <a:ea typeface="Arial" pitchFamily="34" charset="0"/>
                <a:sym typeface="+mn-ea"/>
              </a:rPr>
              <a:t> </a:t>
            </a:r>
            <a:r>
              <a:rPr lang="en-US" altLang="zh-CN" sz="3200">
                <a:solidFill>
                  <a:schemeClr val="bg1"/>
                </a:solidFill>
                <a:latin typeface="Arial" pitchFamily="34" charset="0"/>
                <a:ea typeface="Arial" pitchFamily="34" charset="0"/>
                <a:sym typeface="+mn-ea"/>
              </a:rPr>
              <a:t>micro:bit</a:t>
            </a:r>
            <a:r>
              <a:rPr lang="zh-CN" altLang="en-US" sz="3200">
                <a:solidFill>
                  <a:schemeClr val="bg1"/>
                </a:solidFill>
                <a:latin typeface="Arial" pitchFamily="34" charset="0"/>
                <a:ea typeface="Arial" pitchFamily="34" charset="0"/>
                <a:sym typeface="+mn-ea"/>
              </a:rPr>
              <a:t> entry video tutorial</a:t>
            </a:r>
            <a:r>
              <a:rPr lang="zh-CN" altLang="en-US" sz="2800">
                <a:solidFill>
                  <a:schemeClr val="bg1"/>
                </a:solidFill>
                <a:latin typeface="微软雅黑" charset="-122"/>
                <a:ea typeface="微软雅黑" charset="-122"/>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creative tutorial</a:t>
            </a:r>
            <a:endParaRPr lang="zh-CN" altLang="en-US" sz="2800"/>
          </a:p>
        </p:txBody>
      </p:sp>
      <p:sp>
        <p:nvSpPr>
          <p:cNvPr id="6" name="文本框 5"/>
          <p:cNvSpPr txBox="1"/>
          <p:nvPr/>
        </p:nvSpPr>
        <p:spPr>
          <a:xfrm>
            <a:off x="9725381" y="2473882"/>
            <a:ext cx="774065" cy="368300"/>
          </a:xfrm>
          <a:prstGeom prst="rect">
            <a:avLst/>
          </a:prstGeom>
          <a:solidFill>
            <a:schemeClr val="accent5">
              <a:lumMod val="20000"/>
              <a:lumOff val="80000"/>
            </a:schemeClr>
          </a:solidFill>
        </p:spPr>
        <p:txBody>
          <a:bodyPr wrap="none" rtlCol="0">
            <a:spAutoFit/>
          </a:bodyPr>
          <a:lstStyle/>
          <a:p>
            <a:r>
              <a:rPr lang="en-US" altLang="zh-CN" dirty="0" smtClean="0">
                <a:latin typeface="方正少儿_GBK" charset="-122"/>
                <a:ea typeface="方正少儿_GBK" charset="-122"/>
              </a:rPr>
              <a:t>Part 5</a:t>
            </a:r>
            <a:endParaRPr lang="zh-CN" altLang="en-US" dirty="0">
              <a:latin typeface="方正少儿_GBK" charset="-122"/>
              <a:ea typeface="方正少儿_GBK" charset="-122"/>
            </a:endParaRPr>
          </a:p>
        </p:txBody>
      </p:sp>
      <p:sp>
        <p:nvSpPr>
          <p:cNvPr id="11" name="文本框 10">
            <a:hlinkClick r:id="rId3" action="ppaction://hlinksldjump"/>
          </p:cNvPr>
          <p:cNvSpPr txBox="1"/>
          <p:nvPr/>
        </p:nvSpPr>
        <p:spPr>
          <a:xfrm>
            <a:off x="9363147" y="2951589"/>
            <a:ext cx="1808480" cy="368300"/>
          </a:xfrm>
          <a:prstGeom prst="rect">
            <a:avLst/>
          </a:prstGeom>
          <a:noFill/>
        </p:spPr>
        <p:txBody>
          <a:bodyPr wrap="none" rtlCol="0">
            <a:spAutoFit/>
          </a:bodyPr>
          <a:lstStyle/>
          <a:p>
            <a:pPr algn="l"/>
            <a:r>
              <a:rPr lang="zh-CN" altLang="en-US" dirty="0">
                <a:solidFill>
                  <a:schemeClr val="accent5">
                    <a:lumMod val="75000"/>
                  </a:schemeClr>
                </a:solidFill>
                <a:latin typeface="Arial" pitchFamily="34" charset="0"/>
                <a:ea typeface="Arial" pitchFamily="34" charset="0"/>
                <a:sym typeface="+mn-ea"/>
                <a:hlinkClick r:id="rId2" action="ppaction://hlinksldjump"/>
              </a:rPr>
              <a:t>Combin</a:t>
            </a:r>
            <a:r>
              <a:rPr lang="en-US" altLang="zh-CN" dirty="0">
                <a:solidFill>
                  <a:schemeClr val="accent5">
                    <a:lumMod val="75000"/>
                  </a:schemeClr>
                </a:solidFill>
                <a:latin typeface="Arial" pitchFamily="34" charset="0"/>
                <a:ea typeface="Arial" pitchFamily="34" charset="0"/>
                <a:sym typeface="+mn-ea"/>
                <a:hlinkClick r:id="rId2" action="ppaction://hlinksldjump"/>
              </a:rPr>
              <a:t>e</a:t>
            </a:r>
            <a:r>
              <a:rPr lang="zh-CN" altLang="en-US" dirty="0">
                <a:solidFill>
                  <a:schemeClr val="accent5">
                    <a:lumMod val="75000"/>
                  </a:schemeClr>
                </a:solidFill>
                <a:latin typeface="Arial" pitchFamily="34" charset="0"/>
                <a:ea typeface="Arial" pitchFamily="34" charset="0"/>
                <a:sym typeface="+mn-ea"/>
                <a:hlinkClick r:id="rId2" action="ppaction://hlinksldjump"/>
              </a:rPr>
              <a:t> blocks</a:t>
            </a:r>
            <a:endParaRPr lang="zh-CN" altLang="en-US" dirty="0">
              <a:solidFill>
                <a:schemeClr val="accent5">
                  <a:lumMod val="75000"/>
                </a:schemeClr>
              </a:solidFill>
              <a:latin typeface="方正少儿_GBK" charset="-122"/>
              <a:ea typeface="方正少儿_GBK" charset="-122"/>
            </a:endParaRPr>
          </a:p>
        </p:txBody>
      </p:sp>
      <p:pic>
        <p:nvPicPr>
          <p:cNvPr id="12" name="图片 11" descr="logo"/>
          <p:cNvPicPr>
            <a:picLocks noChangeAspect="1"/>
          </p:cNvPicPr>
          <p:nvPr/>
        </p:nvPicPr>
        <p:blipFill>
          <a:blip r:embed="rId4"/>
          <a:stretch>
            <a:fillRect/>
          </a:stretch>
        </p:blipFill>
        <p:spPr>
          <a:xfrm>
            <a:off x="1322705" y="69215"/>
            <a:ext cx="1148080" cy="711835"/>
          </a:xfrm>
          <a:prstGeom prst="rect">
            <a:avLst/>
          </a:prstGeom>
        </p:spPr>
      </p:pic>
    </p:spTree>
  </p:cSld>
  <p:clrMapOvr>
    <a:masterClrMapping/>
  </p:clrMapOvr>
  <p:transition spd="slow">
    <p:blind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方正少儿_GBK" charset="-122"/>
                <a:ea typeface="方正少儿_GBK" charset="-122"/>
              </a:rPr>
              <a:t>Part 1</a:t>
            </a:r>
            <a:endParaRPr lang="en-US" altLang="zh-CN" sz="2800" dirty="0" smtClean="0">
              <a:solidFill>
                <a:schemeClr val="accent5">
                  <a:lumMod val="75000"/>
                </a:schemeClr>
              </a:solidFill>
              <a:latin typeface="方正少儿_GBK" charset="-122"/>
              <a:ea typeface="方正少儿_GBK" charset="-122"/>
            </a:endParaRPr>
          </a:p>
        </p:txBody>
      </p:sp>
      <p:sp>
        <p:nvSpPr>
          <p:cNvPr id="15" name="文本框 14"/>
          <p:cNvSpPr txBox="1"/>
          <p:nvPr/>
        </p:nvSpPr>
        <p:spPr>
          <a:xfrm>
            <a:off x="75565" y="45085"/>
            <a:ext cx="10042525" cy="583565"/>
          </a:xfrm>
          <a:prstGeom prst="rect">
            <a:avLst/>
          </a:prstGeom>
          <a:noFill/>
        </p:spPr>
        <p:txBody>
          <a:bodyPr wrap="square" rtlCol="0" anchor="t">
            <a:spAutoFit/>
          </a:bodyPr>
          <a:lstStyle/>
          <a:p>
            <a:r>
              <a:rPr lang="en-US" altLang="zh-CN" sz="3200">
                <a:solidFill>
                  <a:schemeClr val="bg1"/>
                </a:solidFill>
                <a:latin typeface="微软雅黑" charset="-122"/>
                <a:ea typeface="微软雅黑" charset="-122"/>
              </a:rPr>
              <a:t>                   </a:t>
            </a:r>
            <a:r>
              <a:rPr lang="zh-CN" altLang="en-US" sz="3200">
                <a:solidFill>
                  <a:schemeClr val="bg1"/>
                </a:solidFill>
                <a:latin typeface="微软雅黑" charset="-122"/>
                <a:ea typeface="微软雅黑" charset="-122"/>
              </a:rPr>
              <a:t>           </a:t>
            </a:r>
            <a:r>
              <a:rPr lang="zh-CN" altLang="en-US" sz="3200">
                <a:solidFill>
                  <a:schemeClr val="bg1"/>
                </a:solidFill>
                <a:latin typeface="Arial" pitchFamily="34" charset="0"/>
                <a:ea typeface="Arial" pitchFamily="34" charset="0"/>
                <a:sym typeface="+mn-ea"/>
              </a:rPr>
              <a:t> </a:t>
            </a:r>
            <a:r>
              <a:rPr lang="en-US" altLang="zh-CN" sz="3200">
                <a:solidFill>
                  <a:schemeClr val="bg1"/>
                </a:solidFill>
                <a:latin typeface="Arial" pitchFamily="34" charset="0"/>
                <a:ea typeface="Arial" pitchFamily="34" charset="0"/>
                <a:sym typeface="+mn-ea"/>
              </a:rPr>
              <a:t>micro:bit</a:t>
            </a:r>
            <a:r>
              <a:rPr lang="zh-CN" altLang="en-US" sz="3200">
                <a:solidFill>
                  <a:schemeClr val="bg1"/>
                </a:solidFill>
                <a:latin typeface="Arial" pitchFamily="34" charset="0"/>
                <a:ea typeface="Arial" pitchFamily="34" charset="0"/>
                <a:sym typeface="+mn-ea"/>
              </a:rPr>
              <a:t> entry video tutorial</a:t>
            </a:r>
            <a:r>
              <a:rPr lang="zh-CN" altLang="en-US" sz="2800">
                <a:solidFill>
                  <a:schemeClr val="bg1"/>
                </a:solidFill>
                <a:latin typeface="微软雅黑" charset="-122"/>
                <a:ea typeface="微软雅黑" charset="-122"/>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creative tutorial</a:t>
            </a:r>
            <a:endParaRPr lang="zh-CN" altLang="en-US" sz="2800"/>
          </a:p>
        </p:txBody>
      </p:sp>
      <p:sp>
        <p:nvSpPr>
          <p:cNvPr id="2" name="文本框 1"/>
          <p:cNvSpPr txBox="1"/>
          <p:nvPr/>
        </p:nvSpPr>
        <p:spPr>
          <a:xfrm>
            <a:off x="2857500" y="4401820"/>
            <a:ext cx="8133715" cy="1630045"/>
          </a:xfrm>
          <a:prstGeom prst="rect">
            <a:avLst/>
          </a:prstGeom>
          <a:noFill/>
        </p:spPr>
        <p:txBody>
          <a:bodyPr wrap="square" rtlCol="0" anchor="t">
            <a:spAutoFit/>
          </a:bodyPr>
          <a:lstStyle/>
          <a:p>
            <a:r>
              <a:rPr lang="en-US" altLang="zh-CN">
                <a:solidFill>
                  <a:schemeClr val="accent1"/>
                </a:solidFill>
                <a:effectLst>
                  <a:outerShdw blurRad="38100" dist="25400" dir="5400000" algn="ctr" rotWithShape="0">
                    <a:srgbClr val="6E747A">
                      <a:alpha val="43000"/>
                    </a:srgbClr>
                  </a:outerShdw>
                </a:effectLst>
                <a:latin typeface="微软雅黑 Light" charset="-122"/>
                <a:ea typeface="微软雅黑 Light" charset="-122"/>
              </a:rPr>
              <a:t>       </a:t>
            </a:r>
            <a:r>
              <a:rPr lang="en-US" altLang="zh-CN" sz="2000">
                <a:solidFill>
                  <a:schemeClr val="accent1"/>
                </a:solidFill>
                <a:effectLst>
                  <a:outerShdw blurRad="38100" dist="25400" dir="5400000" algn="ctr" rotWithShape="0">
                    <a:srgbClr val="6E747A">
                      <a:alpha val="43000"/>
                    </a:srgbClr>
                  </a:outerShdw>
                </a:effectLst>
                <a:latin typeface="微软雅黑 Light" charset="-122"/>
                <a:ea typeface="微软雅黑 Light" charset="-122"/>
                <a:sym typeface="+mn-ea"/>
              </a:rPr>
              <a:t> </a:t>
            </a:r>
            <a:r>
              <a:rPr sz="2000">
                <a:solidFill>
                  <a:schemeClr val="accent1"/>
                </a:solidFill>
                <a:latin typeface="Arial" pitchFamily="34" charset="0"/>
                <a:ea typeface="Arial" pitchFamily="34" charset="0"/>
                <a:sym typeface="+mn-ea"/>
              </a:rPr>
              <a:t>After you download the program,</a:t>
            </a:r>
            <a:r>
              <a:rPr lang="en-US" sz="2000">
                <a:solidFill>
                  <a:schemeClr val="accent1"/>
                </a:solidFill>
                <a:effectLst/>
                <a:latin typeface="Arial" pitchFamily="34" charset="0"/>
                <a:ea typeface="Batang" charset="-127"/>
                <a:cs typeface="Arial" pitchFamily="34" charset="0"/>
              </a:rPr>
              <a:t>p</a:t>
            </a:r>
            <a:r>
              <a:rPr sz="2000">
                <a:solidFill>
                  <a:schemeClr val="accent1"/>
                </a:solidFill>
                <a:effectLst/>
                <a:latin typeface="Arial" pitchFamily="34" charset="0"/>
                <a:ea typeface="Batang" charset="-127"/>
                <a:cs typeface="Arial" pitchFamily="34" charset="0"/>
              </a:rPr>
              <a:t>l</a:t>
            </a:r>
            <a:r>
              <a:rPr lang="en-US" sz="2000">
                <a:solidFill>
                  <a:schemeClr val="accent1"/>
                </a:solidFill>
                <a:effectLst/>
                <a:latin typeface="Arial" pitchFamily="34" charset="0"/>
                <a:ea typeface="Batang" charset="-127"/>
                <a:cs typeface="Arial" pitchFamily="34" charset="0"/>
              </a:rPr>
              <a:t>ease</a:t>
            </a:r>
            <a:r>
              <a:rPr sz="2000">
                <a:solidFill>
                  <a:schemeClr val="accent1"/>
                </a:solidFill>
                <a:effectLst/>
                <a:latin typeface="Arial" pitchFamily="34" charset="0"/>
                <a:ea typeface="Batang" charset="-127"/>
                <a:cs typeface="Arial" pitchFamily="34" charset="0"/>
              </a:rPr>
              <a:t> the ultrasonic </a:t>
            </a:r>
            <a:r>
              <a:rPr lang="en-US" sz="2000">
                <a:solidFill>
                  <a:schemeClr val="accent1"/>
                </a:solidFill>
                <a:effectLst/>
                <a:latin typeface="Arial" pitchFamily="34" charset="0"/>
                <a:ea typeface="Batang" charset="-127"/>
                <a:cs typeface="Arial" pitchFamily="34" charset="0"/>
              </a:rPr>
              <a:t>module</a:t>
            </a:r>
            <a:r>
              <a:rPr sz="2000">
                <a:solidFill>
                  <a:schemeClr val="accent1"/>
                </a:solidFill>
                <a:effectLst/>
                <a:latin typeface="Arial" pitchFamily="34" charset="0"/>
                <a:ea typeface="Batang" charset="-127"/>
                <a:cs typeface="Arial" pitchFamily="34" charset="0"/>
              </a:rPr>
              <a:t> on the side of the door. If the ultrasonic </a:t>
            </a:r>
            <a:r>
              <a:rPr lang="en-US" sz="2000">
                <a:solidFill>
                  <a:schemeClr val="accent1"/>
                </a:solidFill>
                <a:effectLst/>
                <a:latin typeface="Arial" pitchFamily="34" charset="0"/>
                <a:ea typeface="Batang" charset="-127"/>
                <a:cs typeface="Arial" pitchFamily="34" charset="0"/>
              </a:rPr>
              <a:t>module</a:t>
            </a:r>
            <a:r>
              <a:rPr sz="2000">
                <a:solidFill>
                  <a:schemeClr val="accent1"/>
                </a:solidFill>
                <a:effectLst/>
                <a:latin typeface="Arial" pitchFamily="34" charset="0"/>
                <a:ea typeface="Batang" charset="-127"/>
                <a:cs typeface="Arial" pitchFamily="34" charset="0"/>
              </a:rPr>
              <a:t> is blocked by hand (simulating someone standing in front of the door), the servo will rotate 90 degrees to open the door. After two seconds, the door will automatically close. </a:t>
            </a:r>
            <a:r>
              <a:rPr lang="en-US" sz="2000">
                <a:solidFill>
                  <a:schemeClr val="accent1"/>
                </a:solidFill>
                <a:effectLst/>
                <a:latin typeface="Arial" pitchFamily="34" charset="0"/>
                <a:ea typeface="Batang" charset="-127"/>
                <a:cs typeface="Arial" pitchFamily="34" charset="0"/>
              </a:rPr>
              <a:t>L</a:t>
            </a:r>
            <a:r>
              <a:rPr sz="2000">
                <a:solidFill>
                  <a:schemeClr val="accent1"/>
                </a:solidFill>
                <a:effectLst/>
                <a:latin typeface="Arial" pitchFamily="34" charset="0"/>
                <a:ea typeface="Batang" charset="-127"/>
                <a:cs typeface="Arial" pitchFamily="34" charset="0"/>
              </a:rPr>
              <a:t>et's try it together.</a:t>
            </a:r>
            <a:endParaRPr sz="2000">
              <a:solidFill>
                <a:schemeClr val="accent1"/>
              </a:solidFill>
              <a:effectLst/>
              <a:latin typeface="Arial" pitchFamily="34" charset="0"/>
              <a:ea typeface="Batang" charset="-127"/>
              <a:cs typeface="Arial" pitchFamily="34" charset="0"/>
            </a:endParaRPr>
          </a:p>
        </p:txBody>
      </p:sp>
      <p:grpSp>
        <p:nvGrpSpPr>
          <p:cNvPr id="25" name="组合 24"/>
          <p:cNvGrpSpPr/>
          <p:nvPr/>
        </p:nvGrpSpPr>
        <p:grpSpPr>
          <a:xfrm>
            <a:off x="778448" y="1924912"/>
            <a:ext cx="2079101" cy="1272213"/>
            <a:chOff x="5213810" y="4721826"/>
            <a:chExt cx="2079101" cy="1272213"/>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483923" y="5040425"/>
              <a:ext cx="1663700" cy="953135"/>
            </a:xfrm>
            <a:prstGeom prst="rect">
              <a:avLst/>
            </a:prstGeom>
            <a:noFill/>
          </p:spPr>
          <p:txBody>
            <a:bodyPr wrap="none" rtlCol="0">
              <a:spAutoFit/>
            </a:bodyPr>
            <a:lstStyle/>
            <a:p>
              <a:pPr algn="l"/>
              <a:r>
                <a:rPr lang="en-US" altLang="zh-CN" sz="2800" dirty="0">
                  <a:solidFill>
                    <a:schemeClr val="accent5">
                      <a:lumMod val="75000"/>
                    </a:schemeClr>
                  </a:solidFill>
                  <a:latin typeface="Arial" pitchFamily="34" charset="0"/>
                  <a:ea typeface="Arial" pitchFamily="34" charset="0"/>
                  <a:sym typeface="+mn-ea"/>
                </a:rPr>
                <a:t>Learning </a:t>
              </a:r>
              <a:endParaRPr lang="en-US" altLang="zh-CN" sz="2800" dirty="0">
                <a:solidFill>
                  <a:schemeClr val="accent5">
                    <a:lumMod val="75000"/>
                  </a:schemeClr>
                </a:solidFill>
                <a:latin typeface="Arial" pitchFamily="34" charset="0"/>
                <a:ea typeface="Arial" pitchFamily="34" charset="0"/>
                <a:sym typeface="+mn-ea"/>
              </a:endParaRPr>
            </a:p>
            <a:p>
              <a:pPr algn="l"/>
              <a:r>
                <a:rPr lang="en-US" altLang="zh-CN" sz="2800" dirty="0">
                  <a:solidFill>
                    <a:schemeClr val="accent5">
                      <a:lumMod val="75000"/>
                    </a:schemeClr>
                  </a:solidFill>
                  <a:latin typeface="Arial" pitchFamily="34" charset="0"/>
                  <a:ea typeface="Arial" pitchFamily="34" charset="0"/>
                  <a:sym typeface="+mn-ea"/>
                </a:rPr>
                <a:t>goals</a:t>
              </a:r>
              <a:endParaRPr lang="zh-CN" altLang="en-US" sz="2800" dirty="0">
                <a:solidFill>
                  <a:schemeClr val="accent5">
                    <a:lumMod val="75000"/>
                  </a:schemeClr>
                </a:solidFill>
                <a:latin typeface="方正少儿_GBK" charset="-122"/>
                <a:ea typeface="方正少儿_GBK" charset="-122"/>
              </a:endParaRPr>
            </a:p>
          </p:txBody>
        </p:sp>
      </p:grpSp>
      <p:pic>
        <p:nvPicPr>
          <p:cNvPr id="9" name="图片 8" descr="logo"/>
          <p:cNvPicPr>
            <a:picLocks noChangeAspect="1"/>
          </p:cNvPicPr>
          <p:nvPr/>
        </p:nvPicPr>
        <p:blipFill>
          <a:blip r:embed="rId1"/>
          <a:stretch>
            <a:fillRect/>
          </a:stretch>
        </p:blipFill>
        <p:spPr>
          <a:xfrm>
            <a:off x="1631950" y="122555"/>
            <a:ext cx="1225550" cy="759460"/>
          </a:xfrm>
          <a:prstGeom prst="rect">
            <a:avLst/>
          </a:prstGeom>
        </p:spPr>
      </p:pic>
      <p:pic>
        <p:nvPicPr>
          <p:cNvPr id="5" name="图片 4"/>
          <p:cNvPicPr>
            <a:picLocks noChangeAspect="1"/>
          </p:cNvPicPr>
          <p:nvPr/>
        </p:nvPicPr>
        <p:blipFill>
          <a:blip r:embed="rId2"/>
          <a:stretch>
            <a:fillRect/>
          </a:stretch>
        </p:blipFill>
        <p:spPr>
          <a:xfrm>
            <a:off x="7174865" y="1362710"/>
            <a:ext cx="4177665" cy="2476500"/>
          </a:xfrm>
          <a:prstGeom prst="rect">
            <a:avLst/>
          </a:prstGeom>
        </p:spPr>
      </p:pic>
      <p:pic>
        <p:nvPicPr>
          <p:cNvPr id="6" name="图片 5"/>
          <p:cNvPicPr>
            <a:picLocks noChangeAspect="1"/>
          </p:cNvPicPr>
          <p:nvPr/>
        </p:nvPicPr>
        <p:blipFill>
          <a:blip r:embed="rId3"/>
          <a:stretch>
            <a:fillRect/>
          </a:stretch>
        </p:blipFill>
        <p:spPr>
          <a:xfrm>
            <a:off x="3065780" y="1395095"/>
            <a:ext cx="3739515" cy="2411095"/>
          </a:xfrm>
          <a:prstGeom prst="rect">
            <a:avLst/>
          </a:prstGeom>
        </p:spPr>
      </p:pic>
    </p:spTree>
  </p:cSld>
  <p:clrMapOvr>
    <a:masterClrMapping/>
  </p:clrMapOvr>
  <p:transition spd="slow">
    <p:cover dir="l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方正少儿_GBK" charset="-122"/>
                <a:ea typeface="方正少儿_GBK" charset="-122"/>
              </a:rPr>
              <a:t>Part 2</a:t>
            </a:r>
            <a:endParaRPr lang="en-US" sz="2800" dirty="0">
              <a:solidFill>
                <a:schemeClr val="accent5">
                  <a:lumMod val="75000"/>
                </a:schemeClr>
              </a:solidFill>
              <a:latin typeface="方正少儿_GBK" charset="-122"/>
              <a:ea typeface="方正少儿_GBK" charset="-122"/>
            </a:endParaRPr>
          </a:p>
        </p:txBody>
      </p:sp>
      <p:sp>
        <p:nvSpPr>
          <p:cNvPr id="15" name="文本框 14"/>
          <p:cNvSpPr txBox="1"/>
          <p:nvPr/>
        </p:nvSpPr>
        <p:spPr>
          <a:xfrm>
            <a:off x="1336040" y="105410"/>
            <a:ext cx="10042525" cy="583565"/>
          </a:xfrm>
          <a:prstGeom prst="rect">
            <a:avLst/>
          </a:prstGeom>
          <a:noFill/>
        </p:spPr>
        <p:txBody>
          <a:bodyPr wrap="square" rtlCol="0" anchor="t">
            <a:spAutoFit/>
          </a:bodyPr>
          <a:lstStyle/>
          <a:p>
            <a:r>
              <a:rPr lang="en-US" altLang="zh-CN" sz="3200">
                <a:solidFill>
                  <a:schemeClr val="bg1"/>
                </a:solidFill>
                <a:latin typeface="微软雅黑" charset="-122"/>
                <a:ea typeface="微软雅黑" charset="-122"/>
              </a:rPr>
              <a:t>          </a:t>
            </a:r>
            <a:r>
              <a:rPr lang="zh-CN" altLang="en-US" sz="3200">
                <a:solidFill>
                  <a:schemeClr val="bg1"/>
                </a:solidFill>
                <a:latin typeface="微软雅黑" charset="-122"/>
                <a:ea typeface="微软雅黑" charset="-122"/>
              </a:rPr>
              <a:t>                 </a:t>
            </a:r>
            <a:r>
              <a:rPr lang="zh-CN" altLang="en-US" sz="3200">
                <a:solidFill>
                  <a:schemeClr val="bg1"/>
                </a:solidFill>
                <a:latin typeface="Arial" pitchFamily="34" charset="0"/>
                <a:ea typeface="Arial" pitchFamily="34" charset="0"/>
                <a:sym typeface="+mn-ea"/>
              </a:rPr>
              <a:t> </a:t>
            </a:r>
            <a:r>
              <a:rPr lang="en-US" altLang="zh-CN" sz="3200">
                <a:solidFill>
                  <a:schemeClr val="bg1"/>
                </a:solidFill>
                <a:latin typeface="Arial" pitchFamily="34" charset="0"/>
                <a:ea typeface="Arial" pitchFamily="34" charset="0"/>
                <a:sym typeface="+mn-ea"/>
              </a:rPr>
              <a:t>micro:bit</a:t>
            </a:r>
            <a:r>
              <a:rPr lang="zh-CN" altLang="en-US" sz="3200">
                <a:solidFill>
                  <a:schemeClr val="bg1"/>
                </a:solidFill>
                <a:latin typeface="Arial" pitchFamily="34" charset="0"/>
                <a:ea typeface="Arial" pitchFamily="34" charset="0"/>
                <a:sym typeface="+mn-ea"/>
              </a:rPr>
              <a:t> entry video tutorial</a:t>
            </a:r>
            <a:r>
              <a:rPr lang="zh-CN" altLang="en-US" sz="2800">
                <a:solidFill>
                  <a:schemeClr val="bg1"/>
                </a:solidFill>
                <a:latin typeface="微软雅黑" charset="-122"/>
                <a:ea typeface="微软雅黑" charset="-122"/>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微软雅黑" charset="-122"/>
                <a:ea typeface="微软雅黑" charset="-122"/>
                <a:sym typeface="+mn-ea"/>
              </a:rPr>
              <a:t> </a:t>
            </a: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creative tutorial</a:t>
            </a:r>
            <a:endParaRPr lang="zh-CN" altLang="en-US" sz="2800"/>
          </a:p>
        </p:txBody>
      </p:sp>
      <p:sp>
        <p:nvSpPr>
          <p:cNvPr id="19" name="文本框 18"/>
          <p:cNvSpPr txBox="1"/>
          <p:nvPr/>
        </p:nvSpPr>
        <p:spPr>
          <a:xfrm>
            <a:off x="2916287" y="994343"/>
            <a:ext cx="1589405" cy="460375"/>
          </a:xfrm>
          <a:prstGeom prst="rect">
            <a:avLst/>
          </a:prstGeom>
          <a:noFill/>
        </p:spPr>
        <p:txBody>
          <a:bodyPr wrap="none" rtlCol="0">
            <a:spAutoFit/>
          </a:bodyPr>
          <a:lstStyle/>
          <a:p>
            <a:pPr algn="l"/>
            <a:r>
              <a:rPr lang="zh-CN" altLang="en-US" sz="2400" dirty="0">
                <a:solidFill>
                  <a:schemeClr val="accent5">
                    <a:lumMod val="75000"/>
                  </a:schemeClr>
                </a:solidFill>
                <a:latin typeface="Arial" pitchFamily="34" charset="0"/>
                <a:ea typeface="Arial" pitchFamily="34" charset="0"/>
                <a:sym typeface="+mn-ea"/>
              </a:rPr>
              <a:t>Hardware</a:t>
            </a:r>
            <a:r>
              <a:rPr lang="en-US" altLang="zh-CN" sz="2400" dirty="0">
                <a:solidFill>
                  <a:schemeClr val="accent5">
                    <a:lumMod val="75000"/>
                  </a:schemeClr>
                </a:solidFill>
                <a:latin typeface="Arial" pitchFamily="34" charset="0"/>
                <a:ea typeface="Arial" pitchFamily="34" charset="0"/>
                <a:sym typeface="+mn-ea"/>
              </a:rPr>
              <a:t>:</a:t>
            </a:r>
            <a:endParaRPr lang="en-US" altLang="zh-CN" sz="2400" dirty="0">
              <a:solidFill>
                <a:schemeClr val="accent5">
                  <a:lumMod val="75000"/>
                </a:schemeClr>
              </a:solidFill>
              <a:latin typeface="Arial" pitchFamily="34" charset="0"/>
              <a:ea typeface="Arial" pitchFamily="34" charset="0"/>
              <a:sym typeface="+mn-ea"/>
            </a:endParaRPr>
          </a:p>
        </p:txBody>
      </p:sp>
      <p:sp>
        <p:nvSpPr>
          <p:cNvPr id="2" name="文本框 1"/>
          <p:cNvSpPr txBox="1"/>
          <p:nvPr/>
        </p:nvSpPr>
        <p:spPr>
          <a:xfrm>
            <a:off x="4505960" y="994410"/>
            <a:ext cx="6440805" cy="3138170"/>
          </a:xfrm>
          <a:prstGeom prst="rect">
            <a:avLst/>
          </a:prstGeom>
          <a:noFill/>
        </p:spPr>
        <p:txBody>
          <a:bodyPr wrap="square" rtlCol="0">
            <a:spAutoFit/>
          </a:bodyPr>
          <a:lstStyle/>
          <a:p>
            <a:r>
              <a:rPr lang="en-US" altLang="zh-CN" dirty="0">
                <a:solidFill>
                  <a:schemeClr val="accent5">
                    <a:lumMod val="75000"/>
                  </a:schemeClr>
                </a:solidFill>
                <a:latin typeface="Arial" pitchFamily="34" charset="0"/>
                <a:ea typeface="方正少儿_GBK" charset="-122"/>
                <a:cs typeface="Arial" pitchFamily="34" charset="0"/>
              </a:rPr>
              <a:t>●  </a:t>
            </a:r>
            <a:r>
              <a:rPr lang="en-US" dirty="0">
                <a:solidFill>
                  <a:schemeClr val="accent5">
                    <a:lumMod val="75000"/>
                  </a:schemeClr>
                </a:solidFill>
                <a:latin typeface="Arial" pitchFamily="34" charset="0"/>
                <a:ea typeface="方正少儿_GBK" charset="-122"/>
                <a:cs typeface="Arial" pitchFamily="34" charset="0"/>
              </a:rPr>
              <a:t>1 x Micro:bit Board</a:t>
            </a:r>
            <a:endParaRPr lang="en-US" altLang="zh-CN" dirty="0">
              <a:solidFill>
                <a:schemeClr val="accent5">
                  <a:lumMod val="75000"/>
                </a:schemeClr>
              </a:solidFill>
              <a:latin typeface="Arial" pitchFamily="34" charset="0"/>
              <a:ea typeface="方正少儿_GBK" charset="-122"/>
              <a:cs typeface="Arial" pitchFamily="34" charset="0"/>
            </a:endParaRPr>
          </a:p>
          <a:p>
            <a:r>
              <a:rPr lang="en-US" altLang="zh-CN" dirty="0">
                <a:solidFill>
                  <a:schemeClr val="accent5">
                    <a:lumMod val="75000"/>
                  </a:schemeClr>
                </a:solidFill>
                <a:latin typeface="Arial" pitchFamily="34" charset="0"/>
                <a:ea typeface="方正少儿_GBK" charset="-122"/>
                <a:cs typeface="Arial" pitchFamily="34" charset="0"/>
                <a:sym typeface="+mn-ea"/>
              </a:rPr>
              <a:t>●  </a:t>
            </a:r>
            <a:r>
              <a:rPr lang="en-US" dirty="0">
                <a:solidFill>
                  <a:schemeClr val="accent5">
                    <a:lumMod val="75000"/>
                  </a:schemeClr>
                </a:solidFill>
                <a:latin typeface="Arial" pitchFamily="34" charset="0"/>
                <a:ea typeface="方正少儿_GBK" charset="-122"/>
                <a:cs typeface="Arial" pitchFamily="34" charset="0"/>
                <a:sym typeface="+mn-ea"/>
              </a:rPr>
              <a:t>1 x Micro:bit expansion board</a:t>
            </a:r>
            <a:endParaRPr lang="en-US" altLang="zh-CN" dirty="0">
              <a:solidFill>
                <a:schemeClr val="accent5">
                  <a:lumMod val="75000"/>
                </a:schemeClr>
              </a:solidFill>
              <a:latin typeface="Arial" pitchFamily="34" charset="0"/>
              <a:ea typeface="方正少儿_GBK" charset="-122"/>
              <a:cs typeface="Arial" pitchFamily="34" charset="0"/>
            </a:endParaRPr>
          </a:p>
          <a:p>
            <a:r>
              <a:rPr lang="en-US" altLang="zh-CN" dirty="0">
                <a:solidFill>
                  <a:schemeClr val="accent5">
                    <a:lumMod val="75000"/>
                  </a:schemeClr>
                </a:solidFill>
                <a:latin typeface="Arial" pitchFamily="34" charset="0"/>
                <a:ea typeface="方正少儿_GBK" charset="-122"/>
                <a:cs typeface="Arial" pitchFamily="34" charset="0"/>
                <a:sym typeface="+mn-ea"/>
              </a:rPr>
              <a:t>●  1 x servo kit</a:t>
            </a:r>
            <a:endParaRPr lang="en-US" altLang="zh-CN" dirty="0">
              <a:solidFill>
                <a:schemeClr val="accent5">
                  <a:lumMod val="75000"/>
                </a:schemeClr>
              </a:solidFill>
              <a:latin typeface="Arial" pitchFamily="34" charset="0"/>
              <a:ea typeface="方正少儿_GBK" charset="-122"/>
              <a:cs typeface="Arial" pitchFamily="34" charset="0"/>
              <a:sym typeface="+mn-ea"/>
            </a:endParaRPr>
          </a:p>
          <a:p>
            <a:r>
              <a:rPr lang="en-US" altLang="zh-CN" dirty="0">
                <a:solidFill>
                  <a:schemeClr val="accent5">
                    <a:lumMod val="75000"/>
                  </a:schemeClr>
                </a:solidFill>
                <a:latin typeface="Arial" pitchFamily="34" charset="0"/>
                <a:ea typeface="方正少儿_GBK" charset="-122"/>
                <a:cs typeface="Arial" pitchFamily="34" charset="0"/>
                <a:sym typeface="+mn-ea"/>
              </a:rPr>
              <a:t>●  1 x Ultrasonic</a:t>
            </a:r>
            <a:endParaRPr lang="en-US" altLang="zh-CN" dirty="0">
              <a:solidFill>
                <a:schemeClr val="accent5">
                  <a:lumMod val="75000"/>
                </a:schemeClr>
              </a:solidFill>
              <a:latin typeface="Arial" pitchFamily="34" charset="0"/>
              <a:ea typeface="方正少儿_GBK" charset="-122"/>
              <a:cs typeface="Arial" pitchFamily="34" charset="0"/>
              <a:sym typeface="+mn-ea"/>
            </a:endParaRPr>
          </a:p>
          <a:p>
            <a:r>
              <a:rPr lang="en-US" altLang="zh-CN" dirty="0">
                <a:solidFill>
                  <a:schemeClr val="accent5">
                    <a:lumMod val="75000"/>
                  </a:schemeClr>
                </a:solidFill>
                <a:latin typeface="Arial" pitchFamily="34" charset="0"/>
                <a:ea typeface="方正少儿_GBK" charset="-122"/>
                <a:cs typeface="Arial" pitchFamily="34" charset="0"/>
                <a:sym typeface="+mn-ea"/>
              </a:rPr>
              <a:t>●  1 x door ( Owned )</a:t>
            </a:r>
            <a:endParaRPr lang="en-US" altLang="zh-CN" dirty="0">
              <a:solidFill>
                <a:schemeClr val="accent5">
                  <a:lumMod val="75000"/>
                </a:schemeClr>
              </a:solidFill>
              <a:latin typeface="Arial" pitchFamily="34" charset="0"/>
              <a:ea typeface="方正少儿_GBK" charset="-122"/>
              <a:cs typeface="Arial" pitchFamily="34" charset="0"/>
              <a:sym typeface="+mn-ea"/>
            </a:endParaRPr>
          </a:p>
          <a:p>
            <a:r>
              <a:rPr lang="en-US" altLang="zh-CN" dirty="0">
                <a:solidFill>
                  <a:schemeClr val="accent5">
                    <a:lumMod val="75000"/>
                  </a:schemeClr>
                </a:solidFill>
                <a:latin typeface="Arial" pitchFamily="34" charset="0"/>
                <a:ea typeface="方正少儿_GBK" charset="-122"/>
                <a:cs typeface="Arial" pitchFamily="34" charset="0"/>
                <a:sym typeface="+mn-ea"/>
              </a:rPr>
              <a:t>●  4 x DuPont line female to male</a:t>
            </a:r>
            <a:endParaRPr lang="en-US" altLang="zh-CN" dirty="0">
              <a:solidFill>
                <a:schemeClr val="accent5">
                  <a:lumMod val="75000"/>
                </a:schemeClr>
              </a:solidFill>
              <a:latin typeface="Arial" pitchFamily="34" charset="0"/>
              <a:ea typeface="方正少儿_GBK" charset="-122"/>
              <a:cs typeface="Arial" pitchFamily="34" charset="0"/>
              <a:sym typeface="+mn-ea"/>
            </a:endParaRPr>
          </a:p>
          <a:p>
            <a:r>
              <a:rPr lang="en-US" altLang="zh-CN" dirty="0">
                <a:solidFill>
                  <a:schemeClr val="accent5">
                    <a:lumMod val="75000"/>
                  </a:schemeClr>
                </a:solidFill>
                <a:latin typeface="Arial" pitchFamily="34" charset="0"/>
                <a:ea typeface="方正少儿_GBK" charset="-122"/>
                <a:cs typeface="Arial" pitchFamily="34" charset="0"/>
                <a:sym typeface="+mn-ea"/>
              </a:rPr>
              <a:t>●  3 x DuPont line male to male</a:t>
            </a:r>
            <a:endParaRPr lang="en-US" altLang="zh-CN" dirty="0">
              <a:solidFill>
                <a:schemeClr val="accent5">
                  <a:lumMod val="75000"/>
                </a:schemeClr>
              </a:solidFill>
              <a:latin typeface="Arial" pitchFamily="34" charset="0"/>
              <a:ea typeface="方正少儿_GBK" charset="-122"/>
              <a:cs typeface="Arial" pitchFamily="34" charset="0"/>
              <a:sym typeface="+mn-ea"/>
            </a:endParaRPr>
          </a:p>
          <a:p>
            <a:r>
              <a:rPr lang="en-US" altLang="zh-CN" dirty="0">
                <a:solidFill>
                  <a:schemeClr val="accent5">
                    <a:lumMod val="75000"/>
                  </a:schemeClr>
                </a:solidFill>
                <a:latin typeface="Arial" pitchFamily="34" charset="0"/>
                <a:ea typeface="方正少儿_GBK" charset="-122"/>
                <a:cs typeface="Arial" pitchFamily="34" charset="0"/>
                <a:sym typeface="+mn-ea"/>
              </a:rPr>
              <a:t>●  1 x Power module</a:t>
            </a:r>
            <a:endParaRPr lang="en-US" altLang="zh-CN" dirty="0">
              <a:solidFill>
                <a:schemeClr val="accent5">
                  <a:lumMod val="75000"/>
                </a:schemeClr>
              </a:solidFill>
              <a:latin typeface="Arial" pitchFamily="34" charset="0"/>
              <a:ea typeface="方正少儿_GBK" charset="-122"/>
              <a:cs typeface="Arial" pitchFamily="34" charset="0"/>
              <a:sym typeface="+mn-ea"/>
            </a:endParaRPr>
          </a:p>
          <a:p>
            <a:r>
              <a:rPr lang="en-US" altLang="zh-CN" dirty="0">
                <a:solidFill>
                  <a:schemeClr val="accent5">
                    <a:lumMod val="75000"/>
                  </a:schemeClr>
                </a:solidFill>
                <a:latin typeface="Arial" pitchFamily="34" charset="0"/>
                <a:ea typeface="方正少儿_GBK" charset="-122"/>
                <a:cs typeface="Arial" pitchFamily="34" charset="0"/>
                <a:sym typeface="+mn-ea"/>
              </a:rPr>
              <a:t>●  1 x Breadboard</a:t>
            </a:r>
            <a:endParaRPr lang="en-US" altLang="zh-CN" dirty="0">
              <a:solidFill>
                <a:schemeClr val="accent5">
                  <a:lumMod val="75000"/>
                </a:schemeClr>
              </a:solidFill>
              <a:latin typeface="Arial" pitchFamily="34" charset="0"/>
              <a:ea typeface="方正少儿_GBK" charset="-122"/>
              <a:cs typeface="Arial" pitchFamily="34" charset="0"/>
              <a:sym typeface="+mn-ea"/>
            </a:endParaRPr>
          </a:p>
          <a:p>
            <a:r>
              <a:rPr lang="en-US" altLang="zh-CN" dirty="0">
                <a:solidFill>
                  <a:schemeClr val="accent5">
                    <a:lumMod val="75000"/>
                  </a:schemeClr>
                </a:solidFill>
                <a:latin typeface="Arial" pitchFamily="34" charset="0"/>
                <a:ea typeface="方正少儿_GBK" charset="-122"/>
                <a:cs typeface="Arial" pitchFamily="34" charset="0"/>
                <a:sym typeface="+mn-ea"/>
              </a:rPr>
              <a:t>●  1 x </a:t>
            </a:r>
            <a:r>
              <a:rPr lang="en-US" dirty="0">
                <a:solidFill>
                  <a:schemeClr val="accent5">
                    <a:lumMod val="75000"/>
                  </a:schemeClr>
                </a:solidFill>
                <a:latin typeface="Arial" pitchFamily="34" charset="0"/>
                <a:ea typeface="方正少儿_GBK" charset="-122"/>
                <a:cs typeface="Arial" pitchFamily="34" charset="0"/>
                <a:sym typeface="+mn-ea"/>
              </a:rPr>
              <a:t>PC</a:t>
            </a:r>
            <a:endParaRPr lang="en-US" altLang="zh-CN" dirty="0">
              <a:solidFill>
                <a:schemeClr val="accent5">
                  <a:lumMod val="75000"/>
                </a:schemeClr>
              </a:solidFill>
              <a:latin typeface="Arial" pitchFamily="34" charset="0"/>
              <a:ea typeface="方正少儿_GBK" charset="-122"/>
              <a:cs typeface="Arial" pitchFamily="34" charset="0"/>
              <a:sym typeface="+mn-ea"/>
            </a:endParaRPr>
          </a:p>
          <a:p>
            <a:r>
              <a:rPr lang="en-US" altLang="zh-CN" dirty="0">
                <a:solidFill>
                  <a:schemeClr val="accent5">
                    <a:lumMod val="75000"/>
                  </a:schemeClr>
                </a:solidFill>
                <a:latin typeface="Arial" pitchFamily="34" charset="0"/>
                <a:ea typeface="方正少儿_GBK" charset="-122"/>
                <a:cs typeface="Arial" pitchFamily="34" charset="0"/>
                <a:sym typeface="+mn-ea"/>
              </a:rPr>
              <a:t>●  </a:t>
            </a:r>
            <a:r>
              <a:rPr lang="en-US" dirty="0">
                <a:solidFill>
                  <a:schemeClr val="accent5">
                    <a:lumMod val="75000"/>
                  </a:schemeClr>
                </a:solidFill>
                <a:latin typeface="Arial" pitchFamily="34" charset="0"/>
                <a:ea typeface="方正少儿_GBK" charset="-122"/>
                <a:cs typeface="Arial" pitchFamily="34" charset="0"/>
                <a:sym typeface="+mn-ea"/>
              </a:rPr>
              <a:t>1 x USB </a:t>
            </a:r>
            <a:r>
              <a:rPr lang="en-US" dirty="0" smtClean="0">
                <a:solidFill>
                  <a:schemeClr val="accent5">
                    <a:lumMod val="75000"/>
                  </a:schemeClr>
                </a:solidFill>
                <a:latin typeface="Arial" pitchFamily="34" charset="0"/>
                <a:ea typeface="方正少儿_GBK" charset="-122"/>
                <a:cs typeface="Arial" pitchFamily="34" charset="0"/>
                <a:sym typeface="+mn-ea"/>
              </a:rPr>
              <a:t>Cable</a:t>
            </a:r>
            <a:endParaRPr lang="en-US" dirty="0">
              <a:solidFill>
                <a:schemeClr val="accent5">
                  <a:lumMod val="75000"/>
                </a:schemeClr>
              </a:solidFill>
              <a:latin typeface="Arial" pitchFamily="34" charset="0"/>
              <a:ea typeface="方正少儿_GBK" charset="-122"/>
              <a:cs typeface="Arial" pitchFamily="34" charset="0"/>
              <a:sym typeface="+mn-ea"/>
            </a:endParaRPr>
          </a:p>
        </p:txBody>
      </p:sp>
      <p:sp>
        <p:nvSpPr>
          <p:cNvPr id="3" name="文本框 2"/>
          <p:cNvSpPr txBox="1"/>
          <p:nvPr/>
        </p:nvSpPr>
        <p:spPr>
          <a:xfrm>
            <a:off x="2848977" y="4328728"/>
            <a:ext cx="8000365" cy="1383665"/>
          </a:xfrm>
          <a:prstGeom prst="rect">
            <a:avLst/>
          </a:prstGeom>
          <a:noFill/>
        </p:spPr>
        <p:txBody>
          <a:bodyPr wrap="none" rtlCol="0">
            <a:spAutoFit/>
          </a:bodyPr>
          <a:lstStyle/>
          <a:p>
            <a:pPr algn="l"/>
            <a:r>
              <a:rPr lang="en-US" altLang="zh-CN" sz="2400" dirty="0">
                <a:solidFill>
                  <a:schemeClr val="accent5">
                    <a:lumMod val="75000"/>
                  </a:schemeClr>
                </a:solidFill>
                <a:latin typeface="微软雅黑 Light" charset="-122"/>
                <a:ea typeface="微软雅黑 Light" charset="-122"/>
              </a:rPr>
              <a:t>       </a:t>
            </a:r>
            <a:r>
              <a:rPr sz="2000" dirty="0">
                <a:solidFill>
                  <a:schemeClr val="accent5">
                    <a:lumMod val="75000"/>
                  </a:schemeClr>
                </a:solidFill>
                <a:latin typeface="Arial" pitchFamily="34" charset="0"/>
                <a:ea typeface="Arial" pitchFamily="34" charset="0"/>
                <a:sym typeface="+mn-ea"/>
              </a:rPr>
              <a:t>Then the micro:bit is connected to the computer through USB, </a:t>
            </a:r>
            <a:endParaRPr sz="2000" dirty="0">
              <a:solidFill>
                <a:schemeClr val="accent5">
                  <a:lumMod val="75000"/>
                </a:schemeClr>
              </a:solidFill>
              <a:latin typeface="Arial" pitchFamily="34" charset="0"/>
              <a:ea typeface="Arial" pitchFamily="34" charset="0"/>
              <a:sym typeface="+mn-ea"/>
            </a:endParaRPr>
          </a:p>
          <a:p>
            <a:pPr algn="l"/>
            <a:r>
              <a:rPr sz="2000" dirty="0">
                <a:solidFill>
                  <a:schemeClr val="accent5">
                    <a:lumMod val="75000"/>
                  </a:schemeClr>
                </a:solidFill>
                <a:latin typeface="Arial" pitchFamily="34" charset="0"/>
                <a:ea typeface="Arial" pitchFamily="34" charset="0"/>
                <a:sym typeface="+mn-ea"/>
              </a:rPr>
              <a:t>and the computer will pop up a U disk and click the URL in the U disk </a:t>
            </a:r>
            <a:endParaRPr sz="2000" dirty="0">
              <a:solidFill>
                <a:schemeClr val="accent5">
                  <a:lumMod val="75000"/>
                </a:schemeClr>
              </a:solidFill>
              <a:latin typeface="Arial" pitchFamily="34" charset="0"/>
              <a:ea typeface="Arial" pitchFamily="34" charset="0"/>
              <a:sym typeface="+mn-ea"/>
            </a:endParaRPr>
          </a:p>
          <a:p>
            <a:pPr algn="l"/>
            <a:r>
              <a:rPr sz="2000" dirty="0">
                <a:solidFill>
                  <a:schemeClr val="accent5">
                    <a:lumMod val="75000"/>
                  </a:schemeClr>
                </a:solidFill>
                <a:latin typeface="Arial" pitchFamily="34" charset="0"/>
                <a:ea typeface="Arial" pitchFamily="34" charset="0"/>
                <a:sym typeface="+mn-ea"/>
              </a:rPr>
              <a:t>to enter the programming interface.</a:t>
            </a:r>
            <a:r>
              <a:rPr lang="en-US" sz="2000" dirty="0">
                <a:solidFill>
                  <a:schemeClr val="accent5">
                    <a:lumMod val="75000"/>
                  </a:schemeClr>
                </a:solidFill>
                <a:latin typeface="Arial" pitchFamily="34" charset="0"/>
                <a:ea typeface="Arial" pitchFamily="34" charset="0"/>
                <a:sym typeface="+mn-ea"/>
              </a:rPr>
              <a:t>Input this URL </a:t>
            </a:r>
            <a:endParaRPr lang="en-US" sz="2000" dirty="0">
              <a:solidFill>
                <a:schemeClr val="accent5">
                  <a:lumMod val="75000"/>
                </a:schemeClr>
              </a:solidFill>
              <a:latin typeface="Arial" pitchFamily="34" charset="0"/>
              <a:ea typeface="Arial" pitchFamily="34" charset="0"/>
              <a:sym typeface="+mn-ea"/>
            </a:endParaRPr>
          </a:p>
          <a:p>
            <a:pPr algn="l"/>
            <a:r>
              <a:rPr lang="en-US" sz="2000" dirty="0">
                <a:solidFill>
                  <a:srgbClr val="FF0000"/>
                </a:solidFill>
                <a:latin typeface="Arial" pitchFamily="34" charset="0"/>
                <a:ea typeface="Arial" pitchFamily="34" charset="0"/>
                <a:sym typeface="+mn-ea"/>
              </a:rPr>
              <a:t>https://github.com/lzty634158/yahboom_mbit_en </a:t>
            </a:r>
            <a:r>
              <a:rPr lang="en-US" sz="2000" dirty="0">
                <a:solidFill>
                  <a:schemeClr val="accent5">
                    <a:lumMod val="75000"/>
                  </a:schemeClr>
                </a:solidFill>
                <a:latin typeface="Arial" pitchFamily="34" charset="0"/>
                <a:ea typeface="Arial" pitchFamily="34" charset="0"/>
                <a:sym typeface="+mn-ea"/>
              </a:rPr>
              <a:t>to get the package.</a:t>
            </a:r>
            <a:endParaRPr lang="zh-CN" altLang="en-US" sz="2000" dirty="0">
              <a:solidFill>
                <a:schemeClr val="accent5">
                  <a:lumMod val="75000"/>
                </a:schemeClr>
              </a:solidFill>
              <a:latin typeface="方正少儿_GBK" charset="-122"/>
              <a:ea typeface="方正少儿_GBK" charset="-122"/>
            </a:endParaRPr>
          </a:p>
        </p:txBody>
      </p:sp>
      <p:grpSp>
        <p:nvGrpSpPr>
          <p:cNvPr id="25" name="组合 24"/>
          <p:cNvGrpSpPr/>
          <p:nvPr/>
        </p:nvGrpSpPr>
        <p:grpSpPr>
          <a:xfrm>
            <a:off x="638113" y="2002382"/>
            <a:ext cx="2133203" cy="1272213"/>
            <a:chOff x="5213810" y="4799296"/>
            <a:chExt cx="2133203" cy="1272213"/>
          </a:xfrm>
        </p:grpSpPr>
        <p:sp>
          <p:nvSpPr>
            <p:cNvPr id="26" name="任意多边形 25"/>
            <p:cNvSpPr/>
            <p:nvPr/>
          </p:nvSpPr>
          <p:spPr>
            <a:xfrm>
              <a:off x="5213810" y="479929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327713" y="5471590"/>
              <a:ext cx="2019300" cy="521970"/>
            </a:xfrm>
            <a:prstGeom prst="rect">
              <a:avLst/>
            </a:prstGeom>
            <a:noFill/>
          </p:spPr>
          <p:txBody>
            <a:bodyPr wrap="none" rtlCol="0">
              <a:spAutoFit/>
            </a:bodyPr>
            <a:lstStyle/>
            <a:p>
              <a:pPr algn="l"/>
              <a:r>
                <a:rPr lang="en-US" altLang="zh-CN" sz="2800" dirty="0">
                  <a:solidFill>
                    <a:schemeClr val="accent5">
                      <a:lumMod val="75000"/>
                    </a:schemeClr>
                  </a:solidFill>
                  <a:latin typeface="Arial" pitchFamily="34" charset="0"/>
                  <a:ea typeface="Arial" pitchFamily="34" charset="0"/>
                  <a:sym typeface="+mn-ea"/>
                </a:rPr>
                <a:t>Preparation</a:t>
              </a:r>
              <a:endParaRPr lang="zh-CN" altLang="en-US" sz="2800" dirty="0">
                <a:solidFill>
                  <a:schemeClr val="accent5">
                    <a:lumMod val="75000"/>
                  </a:schemeClr>
                </a:solidFill>
                <a:latin typeface="方正少儿_GBK" charset="-122"/>
                <a:ea typeface="方正少儿_GBK" charset="-122"/>
              </a:endParaRPr>
            </a:p>
          </p:txBody>
        </p:sp>
      </p:grpSp>
      <p:pic>
        <p:nvPicPr>
          <p:cNvPr id="4" name="图片 3" descr="logo"/>
          <p:cNvPicPr>
            <a:picLocks noChangeAspect="1"/>
          </p:cNvPicPr>
          <p:nvPr/>
        </p:nvPicPr>
        <p:blipFill>
          <a:blip r:embed="rId1"/>
          <a:stretch>
            <a:fillRect/>
          </a:stretch>
        </p:blipFill>
        <p:spPr>
          <a:xfrm>
            <a:off x="1556385" y="45085"/>
            <a:ext cx="1292860" cy="801370"/>
          </a:xfrm>
          <a:prstGeom prst="rect">
            <a:avLst/>
          </a:prstGeom>
        </p:spPr>
      </p:pic>
    </p:spTree>
  </p:cSld>
  <p:clrMapOvr>
    <a:masterClrMapping/>
  </p:clrMapOvr>
  <p:transition spd="slow">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099820" cy="521970"/>
          </a:xfrm>
          <a:prstGeom prst="rect">
            <a:avLst/>
          </a:prstGeom>
          <a:noFill/>
        </p:spPr>
        <p:txBody>
          <a:bodyPr wrap="none" rtlCol="0">
            <a:spAutoFit/>
          </a:bodyPr>
          <a:lstStyle/>
          <a:p>
            <a:r>
              <a:rPr lang="en-US" altLang="zh-CN" sz="2800" dirty="0" smtClean="0">
                <a:solidFill>
                  <a:schemeClr val="accent5">
                    <a:lumMod val="75000"/>
                  </a:schemeClr>
                </a:solidFill>
                <a:latin typeface="方正少儿_GBK" charset="-122"/>
                <a:ea typeface="方正少儿_GBK" charset="-122"/>
              </a:rPr>
              <a:t>Part 3</a:t>
            </a:r>
            <a:endParaRPr lang="en-US" sz="2800" dirty="0">
              <a:solidFill>
                <a:schemeClr val="accent5">
                  <a:lumMod val="75000"/>
                </a:schemeClr>
              </a:solidFill>
              <a:latin typeface="方正少儿_GBK" charset="-122"/>
              <a:ea typeface="方正少儿_GBK" charset="-122"/>
            </a:endParaRPr>
          </a:p>
        </p:txBody>
      </p:sp>
      <p:sp>
        <p:nvSpPr>
          <p:cNvPr id="15" name="文本框 14"/>
          <p:cNvSpPr txBox="1"/>
          <p:nvPr/>
        </p:nvSpPr>
        <p:spPr>
          <a:xfrm>
            <a:off x="783590" y="105410"/>
            <a:ext cx="10042525" cy="583565"/>
          </a:xfrm>
          <a:prstGeom prst="rect">
            <a:avLst/>
          </a:prstGeom>
          <a:noFill/>
        </p:spPr>
        <p:txBody>
          <a:bodyPr wrap="square" rtlCol="0" anchor="t">
            <a:spAutoFit/>
          </a:bodyPr>
          <a:lstStyle/>
          <a:p>
            <a:r>
              <a:rPr lang="en-US" altLang="zh-CN" sz="3200">
                <a:solidFill>
                  <a:schemeClr val="bg1"/>
                </a:solidFill>
                <a:latin typeface="微软雅黑" charset="-122"/>
                <a:ea typeface="微软雅黑" charset="-122"/>
              </a:rPr>
              <a:t>          </a:t>
            </a:r>
            <a:r>
              <a:rPr lang="zh-CN" altLang="en-US" sz="3200">
                <a:solidFill>
                  <a:schemeClr val="bg1"/>
                </a:solidFill>
                <a:latin typeface="微软雅黑" charset="-122"/>
                <a:ea typeface="微软雅黑" charset="-122"/>
              </a:rPr>
              <a:t>                 </a:t>
            </a:r>
            <a:r>
              <a:rPr lang="zh-CN" altLang="en-US" sz="3200">
                <a:solidFill>
                  <a:schemeClr val="bg1"/>
                </a:solidFill>
                <a:latin typeface="Arial" pitchFamily="34" charset="0"/>
                <a:ea typeface="Arial" pitchFamily="34" charset="0"/>
                <a:sym typeface="+mn-ea"/>
              </a:rPr>
              <a:t> </a:t>
            </a:r>
            <a:r>
              <a:rPr lang="en-US" altLang="zh-CN" sz="3200">
                <a:solidFill>
                  <a:schemeClr val="bg1"/>
                </a:solidFill>
                <a:latin typeface="Arial" pitchFamily="34" charset="0"/>
                <a:ea typeface="Arial" pitchFamily="34" charset="0"/>
                <a:sym typeface="+mn-ea"/>
              </a:rPr>
              <a:t>micro:bit</a:t>
            </a:r>
            <a:r>
              <a:rPr lang="zh-CN" altLang="en-US" sz="3200">
                <a:solidFill>
                  <a:schemeClr val="bg1"/>
                </a:solidFill>
                <a:latin typeface="Arial" pitchFamily="34" charset="0"/>
                <a:ea typeface="Arial" pitchFamily="34" charset="0"/>
                <a:sym typeface="+mn-ea"/>
              </a:rPr>
              <a:t> entry video tutorial</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89320"/>
            <a:ext cx="12192000" cy="86868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微软雅黑" charset="-122"/>
                <a:ea typeface="微软雅黑" charset="-122"/>
                <a:sym typeface="+mn-ea"/>
              </a:rPr>
              <a:t> </a:t>
            </a: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creative tutorial</a:t>
            </a:r>
            <a:endParaRPr lang="zh-CN" altLang="en-US" sz="2800"/>
          </a:p>
        </p:txBody>
      </p:sp>
      <p:grpSp>
        <p:nvGrpSpPr>
          <p:cNvPr id="25" name="组合 24"/>
          <p:cNvGrpSpPr/>
          <p:nvPr/>
        </p:nvGrpSpPr>
        <p:grpSpPr>
          <a:xfrm>
            <a:off x="638113" y="2002382"/>
            <a:ext cx="2079101" cy="1272213"/>
            <a:chOff x="5213810" y="4799296"/>
            <a:chExt cx="2079101" cy="1272213"/>
          </a:xfrm>
        </p:grpSpPr>
        <p:sp>
          <p:nvSpPr>
            <p:cNvPr id="26" name="任意多边形 25"/>
            <p:cNvSpPr/>
            <p:nvPr/>
          </p:nvSpPr>
          <p:spPr>
            <a:xfrm>
              <a:off x="5213810" y="479929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369623" y="5520485"/>
              <a:ext cx="1861185" cy="521970"/>
            </a:xfrm>
            <a:prstGeom prst="rect">
              <a:avLst/>
            </a:prstGeom>
            <a:noFill/>
          </p:spPr>
          <p:txBody>
            <a:bodyPr wrap="none" rtlCol="0">
              <a:spAutoFit/>
            </a:bodyPr>
            <a:lstStyle/>
            <a:p>
              <a:pPr algn="l"/>
              <a:r>
                <a:rPr lang="en-US" altLang="zh-CN" sz="2800" dirty="0">
                  <a:solidFill>
                    <a:schemeClr val="accent5">
                      <a:lumMod val="75000"/>
                    </a:schemeClr>
                  </a:solidFill>
                  <a:latin typeface="Arial" pitchFamily="34" charset="0"/>
                  <a:ea typeface="Arial" pitchFamily="34" charset="0"/>
                  <a:sym typeface="+mn-ea"/>
                </a:rPr>
                <a:t>handmade</a:t>
              </a:r>
              <a:endParaRPr lang="zh-CN" altLang="en-US" sz="2800" dirty="0">
                <a:solidFill>
                  <a:schemeClr val="accent5">
                    <a:lumMod val="75000"/>
                  </a:schemeClr>
                </a:solidFill>
                <a:latin typeface="方正少儿_GBK" charset="-122"/>
                <a:ea typeface="方正少儿_GBK" charset="-122"/>
              </a:endParaRPr>
            </a:p>
          </p:txBody>
        </p:sp>
      </p:grpSp>
      <p:pic>
        <p:nvPicPr>
          <p:cNvPr id="4" name="图片 3" descr="logo"/>
          <p:cNvPicPr>
            <a:picLocks noChangeAspect="1"/>
          </p:cNvPicPr>
          <p:nvPr/>
        </p:nvPicPr>
        <p:blipFill>
          <a:blip r:embed="rId1"/>
          <a:stretch>
            <a:fillRect/>
          </a:stretch>
        </p:blipFill>
        <p:spPr>
          <a:xfrm>
            <a:off x="1580515" y="120650"/>
            <a:ext cx="1119505" cy="694055"/>
          </a:xfrm>
          <a:prstGeom prst="rect">
            <a:avLst/>
          </a:prstGeom>
        </p:spPr>
      </p:pic>
      <p:pic>
        <p:nvPicPr>
          <p:cNvPr id="2" name="图片 1" descr="Lesson 19 Automatic door"/>
          <p:cNvPicPr>
            <a:picLocks noChangeAspect="1"/>
          </p:cNvPicPr>
          <p:nvPr/>
        </p:nvPicPr>
        <p:blipFill>
          <a:blip r:embed="rId2"/>
          <a:stretch>
            <a:fillRect/>
          </a:stretch>
        </p:blipFill>
        <p:spPr>
          <a:xfrm>
            <a:off x="3907155" y="889635"/>
            <a:ext cx="6644640" cy="5099685"/>
          </a:xfrm>
          <a:prstGeom prst="rect">
            <a:avLst/>
          </a:prstGeom>
        </p:spPr>
      </p:pic>
    </p:spTree>
  </p:cSld>
  <p:clrMapOvr>
    <a:masterClrMapping/>
  </p:clrMapOvr>
  <p:transition spd="slow">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638113" y="2002382"/>
            <a:ext cx="2123678" cy="1272213"/>
            <a:chOff x="5213810" y="4799296"/>
            <a:chExt cx="2123678" cy="1272213"/>
          </a:xfrm>
        </p:grpSpPr>
        <p:sp>
          <p:nvSpPr>
            <p:cNvPr id="26" name="任意多边形 25"/>
            <p:cNvSpPr/>
            <p:nvPr/>
          </p:nvSpPr>
          <p:spPr>
            <a:xfrm>
              <a:off x="5213810" y="479929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476303" y="5520485"/>
              <a:ext cx="1861185" cy="521970"/>
            </a:xfrm>
            <a:prstGeom prst="rect">
              <a:avLst/>
            </a:prstGeom>
            <a:noFill/>
          </p:spPr>
          <p:txBody>
            <a:bodyPr wrap="none" rtlCol="0">
              <a:spAutoFit/>
            </a:bodyPr>
            <a:lstStyle/>
            <a:p>
              <a:pPr algn="l"/>
              <a:r>
                <a:rPr lang="en-US" altLang="zh-CN" sz="2800" dirty="0">
                  <a:solidFill>
                    <a:schemeClr val="accent5">
                      <a:lumMod val="75000"/>
                    </a:schemeClr>
                  </a:solidFill>
                  <a:latin typeface="Arial" pitchFamily="34" charset="0"/>
                  <a:ea typeface="Arial" pitchFamily="34" charset="0"/>
                  <a:sym typeface="+mn-ea"/>
                </a:rPr>
                <a:t>handmade</a:t>
              </a:r>
              <a:endParaRPr lang="zh-CN" altLang="en-US" sz="2800" dirty="0">
                <a:solidFill>
                  <a:schemeClr val="accent5">
                    <a:lumMod val="75000"/>
                  </a:schemeClr>
                </a:solidFill>
                <a:latin typeface="方正少儿_GBK" charset="-122"/>
                <a:ea typeface="方正少儿_GBK" charset="-122"/>
              </a:endParaRPr>
            </a:p>
          </p:txBody>
        </p:sp>
      </p:grpSp>
      <p:pic>
        <p:nvPicPr>
          <p:cNvPr id="4" name="图片 3" descr="logo"/>
          <p:cNvPicPr>
            <a:picLocks noChangeAspect="1"/>
          </p:cNvPicPr>
          <p:nvPr/>
        </p:nvPicPr>
        <p:blipFill>
          <a:blip r:embed="rId1"/>
          <a:stretch>
            <a:fillRect/>
          </a:stretch>
        </p:blipFill>
        <p:spPr>
          <a:xfrm>
            <a:off x="1580515" y="120650"/>
            <a:ext cx="1119505" cy="694055"/>
          </a:xfrm>
          <a:prstGeom prst="rect">
            <a:avLst/>
          </a:prstGeom>
        </p:spPr>
      </p:pic>
      <p:sp>
        <p:nvSpPr>
          <p:cNvPr id="15" name="文本框 14"/>
          <p:cNvSpPr txBox="1"/>
          <p:nvPr/>
        </p:nvSpPr>
        <p:spPr>
          <a:xfrm>
            <a:off x="1006475" y="105410"/>
            <a:ext cx="10042525" cy="583565"/>
          </a:xfrm>
          <a:prstGeom prst="rect">
            <a:avLst/>
          </a:prstGeom>
          <a:noFill/>
        </p:spPr>
        <p:txBody>
          <a:bodyPr wrap="square" rtlCol="0" anchor="t">
            <a:spAutoFit/>
          </a:bodyPr>
          <a:lstStyle/>
          <a:p>
            <a:r>
              <a:rPr lang="en-US" altLang="zh-CN" sz="3200">
                <a:solidFill>
                  <a:schemeClr val="bg1"/>
                </a:solidFill>
                <a:latin typeface="微软雅黑" charset="-122"/>
                <a:ea typeface="微软雅黑" charset="-122"/>
              </a:rPr>
              <a:t>          </a:t>
            </a:r>
            <a:r>
              <a:rPr lang="zh-CN" altLang="en-US" sz="3200">
                <a:solidFill>
                  <a:schemeClr val="bg1"/>
                </a:solidFill>
                <a:latin typeface="微软雅黑" charset="-122"/>
                <a:ea typeface="微软雅黑" charset="-122"/>
              </a:rPr>
              <a:t>                 </a:t>
            </a:r>
            <a:r>
              <a:rPr lang="zh-CN" altLang="en-US" sz="3200">
                <a:solidFill>
                  <a:schemeClr val="bg1"/>
                </a:solidFill>
                <a:latin typeface="Arial" pitchFamily="34" charset="0"/>
                <a:ea typeface="Arial" pitchFamily="34" charset="0"/>
                <a:sym typeface="+mn-ea"/>
              </a:rPr>
              <a:t> </a:t>
            </a:r>
            <a:r>
              <a:rPr lang="en-US" altLang="zh-CN" sz="3200">
                <a:solidFill>
                  <a:schemeClr val="bg1"/>
                </a:solidFill>
                <a:latin typeface="Arial" pitchFamily="34" charset="0"/>
                <a:ea typeface="Arial" pitchFamily="34" charset="0"/>
                <a:sym typeface="+mn-ea"/>
              </a:rPr>
              <a:t>micro:bit</a:t>
            </a:r>
            <a:r>
              <a:rPr lang="zh-CN" altLang="en-US" sz="3200">
                <a:solidFill>
                  <a:schemeClr val="bg1"/>
                </a:solidFill>
                <a:latin typeface="Arial" pitchFamily="34" charset="0"/>
                <a:ea typeface="Arial" pitchFamily="34" charset="0"/>
                <a:sym typeface="+mn-ea"/>
              </a:rPr>
              <a:t> entry video tutorial</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7" name="文本框 6"/>
          <p:cNvSpPr txBox="1"/>
          <p:nvPr/>
        </p:nvSpPr>
        <p:spPr>
          <a:xfrm>
            <a:off x="638251" y="688905"/>
            <a:ext cx="1099820" cy="521970"/>
          </a:xfrm>
          <a:prstGeom prst="rect">
            <a:avLst/>
          </a:prstGeom>
          <a:noFill/>
        </p:spPr>
        <p:txBody>
          <a:bodyPr wrap="none" rtlCol="0">
            <a:spAutoFit/>
          </a:bodyPr>
          <a:lstStyle/>
          <a:p>
            <a:r>
              <a:rPr lang="en-US" altLang="zh-CN" sz="2800" dirty="0" smtClean="0">
                <a:solidFill>
                  <a:schemeClr val="accent5">
                    <a:lumMod val="75000"/>
                  </a:schemeClr>
                </a:solidFill>
                <a:latin typeface="方正少儿_GBK" charset="-122"/>
                <a:ea typeface="方正少儿_GBK" charset="-122"/>
              </a:rPr>
              <a:t>Part 3</a:t>
            </a:r>
            <a:endParaRPr lang="en-US" sz="2800" dirty="0">
              <a:solidFill>
                <a:schemeClr val="accent5">
                  <a:lumMod val="75000"/>
                </a:schemeClr>
              </a:solidFill>
              <a:latin typeface="方正少儿_GBK" charset="-122"/>
              <a:ea typeface="方正少儿_GBK" charset="-122"/>
            </a:endParaRPr>
          </a:p>
        </p:txBody>
      </p:sp>
      <p:sp>
        <p:nvSpPr>
          <p:cNvPr id="16" name="任意多边形 15"/>
          <p:cNvSpPr/>
          <p:nvPr/>
        </p:nvSpPr>
        <p:spPr>
          <a:xfrm>
            <a:off x="0" y="5989320"/>
            <a:ext cx="12192000" cy="86868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微软雅黑" charset="-122"/>
                <a:ea typeface="微软雅黑" charset="-122"/>
                <a:sym typeface="+mn-ea"/>
              </a:rPr>
              <a:t> </a:t>
            </a: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creative tutorial</a:t>
            </a:r>
            <a:endParaRPr lang="zh-CN" altLang="en-US" sz="2800"/>
          </a:p>
        </p:txBody>
      </p:sp>
      <p:sp>
        <p:nvSpPr>
          <p:cNvPr id="3" name="文本框 2"/>
          <p:cNvSpPr txBox="1"/>
          <p:nvPr/>
        </p:nvSpPr>
        <p:spPr>
          <a:xfrm>
            <a:off x="3015615" y="3749040"/>
            <a:ext cx="8590280" cy="2306955"/>
          </a:xfrm>
          <a:prstGeom prst="rect">
            <a:avLst/>
          </a:prstGeom>
          <a:noFill/>
        </p:spPr>
        <p:txBody>
          <a:bodyPr wrap="square" rtlCol="0">
            <a:spAutoFit/>
          </a:bodyPr>
          <a:lstStyle/>
          <a:p>
            <a:pPr algn="l"/>
            <a:r>
              <a:rPr dirty="0">
                <a:solidFill>
                  <a:srgbClr val="0070C0"/>
                </a:solidFill>
                <a:latin typeface="Arial" pitchFamily="34" charset="0"/>
                <a:ea typeface="方正少儿_GBK" charset="-122"/>
                <a:cs typeface="Arial" pitchFamily="34" charset="0"/>
              </a:rPr>
              <a:t>In this lesson we will use the servos and ultrasonic </a:t>
            </a:r>
            <a:r>
              <a:rPr lang="en-US" dirty="0">
                <a:solidFill>
                  <a:srgbClr val="0070C0"/>
                </a:solidFill>
                <a:latin typeface="Arial" pitchFamily="34" charset="0"/>
                <a:ea typeface="方正少儿_GBK" charset="-122"/>
                <a:cs typeface="Arial" pitchFamily="34" charset="0"/>
              </a:rPr>
              <a:t>module</a:t>
            </a:r>
            <a:r>
              <a:rPr dirty="0">
                <a:solidFill>
                  <a:srgbClr val="0070C0"/>
                </a:solidFill>
                <a:latin typeface="Arial" pitchFamily="34" charset="0"/>
                <a:ea typeface="方正少儿_GBK" charset="-122"/>
                <a:cs typeface="Arial" pitchFamily="34" charset="0"/>
              </a:rPr>
              <a:t>. Both VCCs must be connected to 5V. </a:t>
            </a:r>
            <a:endParaRPr dirty="0">
              <a:solidFill>
                <a:srgbClr val="0070C0"/>
              </a:solidFill>
              <a:latin typeface="Arial" pitchFamily="34" charset="0"/>
              <a:ea typeface="方正少儿_GBK" charset="-122"/>
              <a:cs typeface="Arial" pitchFamily="34" charset="0"/>
            </a:endParaRPr>
          </a:p>
          <a:p>
            <a:pPr algn="l"/>
            <a:r>
              <a:rPr dirty="0">
                <a:solidFill>
                  <a:srgbClr val="0070C0"/>
                </a:solidFill>
                <a:latin typeface="Arial" pitchFamily="34" charset="0"/>
                <a:ea typeface="方正少儿_GBK" charset="-122"/>
                <a:cs typeface="Arial" pitchFamily="34" charset="0"/>
              </a:rPr>
              <a:t>How to distinguish the positive and negative of the s</a:t>
            </a:r>
            <a:r>
              <a:rPr lang="en-US" dirty="0">
                <a:solidFill>
                  <a:srgbClr val="0070C0"/>
                </a:solidFill>
                <a:latin typeface="Arial" pitchFamily="34" charset="0"/>
                <a:ea typeface="方正少儿_GBK" charset="-122"/>
                <a:cs typeface="Arial" pitchFamily="34" charset="0"/>
              </a:rPr>
              <a:t>ervo</a:t>
            </a:r>
            <a:r>
              <a:rPr dirty="0">
                <a:solidFill>
                  <a:srgbClr val="0070C0"/>
                </a:solidFill>
                <a:latin typeface="Arial" pitchFamily="34" charset="0"/>
                <a:ea typeface="方正少儿_GBK" charset="-122"/>
                <a:cs typeface="Arial" pitchFamily="34" charset="0"/>
              </a:rPr>
              <a:t>? </a:t>
            </a:r>
            <a:endParaRPr dirty="0">
              <a:solidFill>
                <a:srgbClr val="0070C0"/>
              </a:solidFill>
              <a:latin typeface="Arial" pitchFamily="34" charset="0"/>
              <a:ea typeface="方正少儿_GBK" charset="-122"/>
              <a:cs typeface="Arial" pitchFamily="34" charset="0"/>
            </a:endParaRPr>
          </a:p>
          <a:p>
            <a:pPr algn="l"/>
            <a:r>
              <a:rPr dirty="0">
                <a:solidFill>
                  <a:srgbClr val="0070C0"/>
                </a:solidFill>
                <a:latin typeface="Arial" pitchFamily="34" charset="0"/>
                <a:ea typeface="方正少儿_GBK" charset="-122"/>
                <a:cs typeface="Arial" pitchFamily="34" charset="0"/>
              </a:rPr>
              <a:t>The brown </a:t>
            </a:r>
            <a:r>
              <a:rPr lang="en-US" dirty="0">
                <a:solidFill>
                  <a:srgbClr val="0070C0"/>
                </a:solidFill>
                <a:latin typeface="Arial" pitchFamily="34" charset="0"/>
                <a:ea typeface="方正少儿_GBK" charset="-122"/>
                <a:cs typeface="Arial" pitchFamily="34" charset="0"/>
              </a:rPr>
              <a:t>line of servo</a:t>
            </a:r>
            <a:r>
              <a:rPr dirty="0">
                <a:solidFill>
                  <a:srgbClr val="0070C0"/>
                </a:solidFill>
                <a:latin typeface="Arial" pitchFamily="34" charset="0"/>
                <a:ea typeface="方正少儿_GBK" charset="-122"/>
                <a:cs typeface="Arial" pitchFamily="34" charset="0"/>
              </a:rPr>
              <a:t> is the negative pole, the red </a:t>
            </a:r>
            <a:r>
              <a:rPr lang="en-US" dirty="0">
                <a:solidFill>
                  <a:srgbClr val="0070C0"/>
                </a:solidFill>
                <a:latin typeface="Arial" pitchFamily="34" charset="0"/>
                <a:ea typeface="方正少儿_GBK" charset="-122"/>
                <a:cs typeface="Arial" pitchFamily="34" charset="0"/>
                <a:sym typeface="+mn-ea"/>
              </a:rPr>
              <a:t>line of servo</a:t>
            </a:r>
            <a:r>
              <a:rPr dirty="0">
                <a:solidFill>
                  <a:srgbClr val="0070C0"/>
                </a:solidFill>
                <a:latin typeface="Arial" pitchFamily="34" charset="0"/>
                <a:ea typeface="方正少儿_GBK" charset="-122"/>
                <a:cs typeface="Arial" pitchFamily="34" charset="0"/>
              </a:rPr>
              <a:t> is the positive pole, and the yellow </a:t>
            </a:r>
            <a:r>
              <a:rPr lang="en-US" dirty="0">
                <a:solidFill>
                  <a:srgbClr val="0070C0"/>
                </a:solidFill>
                <a:latin typeface="Arial" pitchFamily="34" charset="0"/>
                <a:ea typeface="方正少儿_GBK" charset="-122"/>
                <a:cs typeface="Arial" pitchFamily="34" charset="0"/>
                <a:sym typeface="+mn-ea"/>
              </a:rPr>
              <a:t>line of servo</a:t>
            </a:r>
            <a:r>
              <a:rPr dirty="0">
                <a:solidFill>
                  <a:srgbClr val="0070C0"/>
                </a:solidFill>
                <a:latin typeface="Arial" pitchFamily="34" charset="0"/>
                <a:ea typeface="方正少儿_GBK" charset="-122"/>
                <a:cs typeface="Arial" pitchFamily="34" charset="0"/>
              </a:rPr>
              <a:t> is connected </a:t>
            </a:r>
            <a:r>
              <a:rPr lang="en-US" dirty="0">
                <a:solidFill>
                  <a:srgbClr val="0070C0"/>
                </a:solidFill>
                <a:latin typeface="Arial" pitchFamily="34" charset="0"/>
                <a:ea typeface="方正少儿_GBK" charset="-122"/>
                <a:cs typeface="Arial" pitchFamily="34" charset="0"/>
              </a:rPr>
              <a:t>to </a:t>
            </a:r>
            <a:r>
              <a:rPr dirty="0">
                <a:solidFill>
                  <a:srgbClr val="0070C0"/>
                </a:solidFill>
                <a:latin typeface="Arial" pitchFamily="34" charset="0"/>
                <a:ea typeface="方正少儿_GBK" charset="-122"/>
                <a:cs typeface="Arial" pitchFamily="34" charset="0"/>
              </a:rPr>
              <a:t>P2. Ultrasonic TRIG is connected to P0, ECHO is connected to P1, and everyone can use the charging treasure to supply power to the 5v power supply module. The servo, ultrasonic and micro:bit negative (GND) must be connected to the GND of the power supply</a:t>
            </a:r>
            <a:r>
              <a:rPr lang="en-US" dirty="0">
                <a:solidFill>
                  <a:srgbClr val="0070C0"/>
                </a:solidFill>
                <a:latin typeface="Arial" pitchFamily="34" charset="0"/>
                <a:ea typeface="方正少儿_GBK" charset="-122"/>
                <a:cs typeface="Arial" pitchFamily="34" charset="0"/>
              </a:rPr>
              <a:t>.</a:t>
            </a:r>
            <a:endParaRPr lang="en-US" dirty="0">
              <a:solidFill>
                <a:srgbClr val="0070C0"/>
              </a:solidFill>
              <a:latin typeface="Arial" pitchFamily="34" charset="0"/>
              <a:ea typeface="方正少儿_GBK" charset="-122"/>
              <a:cs typeface="Arial" pitchFamily="34" charset="0"/>
            </a:endParaRPr>
          </a:p>
        </p:txBody>
      </p:sp>
      <p:pic>
        <p:nvPicPr>
          <p:cNvPr id="2" name="图片 1"/>
          <p:cNvPicPr>
            <a:picLocks noChangeAspect="1"/>
          </p:cNvPicPr>
          <p:nvPr/>
        </p:nvPicPr>
        <p:blipFill>
          <a:blip r:embed="rId2"/>
          <a:stretch>
            <a:fillRect/>
          </a:stretch>
        </p:blipFill>
        <p:spPr>
          <a:xfrm>
            <a:off x="4161790" y="863600"/>
            <a:ext cx="4959985" cy="2771140"/>
          </a:xfrm>
          <a:prstGeom prst="rect">
            <a:avLst/>
          </a:prstGeom>
        </p:spPr>
      </p:pic>
      <p:pic>
        <p:nvPicPr>
          <p:cNvPr id="8" name="图片 7"/>
          <p:cNvPicPr>
            <a:picLocks noChangeAspect="1"/>
          </p:cNvPicPr>
          <p:nvPr/>
        </p:nvPicPr>
        <p:blipFill>
          <a:blip r:embed="rId3"/>
          <a:stretch>
            <a:fillRect/>
          </a:stretch>
        </p:blipFill>
        <p:spPr>
          <a:xfrm>
            <a:off x="7879715" y="1107440"/>
            <a:ext cx="2181225" cy="11315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1885" cy="521970"/>
          </a:xfrm>
          <a:prstGeom prst="rect">
            <a:avLst/>
          </a:prstGeom>
          <a:noFill/>
        </p:spPr>
        <p:txBody>
          <a:bodyPr wrap="none" rtlCol="0">
            <a:spAutoFit/>
          </a:bodyPr>
          <a:lstStyle/>
          <a:p>
            <a:r>
              <a:rPr lang="en-US" altLang="zh-CN" sz="2800" dirty="0" smtClean="0">
                <a:solidFill>
                  <a:schemeClr val="accent5">
                    <a:lumMod val="75000"/>
                  </a:schemeClr>
                </a:solidFill>
                <a:latin typeface="方正少儿_GBK" charset="-122"/>
                <a:ea typeface="方正少儿_GBK" charset="-122"/>
              </a:rPr>
              <a:t>Part 4</a:t>
            </a:r>
            <a:endParaRPr lang="en-US" sz="2800" dirty="0">
              <a:solidFill>
                <a:schemeClr val="accent5">
                  <a:lumMod val="75000"/>
                </a:schemeClr>
              </a:solidFill>
              <a:latin typeface="方正少儿_GBK" charset="-122"/>
              <a:ea typeface="方正少儿_GBK" charset="-122"/>
            </a:endParaRPr>
          </a:p>
        </p:txBody>
      </p:sp>
      <p:sp>
        <p:nvSpPr>
          <p:cNvPr id="15" name="文本框 14"/>
          <p:cNvSpPr txBox="1"/>
          <p:nvPr/>
        </p:nvSpPr>
        <p:spPr>
          <a:xfrm>
            <a:off x="1075055" y="28575"/>
            <a:ext cx="10042525" cy="583565"/>
          </a:xfrm>
          <a:prstGeom prst="rect">
            <a:avLst/>
          </a:prstGeom>
          <a:noFill/>
        </p:spPr>
        <p:txBody>
          <a:bodyPr wrap="square" rtlCol="0" anchor="t">
            <a:spAutoFit/>
          </a:bodyPr>
          <a:lstStyle/>
          <a:p>
            <a:r>
              <a:rPr lang="en-US" altLang="zh-CN" sz="3200">
                <a:solidFill>
                  <a:schemeClr val="bg1"/>
                </a:solidFill>
                <a:latin typeface="微软雅黑" charset="-122"/>
                <a:ea typeface="微软雅黑" charset="-122"/>
              </a:rPr>
              <a:t>          </a:t>
            </a:r>
            <a:r>
              <a:rPr lang="zh-CN" altLang="en-US" sz="3200">
                <a:solidFill>
                  <a:schemeClr val="bg1"/>
                </a:solidFill>
                <a:latin typeface="微软雅黑" charset="-122"/>
                <a:ea typeface="微软雅黑" charset="-122"/>
              </a:rPr>
              <a:t>                </a:t>
            </a:r>
            <a:r>
              <a:rPr lang="zh-CN" altLang="en-US" sz="3200">
                <a:solidFill>
                  <a:schemeClr val="bg1"/>
                </a:solidFill>
                <a:latin typeface="Arial" pitchFamily="34" charset="0"/>
                <a:ea typeface="Arial" pitchFamily="34" charset="0"/>
                <a:sym typeface="+mn-ea"/>
              </a:rPr>
              <a:t> </a:t>
            </a:r>
            <a:r>
              <a:rPr lang="en-US" altLang="zh-CN" sz="3200">
                <a:solidFill>
                  <a:schemeClr val="bg1"/>
                </a:solidFill>
                <a:latin typeface="Arial" pitchFamily="34" charset="0"/>
                <a:ea typeface="Arial" pitchFamily="34" charset="0"/>
                <a:sym typeface="+mn-ea"/>
              </a:rPr>
              <a:t>micro:bit</a:t>
            </a:r>
            <a:r>
              <a:rPr lang="zh-CN" altLang="en-US" sz="3200">
                <a:solidFill>
                  <a:schemeClr val="bg1"/>
                </a:solidFill>
                <a:latin typeface="Arial" pitchFamily="34" charset="0"/>
                <a:ea typeface="Arial" pitchFamily="34" charset="0"/>
                <a:sym typeface="+mn-ea"/>
              </a:rPr>
              <a:t> entry video tutorial</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creative tutorial</a:t>
            </a:r>
            <a:endParaRPr lang="zh-CN" altLang="en-US" sz="2800"/>
          </a:p>
        </p:txBody>
      </p:sp>
      <p:grpSp>
        <p:nvGrpSpPr>
          <p:cNvPr id="25" name="组合 24"/>
          <p:cNvGrpSpPr/>
          <p:nvPr/>
        </p:nvGrpSpPr>
        <p:grpSpPr>
          <a:xfrm>
            <a:off x="638113" y="2002382"/>
            <a:ext cx="2142728" cy="1272213"/>
            <a:chOff x="5213810" y="4799296"/>
            <a:chExt cx="2142728" cy="1272213"/>
          </a:xfrm>
        </p:grpSpPr>
        <p:sp>
          <p:nvSpPr>
            <p:cNvPr id="26" name="任意多边形 25"/>
            <p:cNvSpPr/>
            <p:nvPr/>
          </p:nvSpPr>
          <p:spPr>
            <a:xfrm>
              <a:off x="5213810" y="479929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435028" y="5117895"/>
              <a:ext cx="1921510" cy="953135"/>
            </a:xfrm>
            <a:prstGeom prst="rect">
              <a:avLst/>
            </a:prstGeom>
            <a:noFill/>
          </p:spPr>
          <p:txBody>
            <a:bodyPr wrap="none" rtlCol="0">
              <a:spAutoFit/>
            </a:bodyPr>
            <a:lstStyle/>
            <a:p>
              <a:pPr algn="l"/>
              <a:r>
                <a:rPr lang="en-US" altLang="zh-CN" sz="2800" dirty="0">
                  <a:solidFill>
                    <a:schemeClr val="accent5">
                      <a:lumMod val="75000"/>
                    </a:schemeClr>
                  </a:solidFill>
                  <a:latin typeface="Arial" pitchFamily="34" charset="0"/>
                  <a:ea typeface="Arial" pitchFamily="34" charset="0"/>
                  <a:sym typeface="+mn-ea"/>
                </a:rPr>
                <a:t>Search for </a:t>
              </a:r>
              <a:endParaRPr lang="en-US" altLang="zh-CN" sz="2800" dirty="0">
                <a:solidFill>
                  <a:schemeClr val="accent5">
                    <a:lumMod val="75000"/>
                  </a:schemeClr>
                </a:solidFill>
                <a:latin typeface="Arial" pitchFamily="34" charset="0"/>
                <a:ea typeface="Arial" pitchFamily="34" charset="0"/>
                <a:sym typeface="+mn-ea"/>
              </a:endParaRPr>
            </a:p>
            <a:p>
              <a:pPr algn="l"/>
              <a:r>
                <a:rPr lang="en-US" altLang="zh-CN" sz="2800" dirty="0">
                  <a:solidFill>
                    <a:schemeClr val="accent5">
                      <a:lumMod val="75000"/>
                    </a:schemeClr>
                  </a:solidFill>
                  <a:latin typeface="Arial" pitchFamily="34" charset="0"/>
                  <a:ea typeface="Arial" pitchFamily="34" charset="0"/>
                  <a:sym typeface="+mn-ea"/>
                </a:rPr>
                <a:t>blocks</a:t>
              </a:r>
              <a:endParaRPr lang="zh-CN" altLang="en-US" sz="2800" dirty="0">
                <a:solidFill>
                  <a:schemeClr val="accent5">
                    <a:lumMod val="75000"/>
                  </a:schemeClr>
                </a:solidFill>
                <a:latin typeface="方正少儿_GBK" charset="-122"/>
                <a:ea typeface="方正少儿_GBK" charset="-122"/>
              </a:endParaRPr>
            </a:p>
          </p:txBody>
        </p:sp>
      </p:grpSp>
      <p:pic>
        <p:nvPicPr>
          <p:cNvPr id="4" name="图片 3" descr="logo"/>
          <p:cNvPicPr>
            <a:picLocks noChangeAspect="1"/>
          </p:cNvPicPr>
          <p:nvPr/>
        </p:nvPicPr>
        <p:blipFill>
          <a:blip r:embed="rId1"/>
          <a:stretch>
            <a:fillRect/>
          </a:stretch>
        </p:blipFill>
        <p:spPr>
          <a:xfrm>
            <a:off x="1580515" y="120650"/>
            <a:ext cx="1119505" cy="694055"/>
          </a:xfrm>
          <a:prstGeom prst="rect">
            <a:avLst/>
          </a:prstGeom>
        </p:spPr>
      </p:pic>
      <p:pic>
        <p:nvPicPr>
          <p:cNvPr id="3" name="图片 2"/>
          <p:cNvPicPr>
            <a:picLocks noChangeAspect="1"/>
          </p:cNvPicPr>
          <p:nvPr/>
        </p:nvPicPr>
        <p:blipFill>
          <a:blip r:embed="rId2"/>
          <a:stretch>
            <a:fillRect/>
          </a:stretch>
        </p:blipFill>
        <p:spPr>
          <a:xfrm>
            <a:off x="2780841" y="1271515"/>
            <a:ext cx="4551700" cy="4158094"/>
          </a:xfrm>
          <a:prstGeom prst="rect">
            <a:avLst/>
          </a:prstGeom>
        </p:spPr>
      </p:pic>
      <p:pic>
        <p:nvPicPr>
          <p:cNvPr id="6" name="图片 5"/>
          <p:cNvPicPr>
            <a:picLocks noChangeAspect="1"/>
          </p:cNvPicPr>
          <p:nvPr/>
        </p:nvPicPr>
        <p:blipFill>
          <a:blip r:embed="rId3"/>
          <a:stretch>
            <a:fillRect/>
          </a:stretch>
        </p:blipFill>
        <p:spPr>
          <a:xfrm>
            <a:off x="7396168" y="1271515"/>
            <a:ext cx="3828571" cy="4295238"/>
          </a:xfrm>
          <a:prstGeom prst="rect">
            <a:avLst/>
          </a:prstGeom>
        </p:spPr>
      </p:pic>
    </p:spTree>
  </p:cSld>
  <p:clrMapOvr>
    <a:masterClrMapping/>
  </p:clrMapOvr>
  <p:transition spd="slow">
    <p:comb/>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75565" y="45085"/>
            <a:ext cx="10042525" cy="583565"/>
          </a:xfrm>
          <a:prstGeom prst="rect">
            <a:avLst/>
          </a:prstGeom>
          <a:noFill/>
        </p:spPr>
        <p:txBody>
          <a:bodyPr wrap="square" rtlCol="0" anchor="t">
            <a:spAutoFit/>
          </a:bodyPr>
          <a:lstStyle/>
          <a:p>
            <a:r>
              <a:rPr lang="en-US" altLang="zh-CN" sz="3200">
                <a:solidFill>
                  <a:schemeClr val="bg1"/>
                </a:solidFill>
                <a:latin typeface="微软雅黑" charset="-122"/>
                <a:ea typeface="微软雅黑" charset="-122"/>
              </a:rPr>
              <a:t>                     </a:t>
            </a:r>
            <a:r>
              <a:rPr lang="zh-CN" altLang="en-US" sz="3200">
                <a:solidFill>
                  <a:schemeClr val="bg1"/>
                </a:solidFill>
                <a:latin typeface="微软雅黑" charset="-122"/>
                <a:ea typeface="微软雅黑" charset="-122"/>
              </a:rPr>
              <a:t>            </a:t>
            </a:r>
            <a:r>
              <a:rPr lang="zh-CN" altLang="en-US" sz="3200">
                <a:solidFill>
                  <a:schemeClr val="bg1"/>
                </a:solidFill>
                <a:latin typeface="Arial" pitchFamily="34" charset="0"/>
                <a:ea typeface="Arial" pitchFamily="34" charset="0"/>
                <a:sym typeface="+mn-ea"/>
              </a:rPr>
              <a:t> </a:t>
            </a:r>
            <a:r>
              <a:rPr lang="en-US" altLang="zh-CN" sz="3200">
                <a:solidFill>
                  <a:schemeClr val="bg1"/>
                </a:solidFill>
                <a:latin typeface="Arial" pitchFamily="34" charset="0"/>
                <a:ea typeface="Arial" pitchFamily="34" charset="0"/>
                <a:sym typeface="+mn-ea"/>
              </a:rPr>
              <a:t>micro:bit</a:t>
            </a:r>
            <a:r>
              <a:rPr lang="zh-CN" altLang="en-US" sz="3200">
                <a:solidFill>
                  <a:schemeClr val="bg1"/>
                </a:solidFill>
                <a:latin typeface="Arial" pitchFamily="34" charset="0"/>
                <a:ea typeface="Arial" pitchFamily="34" charset="0"/>
                <a:sym typeface="+mn-ea"/>
              </a:rPr>
              <a:t> entry video tutorial</a:t>
            </a:r>
            <a:r>
              <a:rPr lang="zh-CN" altLang="en-US" sz="2800">
                <a:solidFill>
                  <a:schemeClr val="bg1"/>
                </a:solidFill>
                <a:latin typeface="微软雅黑" charset="-122"/>
                <a:ea typeface="微软雅黑" charset="-122"/>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creative tutorial</a:t>
            </a:r>
            <a:endParaRPr lang="zh-CN" altLang="en-US" sz="2800"/>
          </a:p>
        </p:txBody>
      </p:sp>
      <p:sp>
        <p:nvSpPr>
          <p:cNvPr id="6" name="文本框 5"/>
          <p:cNvSpPr txBox="1"/>
          <p:nvPr/>
        </p:nvSpPr>
        <p:spPr>
          <a:xfrm>
            <a:off x="613410" y="628650"/>
            <a:ext cx="1111885" cy="521970"/>
          </a:xfrm>
          <a:prstGeom prst="rect">
            <a:avLst/>
          </a:prstGeom>
          <a:noFill/>
        </p:spPr>
        <p:txBody>
          <a:bodyPr wrap="none" rtlCol="0" anchor="t">
            <a:spAutoFit/>
          </a:bodyPr>
          <a:lstStyle/>
          <a:p>
            <a:r>
              <a:rPr lang="en-US" altLang="zh-CN" sz="2800" dirty="0" smtClean="0">
                <a:solidFill>
                  <a:schemeClr val="accent5">
                    <a:lumMod val="75000"/>
                  </a:schemeClr>
                </a:solidFill>
                <a:latin typeface="方正少儿_GBK" charset="-122"/>
                <a:ea typeface="方正少儿_GBK" charset="-122"/>
                <a:sym typeface="+mn-ea"/>
              </a:rPr>
              <a:t>Part 4</a:t>
            </a:r>
            <a:endParaRPr lang="en-US" altLang="zh-CN" sz="2800" dirty="0" smtClean="0">
              <a:solidFill>
                <a:schemeClr val="accent5">
                  <a:lumMod val="75000"/>
                </a:schemeClr>
              </a:solidFill>
              <a:latin typeface="方正少儿_GBK" charset="-122"/>
              <a:ea typeface="方正少儿_GBK" charset="-122"/>
              <a:sym typeface="+mn-ea"/>
            </a:endParaRPr>
          </a:p>
        </p:txBody>
      </p:sp>
      <p:grpSp>
        <p:nvGrpSpPr>
          <p:cNvPr id="25" name="组合 24"/>
          <p:cNvGrpSpPr/>
          <p:nvPr/>
        </p:nvGrpSpPr>
        <p:grpSpPr>
          <a:xfrm>
            <a:off x="518733" y="1852522"/>
            <a:ext cx="2079228" cy="1769574"/>
            <a:chOff x="5213810" y="4721826"/>
            <a:chExt cx="2079228" cy="1769574"/>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470588" y="5107735"/>
              <a:ext cx="1822450" cy="1383665"/>
            </a:xfrm>
            <a:prstGeom prst="rect">
              <a:avLst/>
            </a:prstGeom>
            <a:noFill/>
          </p:spPr>
          <p:txBody>
            <a:bodyPr wrap="none" rtlCol="0">
              <a:spAutoFit/>
            </a:bodyPr>
            <a:lstStyle/>
            <a:p>
              <a:pPr algn="l"/>
              <a:r>
                <a:rPr lang="en-US" altLang="zh-CN" sz="2800" dirty="0">
                  <a:solidFill>
                    <a:schemeClr val="accent5">
                      <a:lumMod val="75000"/>
                    </a:schemeClr>
                  </a:solidFill>
                  <a:latin typeface="Arial" pitchFamily="34" charset="0"/>
                  <a:ea typeface="Arial" pitchFamily="34" charset="0"/>
                  <a:sym typeface="+mn-ea"/>
                </a:rPr>
                <a:t>Search for</a:t>
              </a:r>
              <a:endParaRPr lang="en-US" altLang="zh-CN" sz="2800" dirty="0">
                <a:solidFill>
                  <a:schemeClr val="accent5">
                    <a:lumMod val="75000"/>
                  </a:schemeClr>
                </a:solidFill>
                <a:latin typeface="Arial" pitchFamily="34" charset="0"/>
                <a:ea typeface="Arial" pitchFamily="34" charset="0"/>
                <a:sym typeface="+mn-ea"/>
              </a:endParaRPr>
            </a:p>
            <a:p>
              <a:pPr algn="l"/>
              <a:r>
                <a:rPr lang="en-US" altLang="zh-CN" sz="2800" dirty="0">
                  <a:solidFill>
                    <a:schemeClr val="accent5">
                      <a:lumMod val="75000"/>
                    </a:schemeClr>
                  </a:solidFill>
                  <a:latin typeface="Arial" pitchFamily="34" charset="0"/>
                  <a:ea typeface="Arial" pitchFamily="34" charset="0"/>
                  <a:sym typeface="+mn-ea"/>
                </a:rPr>
                <a:t> blocks</a:t>
              </a:r>
              <a:endParaRPr lang="zh-CN" altLang="en-US" sz="2800" dirty="0">
                <a:solidFill>
                  <a:schemeClr val="accent5">
                    <a:lumMod val="75000"/>
                  </a:schemeClr>
                </a:solidFill>
                <a:latin typeface="方正少儿_GBK" charset="-122"/>
                <a:ea typeface="方正少儿_GBK" charset="-122"/>
              </a:endParaRPr>
            </a:p>
            <a:p>
              <a:endParaRPr lang="zh-CN" altLang="en-US" sz="2800" dirty="0">
                <a:solidFill>
                  <a:schemeClr val="accent5">
                    <a:lumMod val="75000"/>
                  </a:schemeClr>
                </a:solidFill>
                <a:latin typeface="方正少儿_GBK" charset="-122"/>
                <a:ea typeface="方正少儿_GBK" charset="-122"/>
              </a:endParaRPr>
            </a:p>
          </p:txBody>
        </p:sp>
      </p:grpSp>
      <p:pic>
        <p:nvPicPr>
          <p:cNvPr id="7" name="图片 6" descr="logo"/>
          <p:cNvPicPr>
            <a:picLocks noChangeAspect="1"/>
          </p:cNvPicPr>
          <p:nvPr/>
        </p:nvPicPr>
        <p:blipFill>
          <a:blip r:embed="rId1"/>
          <a:stretch>
            <a:fillRect/>
          </a:stretch>
        </p:blipFill>
        <p:spPr>
          <a:xfrm>
            <a:off x="1574165" y="45085"/>
            <a:ext cx="1341120" cy="831215"/>
          </a:xfrm>
          <a:prstGeom prst="rect">
            <a:avLst/>
          </a:prstGeom>
        </p:spPr>
      </p:pic>
      <p:pic>
        <p:nvPicPr>
          <p:cNvPr id="2" name="图片 1"/>
          <p:cNvPicPr>
            <a:picLocks noChangeAspect="1"/>
          </p:cNvPicPr>
          <p:nvPr/>
        </p:nvPicPr>
        <p:blipFill>
          <a:blip r:embed="rId2"/>
          <a:stretch>
            <a:fillRect/>
          </a:stretch>
        </p:blipFill>
        <p:spPr>
          <a:xfrm>
            <a:off x="4023184" y="876300"/>
            <a:ext cx="4169395" cy="5238262"/>
          </a:xfrm>
          <a:prstGeom prst="rect">
            <a:avLst/>
          </a:prstGeom>
        </p:spPr>
      </p:pic>
    </p:spTree>
  </p:cSld>
  <p:clrMapOvr>
    <a:masterClrMapping/>
  </p:clrMapOvr>
  <p:transition spd="slow">
    <p:comb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logo"/>
          <p:cNvPicPr>
            <a:picLocks noChangeAspect="1"/>
          </p:cNvPicPr>
          <p:nvPr/>
        </p:nvPicPr>
        <p:blipFill>
          <a:blip r:embed="rId1"/>
          <a:stretch>
            <a:fillRect/>
          </a:stretch>
        </p:blipFill>
        <p:spPr>
          <a:xfrm>
            <a:off x="1574165" y="45085"/>
            <a:ext cx="1341120" cy="831215"/>
          </a:xfrm>
          <a:prstGeom prst="rect">
            <a:avLst/>
          </a:prstGeom>
        </p:spPr>
      </p:pic>
      <p:sp>
        <p:nvSpPr>
          <p:cNvPr id="15" name="文本框 14"/>
          <p:cNvSpPr txBox="1"/>
          <p:nvPr/>
        </p:nvSpPr>
        <p:spPr>
          <a:xfrm>
            <a:off x="1074420" y="45085"/>
            <a:ext cx="10042525" cy="583565"/>
          </a:xfrm>
          <a:prstGeom prst="rect">
            <a:avLst/>
          </a:prstGeom>
          <a:noFill/>
        </p:spPr>
        <p:txBody>
          <a:bodyPr wrap="square" rtlCol="0" anchor="t">
            <a:spAutoFit/>
          </a:bodyPr>
          <a:lstStyle/>
          <a:p>
            <a:r>
              <a:rPr lang="en-US" altLang="zh-CN" sz="3200">
                <a:solidFill>
                  <a:schemeClr val="bg1"/>
                </a:solidFill>
                <a:latin typeface="微软雅黑" charset="-122"/>
                <a:ea typeface="微软雅黑" charset="-122"/>
              </a:rPr>
              <a:t>                     </a:t>
            </a:r>
            <a:r>
              <a:rPr lang="zh-CN" altLang="en-US" sz="3200">
                <a:solidFill>
                  <a:schemeClr val="bg1"/>
                </a:solidFill>
                <a:latin typeface="微软雅黑" charset="-122"/>
                <a:ea typeface="微软雅黑" charset="-122"/>
              </a:rPr>
              <a:t>          </a:t>
            </a:r>
            <a:r>
              <a:rPr lang="zh-CN" altLang="en-US" sz="3200">
                <a:solidFill>
                  <a:schemeClr val="bg1"/>
                </a:solidFill>
                <a:latin typeface="Arial" pitchFamily="34" charset="0"/>
                <a:ea typeface="Arial" pitchFamily="34" charset="0"/>
                <a:sym typeface="+mn-ea"/>
              </a:rPr>
              <a:t> </a:t>
            </a:r>
            <a:r>
              <a:rPr lang="en-US" altLang="zh-CN" sz="3200">
                <a:solidFill>
                  <a:schemeClr val="bg1"/>
                </a:solidFill>
                <a:latin typeface="Arial" pitchFamily="34" charset="0"/>
                <a:ea typeface="Arial" pitchFamily="34" charset="0"/>
                <a:sym typeface="+mn-ea"/>
              </a:rPr>
              <a:t>micro:bit</a:t>
            </a:r>
            <a:r>
              <a:rPr lang="zh-CN" altLang="en-US" sz="3200">
                <a:solidFill>
                  <a:schemeClr val="bg1"/>
                </a:solidFill>
                <a:latin typeface="Arial" pitchFamily="34" charset="0"/>
                <a:ea typeface="Arial" pitchFamily="34" charset="0"/>
                <a:sym typeface="+mn-ea"/>
              </a:rPr>
              <a:t> entry video tutorial</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6" name="文本框 5"/>
          <p:cNvSpPr txBox="1"/>
          <p:nvPr/>
        </p:nvSpPr>
        <p:spPr>
          <a:xfrm>
            <a:off x="613410" y="628650"/>
            <a:ext cx="1111885" cy="521970"/>
          </a:xfrm>
          <a:prstGeom prst="rect">
            <a:avLst/>
          </a:prstGeom>
          <a:noFill/>
        </p:spPr>
        <p:txBody>
          <a:bodyPr wrap="none" rtlCol="0" anchor="t">
            <a:spAutoFit/>
          </a:bodyPr>
          <a:lstStyle/>
          <a:p>
            <a:r>
              <a:rPr lang="en-US" altLang="zh-CN" sz="2800" dirty="0" smtClean="0">
                <a:solidFill>
                  <a:schemeClr val="accent5">
                    <a:lumMod val="75000"/>
                  </a:schemeClr>
                </a:solidFill>
                <a:latin typeface="方正少儿_GBK" charset="-122"/>
                <a:ea typeface="方正少儿_GBK" charset="-122"/>
                <a:sym typeface="+mn-ea"/>
              </a:rPr>
              <a:t>Part 4</a:t>
            </a:r>
            <a:endParaRPr lang="en-US" altLang="zh-CN" sz="2800" dirty="0" smtClean="0">
              <a:solidFill>
                <a:schemeClr val="accent5">
                  <a:lumMod val="75000"/>
                </a:schemeClr>
              </a:solidFill>
              <a:latin typeface="方正少儿_GBK" charset="-122"/>
              <a:ea typeface="方正少儿_GBK" charset="-122"/>
              <a:sym typeface="+mn-ea"/>
            </a:endParaRPr>
          </a:p>
        </p:txBody>
      </p:sp>
      <p:grpSp>
        <p:nvGrpSpPr>
          <p:cNvPr id="25" name="组合 24"/>
          <p:cNvGrpSpPr/>
          <p:nvPr/>
        </p:nvGrpSpPr>
        <p:grpSpPr>
          <a:xfrm>
            <a:off x="518733" y="1852522"/>
            <a:ext cx="2079101" cy="1720044"/>
            <a:chOff x="5213810" y="4721826"/>
            <a:chExt cx="2079101" cy="1720044"/>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421058" y="5058205"/>
              <a:ext cx="1822450" cy="1383665"/>
            </a:xfrm>
            <a:prstGeom prst="rect">
              <a:avLst/>
            </a:prstGeom>
            <a:noFill/>
          </p:spPr>
          <p:txBody>
            <a:bodyPr wrap="none" rtlCol="0">
              <a:spAutoFit/>
            </a:bodyPr>
            <a:lstStyle/>
            <a:p>
              <a:pPr algn="l"/>
              <a:r>
                <a:rPr lang="en-US" altLang="zh-CN" sz="2800" dirty="0">
                  <a:solidFill>
                    <a:schemeClr val="accent5">
                      <a:lumMod val="75000"/>
                    </a:schemeClr>
                  </a:solidFill>
                  <a:latin typeface="Arial" pitchFamily="34" charset="0"/>
                  <a:ea typeface="Arial" pitchFamily="34" charset="0"/>
                  <a:sym typeface="+mn-ea"/>
                </a:rPr>
                <a:t>Search for</a:t>
              </a:r>
              <a:endParaRPr lang="en-US" altLang="zh-CN" sz="2800" dirty="0">
                <a:solidFill>
                  <a:schemeClr val="accent5">
                    <a:lumMod val="75000"/>
                  </a:schemeClr>
                </a:solidFill>
                <a:latin typeface="Arial" pitchFamily="34" charset="0"/>
                <a:ea typeface="Arial" pitchFamily="34" charset="0"/>
                <a:sym typeface="+mn-ea"/>
              </a:endParaRPr>
            </a:p>
            <a:p>
              <a:pPr algn="l"/>
              <a:r>
                <a:rPr lang="en-US" altLang="zh-CN" sz="2800" dirty="0">
                  <a:solidFill>
                    <a:schemeClr val="accent5">
                      <a:lumMod val="75000"/>
                    </a:schemeClr>
                  </a:solidFill>
                  <a:latin typeface="Arial" pitchFamily="34" charset="0"/>
                  <a:ea typeface="Arial" pitchFamily="34" charset="0"/>
                  <a:sym typeface="+mn-ea"/>
                </a:rPr>
                <a:t> blocks</a:t>
              </a:r>
              <a:endParaRPr lang="zh-CN" altLang="en-US" sz="2800" dirty="0">
                <a:solidFill>
                  <a:schemeClr val="accent5">
                    <a:lumMod val="75000"/>
                  </a:schemeClr>
                </a:solidFill>
                <a:latin typeface="方正少儿_GBK" charset="-122"/>
                <a:ea typeface="方正少儿_GBK" charset="-122"/>
              </a:endParaRPr>
            </a:p>
            <a:p>
              <a:endParaRPr lang="zh-CN" altLang="en-US" sz="2800" dirty="0">
                <a:solidFill>
                  <a:schemeClr val="accent5">
                    <a:lumMod val="75000"/>
                  </a:schemeClr>
                </a:solidFill>
                <a:latin typeface="方正少儿_GBK" charset="-122"/>
                <a:ea typeface="方正少儿_GBK" charset="-122"/>
              </a:endParaRPr>
            </a:p>
          </p:txBody>
        </p:sp>
      </p:gr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微软雅黑" charset="-122"/>
                <a:ea typeface="微软雅黑" charset="-122"/>
                <a:sym typeface="+mn-ea"/>
              </a:rPr>
              <a:t> </a:t>
            </a: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creative tutorial</a:t>
            </a:r>
            <a:endParaRPr lang="zh-CN" altLang="en-US" sz="2800"/>
          </a:p>
        </p:txBody>
      </p:sp>
      <p:pic>
        <p:nvPicPr>
          <p:cNvPr id="3" name="图片 2"/>
          <p:cNvPicPr>
            <a:picLocks noChangeAspect="1"/>
          </p:cNvPicPr>
          <p:nvPr/>
        </p:nvPicPr>
        <p:blipFill>
          <a:blip r:embed="rId2"/>
          <a:stretch>
            <a:fillRect/>
          </a:stretch>
        </p:blipFill>
        <p:spPr>
          <a:xfrm>
            <a:off x="3829852" y="905296"/>
            <a:ext cx="5971429" cy="5142857"/>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3394</Words>
  <Application>WPS 演示</Application>
  <PresentationFormat>宽屏</PresentationFormat>
  <Paragraphs>158</Paragraphs>
  <Slides>12</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 </vt:lpstr>
      <vt:lpstr>宋体 </vt:lpstr>
      <vt:lpstr>微软雅黑</vt:lpstr>
      <vt:lpstr>方正少儿_GBK</vt:lpstr>
      <vt:lpstr>icomoon</vt:lpstr>
      <vt:lpstr>Yu Gothic UI Semibold</vt:lpstr>
      <vt:lpstr>微软雅黑 Light</vt:lpstr>
      <vt:lpstr>Batang</vt:lpstr>
      <vt:lpstr>Calibri</vt:lpstr>
      <vt:lpstr>方正喵呜体</vt:lpstr>
      <vt:lpstr>方正卡通简体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145</cp:revision>
  <dcterms:created xsi:type="dcterms:W3CDTF">2014-02-21T16:31:00Z</dcterms:created>
  <dcterms:modified xsi:type="dcterms:W3CDTF">2022-03-02T04:05:44Z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