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8" r:id="rId3"/>
    <p:sldId id="257" r:id="rId4"/>
    <p:sldId id="264" r:id="rId5"/>
    <p:sldId id="282" r:id="rId6"/>
    <p:sldId id="290" r:id="rId7"/>
    <p:sldId id="265" r:id="rId8"/>
    <p:sldId id="268" r:id="rId9"/>
    <p:sldId id="293" r:id="rId10"/>
    <p:sldId id="295" r:id="rId11"/>
    <p:sldId id="292" r:id="rId12"/>
    <p:sldId id="261" r:id="rId13"/>
  </p:sldIdLst>
  <p:sldSz cx="12192000" cy="6858000"/>
  <p:notesSz cx="6858000" cy="9144000"/>
  <p:embeddedFontLst>
    <p:embeddedFont>
      <p:font typeface="微软雅黑" panose="020B0503020204020204" charset="-122"/>
      <p:regular r:id="rId17"/>
    </p:embeddedFont>
    <p:embeddedFont>
      <p:font typeface="方正少儿_GBK" panose="02000000000000000000" charset="-122"/>
      <p:regular r:id="rId18"/>
    </p:embeddedFont>
    <p:embeddedFont>
      <p:font typeface="方正卡通简体" panose="03000509000000000000" charset="0"/>
      <p:regular r:id="rId19"/>
    </p:embeddedFont>
    <p:embeddedFont>
      <p:font typeface="方正喵呜体" panose="02010600010101010101" charset="0"/>
      <p:regular r:id="rId2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2902"/>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p:scale>
          <a:sx n="100" d="100"/>
          <a:sy n="100" d="100"/>
        </p:scale>
        <p:origin x="-1236" y="-390"/>
      </p:cViewPr>
      <p:guideLst>
        <p:guide orient="horz" pos="2131"/>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cstate="print"/>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cstate="print"/>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slide" Target="slide8.xml"/><Relationship Id="rId4" Type="http://schemas.openxmlformats.org/officeDocument/2006/relationships/slide" Target="slide1.xml"/><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pic>
        <p:nvPicPr>
          <p:cNvPr id="4" name="图片 3"/>
          <p:cNvPicPr>
            <a:picLocks noChangeAspect="1"/>
          </p:cNvPicPr>
          <p:nvPr/>
        </p:nvPicPr>
        <p:blipFill>
          <a:blip r:embed="rId1" cstate="print"/>
          <a:stretch>
            <a:fillRect/>
          </a:stretch>
        </p:blipFill>
        <p:spPr>
          <a:xfrm>
            <a:off x="1843405" y="1691640"/>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Lesson 23</a:t>
            </a:r>
            <a:endParaRPr lang="en-US" altLang="zh-CN" sz="4000"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19" name="文本框 18"/>
          <p:cNvSpPr txBox="1"/>
          <p:nvPr/>
        </p:nvSpPr>
        <p:spPr>
          <a:xfrm>
            <a:off x="1843405" y="3162935"/>
            <a:ext cx="8300720" cy="953135"/>
          </a:xfrm>
          <a:prstGeom prst="rect">
            <a:avLst/>
          </a:prstGeom>
          <a:noFill/>
        </p:spPr>
        <p:txBody>
          <a:bodyPr wrap="square" rtlCol="0">
            <a:spAutoFit/>
          </a:bodyPr>
          <a:lstStyle/>
          <a:p>
            <a:pPr algn="ctr"/>
            <a:r>
              <a:rPr lang="en-US" altLang="zh-CN" sz="2800"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DIY coures</a:t>
            </a:r>
            <a:r>
              <a:rPr lang="zh-CN" altLang="en-US" sz="2800"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a:t>
            </a:r>
            <a:r>
              <a:rPr lang="en-US" altLang="zh-CN" sz="2800"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1</a:t>
            </a:r>
            <a:r>
              <a:rPr lang="zh-CN" altLang="en-US" sz="2800"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a:t>
            </a:r>
            <a:endParaRPr lang="en-US" altLang="zh-CN" sz="2800"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a:p>
            <a:pPr algn="ctr"/>
            <a:r>
              <a:rPr lang="zh-CN" altLang="en-US" sz="2800"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A birthday gift</a:t>
            </a:r>
            <a:endParaRPr lang="zh-CN" altLang="en-US" sz="2800"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19855" y="246380"/>
            <a:ext cx="4506595" cy="435610"/>
          </a:xfrm>
          <a:prstGeom prst="rect">
            <a:avLst/>
          </a:prstGeom>
          <a:noFill/>
        </p:spPr>
        <p:txBody>
          <a:bodyPr wrap="square" rtlCol="0" anchor="t">
            <a:spAutoFit/>
          </a:bodyPr>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
        <p:nvSpPr>
          <p:cNvPr id="6" name="任意多边形 5"/>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53720" y="628650"/>
            <a:ext cx="1112805"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5</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234180" y="1003300"/>
            <a:ext cx="5292090" cy="4969510"/>
          </a:xfrm>
          <a:prstGeom prst="rect">
            <a:avLst/>
          </a:prstGeom>
        </p:spPr>
      </p:pic>
      <p:sp>
        <p:nvSpPr>
          <p:cNvPr id="5" name="文本框 4"/>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
        <p:nvSpPr>
          <p:cNvPr id="7" name="矩形 6"/>
          <p:cNvSpPr/>
          <p:nvPr/>
        </p:nvSpPr>
        <p:spPr>
          <a:xfrm>
            <a:off x="1006413" y="2392907"/>
            <a:ext cx="1883410" cy="953135"/>
          </a:xfrm>
          <a:prstGeom prst="rect">
            <a:avLst/>
          </a:prstGeom>
          <a:noFill/>
        </p:spPr>
        <p:txBody>
          <a:bodyPr wrap="square" rtlCol="0">
            <a:spAutoFit/>
          </a:bodyPr>
          <a:p>
            <a:pPr algn="l"/>
            <a:r>
              <a:rPr lang="en-US" altLang="zh-CN" sz="2800" dirty="0">
                <a:solidFill>
                  <a:schemeClr val="accent5">
                    <a:lumMod val="75000"/>
                  </a:schemeClr>
                </a:solidFill>
                <a:latin typeface="方正少儿_GBK" panose="02000000000000000000" charset="-122"/>
                <a:ea typeface="方正少儿_GBK" panose="02000000000000000000" charset="-122"/>
                <a:sym typeface="+mn-ea"/>
              </a:rPr>
              <a:t>Combine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7" name="文本框 6"/>
          <p:cNvSpPr txBox="1"/>
          <p:nvPr/>
        </p:nvSpPr>
        <p:spPr>
          <a:xfrm>
            <a:off x="4196715" y="2781935"/>
            <a:ext cx="4683125" cy="922020"/>
          </a:xfrm>
          <a:prstGeom prst="rect">
            <a:avLst/>
          </a:prstGeom>
          <a:noFill/>
        </p:spPr>
        <p:txBody>
          <a:bodyPr wrap="square" rtlCol="0">
            <a:spAutoFit/>
          </a:bodyPr>
          <a:p>
            <a:pPr algn="l"/>
            <a:r>
              <a:rPr lang="zh-CN" altLang="en-US" sz="5400" dirty="0">
                <a:solidFill>
                  <a:schemeClr val="accent5">
                    <a:lumMod val="75000"/>
                  </a:schemeClr>
                </a:solidFill>
                <a:latin typeface="Arial" panose="020B0604020202020204" pitchFamily="34" charset="0"/>
                <a:ea typeface="Arial" panose="020B0604020202020204" pitchFamily="34" charset="0"/>
              </a:rPr>
              <a:t>Thank </a:t>
            </a:r>
            <a:r>
              <a:rPr lang="en-US" altLang="zh-CN" sz="5400" dirty="0">
                <a:solidFill>
                  <a:schemeClr val="accent5">
                    <a:lumMod val="75000"/>
                  </a:schemeClr>
                </a:solidFill>
                <a:latin typeface="Arial" panose="020B0604020202020204" pitchFamily="34" charset="0"/>
                <a:ea typeface="Arial" panose="020B0604020202020204" pitchFamily="34" charset="0"/>
              </a:rPr>
              <a:t>you</a:t>
            </a:r>
            <a:r>
              <a:rPr lang="zh-CN" altLang="en-US" sz="5400" dirty="0">
                <a:solidFill>
                  <a:schemeClr val="accent5">
                    <a:lumMod val="75000"/>
                  </a:schemeClr>
                </a:solidFill>
                <a:latin typeface="Arial" panose="020B0604020202020204" pitchFamily="34" charset="0"/>
                <a:ea typeface="Arial" panose="020B0604020202020204" pitchFamily="34" charset="0"/>
              </a:rPr>
              <a:t> ！</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
        <p:nvSpPr>
          <p:cNvPr id="5" name="矩形 4"/>
          <p:cNvSpPr/>
          <p:nvPr/>
        </p:nvSpPr>
        <p:spPr>
          <a:xfrm>
            <a:off x="837565" y="4413250"/>
            <a:ext cx="1538605"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0" y="77903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cstate="print"/>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95710" y="4790963"/>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1140" y="681757"/>
            <a:ext cx="145923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Content</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6" name="文本框 5"/>
          <p:cNvSpPr txBox="1"/>
          <p:nvPr/>
        </p:nvSpPr>
        <p:spPr>
          <a:xfrm>
            <a:off x="9611081" y="2473882"/>
            <a:ext cx="77406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 5</a:t>
            </a:r>
            <a:endParaRPr lang="zh-CN" altLang="en-US" dirty="0">
              <a:latin typeface="方正少儿_GBK" panose="02000000000000000000" charset="-122"/>
              <a:ea typeface="方正少儿_GBK" panose="02000000000000000000" charset="-122"/>
            </a:endParaRPr>
          </a:p>
        </p:txBody>
      </p:sp>
      <p:grpSp>
        <p:nvGrpSpPr>
          <p:cNvPr id="5" name="组合 4"/>
          <p:cNvGrpSpPr/>
          <p:nvPr/>
        </p:nvGrpSpPr>
        <p:grpSpPr>
          <a:xfrm>
            <a:off x="1914257" y="2473706"/>
            <a:ext cx="7620340" cy="846007"/>
            <a:chOff x="1368157" y="1292335"/>
            <a:chExt cx="7620340" cy="846007"/>
          </a:xfrm>
        </p:grpSpPr>
        <p:sp>
          <p:nvSpPr>
            <p:cNvPr id="9" name="文本框 8"/>
            <p:cNvSpPr txBox="1"/>
            <p:nvPr/>
          </p:nvSpPr>
          <p:spPr>
            <a:xfrm>
              <a:off x="1459489" y="1292335"/>
              <a:ext cx="721995" cy="368300"/>
            </a:xfrm>
            <a:prstGeom prst="rect">
              <a:avLst/>
            </a:prstGeom>
            <a:solidFill>
              <a:schemeClr val="accent5">
                <a:lumMod val="20000"/>
                <a:lumOff val="80000"/>
              </a:schemeClr>
            </a:solidFill>
          </p:spPr>
          <p:txBody>
            <a:bodyPr wrap="none" rtlCol="0">
              <a:spAutoFit/>
            </a:bodyPr>
            <a:p>
              <a:r>
                <a:rPr lang="en-US" altLang="zh-CN" dirty="0" smtClean="0">
                  <a:latin typeface="方正少儿_GBK" panose="02000000000000000000" charset="-122"/>
                  <a:ea typeface="方正少儿_GBK" panose="02000000000000000000" charset="-122"/>
                </a:rPr>
                <a:t>Part1</a:t>
              </a:r>
              <a:endParaRPr lang="en-US" altLang="zh-CN" dirty="0" smtClean="0">
                <a:latin typeface="方正少儿_GBK" panose="02000000000000000000" charset="-122"/>
                <a:ea typeface="方正少儿_GBK" panose="02000000000000000000" charset="-122"/>
              </a:endParaRPr>
            </a:p>
          </p:txBody>
        </p:sp>
        <p:sp>
          <p:nvSpPr>
            <p:cNvPr id="10" name="文本框 9"/>
            <p:cNvSpPr txBox="1"/>
            <p:nvPr/>
          </p:nvSpPr>
          <p:spPr>
            <a:xfrm>
              <a:off x="1368157" y="1770042"/>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sym typeface="+mn-ea"/>
                  <a:hlinkClick r:id="rId2" action="ppaction://hlinksldjump"/>
                </a:rPr>
                <a:t>Learning goals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3278949" y="1292335"/>
              <a:ext cx="782955" cy="368300"/>
            </a:xfrm>
            <a:prstGeom prst="rect">
              <a:avLst/>
            </a:prstGeom>
            <a:solidFill>
              <a:schemeClr val="accent5">
                <a:lumMod val="20000"/>
                <a:lumOff val="80000"/>
              </a:schemeClr>
            </a:solidFill>
          </p:spPr>
          <p:txBody>
            <a:bodyPr wrap="none" rtlCol="0">
              <a:spAutoFit/>
            </a:bodyPr>
            <a:p>
              <a:r>
                <a:rPr lang="en-US" altLang="zh-CN" dirty="0" smtClean="0">
                  <a:latin typeface="方正少儿_GBK" panose="02000000000000000000" charset="-122"/>
                  <a:ea typeface="方正少儿_GBK" panose="02000000000000000000" charset="-122"/>
                </a:rPr>
                <a:t>Part 2</a:t>
              </a:r>
              <a:endParaRPr lang="zh-CN" altLang="en-US" dirty="0">
                <a:latin typeface="方正少儿_GBK" panose="02000000000000000000" charset="-122"/>
                <a:ea typeface="方正少儿_GBK" panose="02000000000000000000" charset="-122"/>
              </a:endParaRPr>
            </a:p>
          </p:txBody>
        </p:sp>
        <p:sp>
          <p:nvSpPr>
            <p:cNvPr id="17" name="文本框 16"/>
            <p:cNvSpPr txBox="1"/>
            <p:nvPr/>
          </p:nvSpPr>
          <p:spPr>
            <a:xfrm>
              <a:off x="3279256" y="1739562"/>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方正少儿_GBK" panose="02000000000000000000" charset="-122"/>
                <a:ea typeface="方正少儿_GBK" panose="02000000000000000000" charset="-122"/>
                <a:sym typeface="+mn-ea"/>
              </a:endParaRPr>
            </a:p>
          </p:txBody>
        </p:sp>
        <p:sp>
          <p:nvSpPr>
            <p:cNvPr id="20" name="文本框 19"/>
            <p:cNvSpPr txBox="1"/>
            <p:nvPr/>
          </p:nvSpPr>
          <p:spPr>
            <a:xfrm>
              <a:off x="5271947" y="1312655"/>
              <a:ext cx="709295" cy="368300"/>
            </a:xfrm>
            <a:prstGeom prst="rect">
              <a:avLst/>
            </a:prstGeom>
            <a:solidFill>
              <a:schemeClr val="accent5">
                <a:lumMod val="20000"/>
                <a:lumOff val="80000"/>
              </a:schemeClr>
            </a:solidFill>
          </p:spPr>
          <p:txBody>
            <a:bodyPr wrap="none" rtlCol="0">
              <a:spAutoFit/>
            </a:bodyPr>
            <a:p>
              <a:r>
                <a:rPr lang="en-US" altLang="zh-CN" dirty="0" smtClean="0">
                  <a:latin typeface="方正少儿_GBK" panose="02000000000000000000" charset="-122"/>
                  <a:ea typeface="方正少儿_GBK" panose="02000000000000000000" charset="-122"/>
                </a:rPr>
                <a:t>Part3</a:t>
              </a:r>
              <a:endParaRPr lang="zh-CN" altLang="en-US" dirty="0">
                <a:latin typeface="方正少儿_GBK" panose="02000000000000000000" charset="-122"/>
                <a:ea typeface="方正少儿_GBK" panose="02000000000000000000" charset="-122"/>
              </a:endParaRPr>
            </a:p>
          </p:txBody>
        </p:sp>
        <p:sp>
          <p:nvSpPr>
            <p:cNvPr id="23" name="文本框 22"/>
            <p:cNvSpPr txBox="1"/>
            <p:nvPr/>
          </p:nvSpPr>
          <p:spPr>
            <a:xfrm>
              <a:off x="5271619" y="1754802"/>
              <a:ext cx="1338580" cy="36830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Connection</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26" name="文本框 25"/>
            <p:cNvSpPr txBox="1"/>
            <p:nvPr/>
          </p:nvSpPr>
          <p:spPr>
            <a:xfrm>
              <a:off x="7180936" y="1292511"/>
              <a:ext cx="781050" cy="368300"/>
            </a:xfrm>
            <a:prstGeom prst="rect">
              <a:avLst/>
            </a:prstGeom>
            <a:solidFill>
              <a:schemeClr val="accent5">
                <a:lumMod val="20000"/>
                <a:lumOff val="80000"/>
              </a:schemeClr>
            </a:solidFill>
          </p:spPr>
          <p:txBody>
            <a:bodyPr wrap="none" rtlCol="0">
              <a:spAutoFit/>
            </a:bodyPr>
            <a:p>
              <a:r>
                <a:rPr lang="en-US" altLang="zh-CN" dirty="0" smtClean="0">
                  <a:latin typeface="方正少儿_GBK" panose="02000000000000000000" charset="-122"/>
                  <a:ea typeface="方正少儿_GBK" panose="02000000000000000000" charset="-122"/>
                </a:rPr>
                <a:t>Part 4</a:t>
              </a:r>
              <a:endParaRPr lang="zh-CN" altLang="en-US" dirty="0">
                <a:latin typeface="方正少儿_GBK" panose="02000000000000000000" charset="-122"/>
                <a:ea typeface="方正少儿_GBK" panose="02000000000000000000" charset="-122"/>
              </a:endParaRPr>
            </a:p>
          </p:txBody>
        </p:sp>
        <p:sp>
          <p:nvSpPr>
            <p:cNvPr id="31" name="文本框 30"/>
            <p:cNvSpPr txBox="1"/>
            <p:nvPr/>
          </p:nvSpPr>
          <p:spPr>
            <a:xfrm>
              <a:off x="7040317" y="1754978"/>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rPr>
                <a:t>Search for blocks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sp>
        <p:nvSpPr>
          <p:cNvPr id="38" name="文本框 37">
            <a:hlinkClick r:id="rId5" action="ppaction://hlinksldjump"/>
          </p:cNvPr>
          <p:cNvSpPr txBox="1"/>
          <p:nvPr/>
        </p:nvSpPr>
        <p:spPr>
          <a:xfrm>
            <a:off x="9534597" y="2936349"/>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rPr>
              <a:t> blocks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39" name="文本框 38"/>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 name="文本框 1"/>
          <p:cNvSpPr txBox="1"/>
          <p:nvPr/>
        </p:nvSpPr>
        <p:spPr>
          <a:xfrm>
            <a:off x="2857500" y="4579620"/>
            <a:ext cx="8693785" cy="1476375"/>
          </a:xfrm>
          <a:prstGeom prst="rect">
            <a:avLst/>
          </a:prstGeom>
          <a:noFill/>
        </p:spPr>
        <p:txBody>
          <a:bodyPr wrap="square" rtlCol="0" anchor="t">
            <a:spAutoFit/>
          </a:bodyPr>
          <a:lstStyle/>
          <a:p>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Arial" panose="020B0604020202020204" pitchFamily="34" charset="0"/>
                <a:sym typeface="+mn-ea"/>
              </a:rPr>
              <a:t>After downloading the program, </a:t>
            </a:r>
            <a:r>
              <a:rPr lang="en-US" altLang="zh-CN"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Arial" panose="020B0604020202020204" pitchFamily="34" charset="0"/>
                <a:sym typeface="+mn-ea"/>
              </a:rPr>
              <a:t>we</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Arial" panose="020B0604020202020204" pitchFamily="34" charset="0"/>
                <a:sym typeface="+mn-ea"/>
              </a:rPr>
              <a:t> can see the word '</a:t>
            </a:r>
            <a:r>
              <a:rPr lang="en-US" altLang="zh-CN" b="1" dirty="0" smtClean="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Happy Birthday!</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Arial" panose="020B0604020202020204" pitchFamily="34" charset="0"/>
                <a:sym typeface="+mn-ea"/>
              </a:rPr>
              <a:t>' on the Micro:bit LED dot matrix. When we blow the air module or clap the sound module, the buzzer plays a happy birthday when the sound sensor detects the sound. The brightness of the RGB light and the height of the dot pattern on the dot matrix change with the sound intensity.</a:t>
            </a:r>
            <a:endPar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Arial" panose="020B0604020202020204" pitchFamily="34" charset="0"/>
              <a:sym typeface="+mn-ea"/>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58483" y="2243682"/>
            <a:ext cx="1685925" cy="953135"/>
          </a:xfrm>
          <a:prstGeom prst="rect">
            <a:avLst/>
          </a:prstGeom>
          <a:noFill/>
        </p:spPr>
        <p:txBody>
          <a:bodyPr wrap="squar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Learning goals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pic>
        <p:nvPicPr>
          <p:cNvPr id="4" name="图片 3"/>
          <p:cNvPicPr>
            <a:picLocks noChangeAspect="1"/>
          </p:cNvPicPr>
          <p:nvPr/>
        </p:nvPicPr>
        <p:blipFill>
          <a:blip r:embed="rId1"/>
          <a:stretch>
            <a:fillRect/>
          </a:stretch>
        </p:blipFill>
        <p:spPr>
          <a:xfrm>
            <a:off x="4915535" y="946150"/>
            <a:ext cx="3882390" cy="3633470"/>
          </a:xfrm>
          <a:prstGeom prst="rect">
            <a:avLst/>
          </a:prstGeom>
        </p:spPr>
      </p:pic>
      <p:sp>
        <p:nvSpPr>
          <p:cNvPr id="5" name="文本框 4"/>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2</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8485" y="2674338"/>
            <a:ext cx="2019300" cy="521970"/>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Preparation</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6" name="文本框 5"/>
          <p:cNvSpPr txBox="1"/>
          <p:nvPr/>
        </p:nvSpPr>
        <p:spPr>
          <a:xfrm>
            <a:off x="2848977" y="87051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sym typeface="+mn-ea"/>
              </a:rPr>
              <a:t>Hardware</a:t>
            </a:r>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a:t>
            </a:r>
            <a:endParaRPr lang="zh-CN" altLang="en-US"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4499610" y="1210945"/>
            <a:ext cx="3837940" cy="2245360"/>
          </a:xfrm>
          <a:prstGeom prst="rect">
            <a:avLst/>
          </a:prstGeom>
          <a:noFill/>
        </p:spPr>
        <p:txBody>
          <a:bodyPr wrap="square" rtlCol="0">
            <a:spAutoFit/>
          </a:bodyPr>
          <a:p>
            <a:r>
              <a:rPr lang="en-US" altLang="zh-CN" sz="2000" dirty="0">
                <a:solidFill>
                  <a:schemeClr val="accent5">
                    <a:lumMod val="75000"/>
                  </a:schemeClr>
                </a:solidFill>
                <a:latin typeface="Arial" panose="020B0604020202020204" pitchFamily="34" charset="0"/>
                <a:ea typeface="Arial" panose="020B0604020202020204" pitchFamily="34" charset="0"/>
              </a:rPr>
              <a:t>●  </a:t>
            </a:r>
            <a:r>
              <a:rPr sz="2000" dirty="0">
                <a:solidFill>
                  <a:schemeClr val="accent5">
                    <a:lumMod val="75000"/>
                  </a:schemeClr>
                </a:solidFill>
                <a:latin typeface="Arial" panose="020B0604020202020204" pitchFamily="34" charset="0"/>
                <a:ea typeface="Arial" panose="020B0604020202020204" pitchFamily="34" charset="0"/>
                <a:sym typeface="+mn-ea"/>
              </a:rPr>
              <a:t>1 X Micro:bit Board</a:t>
            </a:r>
            <a:endParaRPr lang="en-US" altLang="zh-CN" sz="2000" dirty="0">
              <a:solidFill>
                <a:schemeClr val="accent5">
                  <a:lumMod val="75000"/>
                </a:schemeClr>
              </a:solidFill>
              <a:latin typeface="Arial" panose="020B0604020202020204" pitchFamily="34" charset="0"/>
              <a:ea typeface="Arial" panose="020B0604020202020204" pitchFamily="34" charset="0"/>
            </a:endParaRPr>
          </a:p>
          <a:p>
            <a:r>
              <a:rPr lang="en-US" altLang="zh-CN" sz="2000" dirty="0">
                <a:solidFill>
                  <a:schemeClr val="accent5">
                    <a:lumMod val="75000"/>
                  </a:schemeClr>
                </a:solidFill>
                <a:latin typeface="Arial" panose="020B0604020202020204" pitchFamily="34" charset="0"/>
                <a:ea typeface="Arial" panose="020B0604020202020204" pitchFamily="34" charset="0"/>
                <a:sym typeface="+mn-ea"/>
              </a:rPr>
              <a:t>●  </a:t>
            </a:r>
            <a:r>
              <a:rPr sz="2000" dirty="0">
                <a:solidFill>
                  <a:schemeClr val="accent5">
                    <a:lumMod val="75000"/>
                  </a:schemeClr>
                </a:solidFill>
                <a:latin typeface="Arial" panose="020B0604020202020204" pitchFamily="34" charset="0"/>
                <a:ea typeface="Arial" panose="020B0604020202020204" pitchFamily="34" charset="0"/>
                <a:sym typeface="+mn-ea"/>
              </a:rPr>
              <a:t>1 X Micro USB Cable</a:t>
            </a:r>
            <a:endParaRPr lang="en-US" altLang="zh-CN" sz="2000" dirty="0">
              <a:solidFill>
                <a:schemeClr val="accent5">
                  <a:lumMod val="75000"/>
                </a:schemeClr>
              </a:solidFill>
              <a:latin typeface="Arial" panose="020B0604020202020204" pitchFamily="34" charset="0"/>
              <a:ea typeface="Arial" panose="020B0604020202020204" pitchFamily="34" charset="0"/>
            </a:endParaRPr>
          </a:p>
          <a:p>
            <a:r>
              <a:rPr lang="en-US" altLang="zh-CN" sz="2000" dirty="0">
                <a:solidFill>
                  <a:schemeClr val="accent5">
                    <a:lumMod val="75000"/>
                  </a:schemeClr>
                </a:solidFill>
                <a:latin typeface="Arial" panose="020B0604020202020204" pitchFamily="34" charset="0"/>
                <a:ea typeface="Arial" panose="020B0604020202020204" pitchFamily="34" charset="0"/>
                <a:sym typeface="+mn-ea"/>
              </a:rPr>
              <a:t>●  1 X</a:t>
            </a:r>
            <a:r>
              <a:rPr lang="en-US" altLang="zh-CN" sz="2000" dirty="0">
                <a:solidFill>
                  <a:schemeClr val="accent5"/>
                </a:solidFill>
                <a:latin typeface="Arial" panose="020B0604020202020204" pitchFamily="34" charset="0"/>
                <a:ea typeface="Arial" panose="020B0604020202020204" pitchFamily="34" charset="0"/>
                <a:cs typeface="Arial" panose="020B0604020202020204" pitchFamily="34" charset="0"/>
                <a:sym typeface="+mn-ea"/>
              </a:rPr>
              <a:t> </a:t>
            </a:r>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Diamond</a:t>
            </a:r>
            <a:r>
              <a:rPr lang="zh-CN" altLang="en-US"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a:t>
            </a:r>
            <a:r>
              <a:rPr lang="en-US" altLang="zh-CN" sz="2000" dirty="0">
                <a:solidFill>
                  <a:schemeClr val="accent5">
                    <a:lumMod val="75000"/>
                  </a:schemeClr>
                </a:solidFill>
                <a:latin typeface="Arial" panose="020B0604020202020204" pitchFamily="34" charset="0"/>
                <a:ea typeface="Arial" panose="020B0604020202020204" pitchFamily="34" charset="0"/>
                <a:sym typeface="+mn-ea"/>
              </a:rPr>
              <a:t>breakout </a:t>
            </a:r>
            <a:endParaRPr lang="en-US" altLang="zh-CN" sz="20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Arial" panose="020B0604020202020204" pitchFamily="34" charset="0"/>
                <a:sym typeface="+mn-ea"/>
              </a:rPr>
              <a:t>●  1 X RGB light module</a:t>
            </a:r>
            <a:endParaRPr lang="en-US" altLang="zh-CN" sz="20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Arial" panose="020B0604020202020204" pitchFamily="34" charset="0"/>
                <a:sym typeface="+mn-ea"/>
              </a:rPr>
              <a:t>●  1 X Sound module</a:t>
            </a:r>
            <a:endParaRPr lang="en-US" altLang="zh-CN" sz="20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Arial" panose="020B0604020202020204" pitchFamily="34" charset="0"/>
                <a:sym typeface="+mn-ea"/>
              </a:rPr>
              <a:t>●  5 X Alligator clip</a:t>
            </a:r>
            <a:endParaRPr lang="en-US" altLang="zh-CN" sz="20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2000" dirty="0">
                <a:solidFill>
                  <a:schemeClr val="accent5">
                    <a:lumMod val="75000"/>
                  </a:schemeClr>
                </a:solidFill>
                <a:latin typeface="Arial" panose="020B0604020202020204" pitchFamily="34" charset="0"/>
                <a:ea typeface="Arial" panose="020B0604020202020204" pitchFamily="34" charset="0"/>
              </a:rPr>
              <a:t>1 X PC</a:t>
            </a:r>
            <a:endParaRPr lang="en-US" altLang="zh-CN" sz="2000" dirty="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2849245" y="3568700"/>
            <a:ext cx="8671560" cy="2061210"/>
          </a:xfrm>
          <a:prstGeom prst="rect">
            <a:avLst/>
          </a:prstGeom>
          <a:noFill/>
        </p:spPr>
        <p:txBody>
          <a:bodyPr wrap="square" rtlCol="0">
            <a:spAutoFit/>
          </a:bodyPr>
          <a:p>
            <a:pPr algn="l"/>
            <a:r>
              <a:rPr sz="1600" b="1" dirty="0">
                <a:solidFill>
                  <a:schemeClr val="accent5">
                    <a:lumMod val="75000"/>
                  </a:schemeClr>
                </a:solidFill>
                <a:latin typeface="Arial" panose="020B0604020202020204" pitchFamily="34" charset="0"/>
                <a:ea typeface="Arial" panose="020B0604020202020204" pitchFamily="34" charset="0"/>
                <a:sym typeface="+mn-ea"/>
              </a:rPr>
              <a:t>Mode 1 online programming: </a:t>
            </a:r>
            <a:r>
              <a:rPr sz="1600" dirty="0">
                <a:solidFill>
                  <a:schemeClr val="accent6"/>
                </a:solidFill>
                <a:latin typeface="Arial" panose="020B0604020202020204" pitchFamily="34" charset="0"/>
                <a:ea typeface="Arial" panose="020B0604020202020204" pitchFamily="34" charset="0"/>
                <a:sym typeface="+mn-ea"/>
              </a:rPr>
              <a:t>First, we need to connect the micro:bit to the computer by USB cable. The computer will pop up a USB flash drive and click on the URL in the USB flash drive: http://microbit.org/ to enter the programming interface. Add the Yahboom package: </a:t>
            </a:r>
            <a:r>
              <a:rPr sz="1600" b="1" dirty="0">
                <a:solidFill>
                  <a:srgbClr val="FF0000"/>
                </a:solidFill>
                <a:latin typeface="Arial" panose="020B0604020202020204" pitchFamily="34" charset="0"/>
                <a:ea typeface="Arial" panose="020B0604020202020204" pitchFamily="34" charset="0"/>
                <a:sym typeface="+mn-ea"/>
              </a:rPr>
              <a:t>https://github.com/lzty634158/Croco-Kit </a:t>
            </a:r>
            <a:r>
              <a:rPr sz="1600" dirty="0">
                <a:solidFill>
                  <a:schemeClr val="accent6"/>
                </a:solidFill>
                <a:latin typeface="Arial" panose="020B0604020202020204" pitchFamily="34" charset="0"/>
                <a:ea typeface="Arial" panose="020B0604020202020204" pitchFamily="34" charset="0"/>
                <a:sym typeface="+mn-ea"/>
              </a:rPr>
              <a:t>to program.</a:t>
            </a:r>
            <a:endParaRPr sz="1600" dirty="0">
              <a:solidFill>
                <a:schemeClr val="accent6"/>
              </a:solidFill>
              <a:latin typeface="Arial" panose="020B0604020202020204" pitchFamily="34" charset="0"/>
              <a:ea typeface="Arial" panose="020B0604020202020204" pitchFamily="34" charset="0"/>
              <a:sym typeface="+mn-ea"/>
            </a:endParaRPr>
          </a:p>
          <a:p>
            <a:pPr algn="l"/>
            <a:endParaRPr sz="1600" dirty="0">
              <a:solidFill>
                <a:schemeClr val="accent5">
                  <a:lumMod val="75000"/>
                </a:schemeClr>
              </a:solidFill>
              <a:latin typeface="Arial" panose="020B0604020202020204" pitchFamily="34" charset="0"/>
              <a:ea typeface="Arial" panose="020B0604020202020204" pitchFamily="34" charset="0"/>
              <a:sym typeface="+mn-ea"/>
            </a:endParaRPr>
          </a:p>
          <a:p>
            <a:pPr algn="l"/>
            <a:r>
              <a:rPr sz="1600" b="1" dirty="0">
                <a:solidFill>
                  <a:schemeClr val="accent5">
                    <a:lumMod val="75000"/>
                  </a:schemeClr>
                </a:solidFill>
                <a:latin typeface="Arial" panose="020B0604020202020204" pitchFamily="34" charset="0"/>
                <a:ea typeface="Arial" panose="020B0604020202020204" pitchFamily="34" charset="0"/>
                <a:sym typeface="+mn-ea"/>
              </a:rPr>
              <a:t>Mode 2 offline programming: </a:t>
            </a:r>
            <a:r>
              <a:rPr sz="1600" dirty="0">
                <a:solidFill>
                  <a:schemeClr val="accent2"/>
                </a:solidFill>
                <a:latin typeface="Arial" panose="020B0604020202020204" pitchFamily="34" charset="0"/>
                <a:ea typeface="Arial" panose="020B0604020202020204" pitchFamily="34" charset="0"/>
                <a:sym typeface="+mn-ea"/>
              </a:rPr>
              <a:t>We need to open the offline programming software. After the installation is complete, enter the programming interface, click【New Project】, add Yahboom package: </a:t>
            </a:r>
            <a:r>
              <a:rPr sz="1600" b="1" dirty="0">
                <a:solidFill>
                  <a:srgbClr val="FF0000"/>
                </a:solidFill>
                <a:latin typeface="Arial" panose="020B0604020202020204" pitchFamily="34" charset="0"/>
                <a:ea typeface="Arial" panose="020B0604020202020204" pitchFamily="34" charset="0"/>
                <a:sym typeface="+mn-ea"/>
              </a:rPr>
              <a:t>https://github.com/lzty634158/Croco-Kit </a:t>
            </a:r>
            <a:r>
              <a:rPr sz="1600" dirty="0">
                <a:solidFill>
                  <a:schemeClr val="accent2"/>
                </a:solidFill>
                <a:latin typeface="Arial" panose="020B0604020202020204" pitchFamily="34" charset="0"/>
                <a:ea typeface="Arial" panose="020B0604020202020204" pitchFamily="34" charset="0"/>
                <a:sym typeface="+mn-ea"/>
              </a:rPr>
              <a:t>, you can program.</a:t>
            </a:r>
            <a:endParaRPr sz="1600" dirty="0">
              <a:solidFill>
                <a:schemeClr val="accent2"/>
              </a:solidFill>
              <a:latin typeface="Arial" panose="020B0604020202020204" pitchFamily="34" charset="0"/>
              <a:ea typeface="Arial" panose="020B0604020202020204" pitchFamily="34" charset="0"/>
              <a:sym typeface="+mn-ea"/>
            </a:endParaRPr>
          </a:p>
        </p:txBody>
      </p:sp>
      <p:sp>
        <p:nvSpPr>
          <p:cNvPr id="10" name="文本框 9"/>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2</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3732530" y="1000760"/>
            <a:ext cx="6868160" cy="4280535"/>
          </a:xfrm>
          <a:prstGeom prst="rect">
            <a:avLst/>
          </a:prstGeom>
        </p:spPr>
      </p:pic>
      <p:sp>
        <p:nvSpPr>
          <p:cNvPr id="8" name="TextBox 17"/>
          <p:cNvSpPr txBox="1"/>
          <p:nvPr/>
        </p:nvSpPr>
        <p:spPr>
          <a:xfrm>
            <a:off x="2820035" y="5561965"/>
            <a:ext cx="7032625" cy="368300"/>
          </a:xfrm>
          <a:prstGeom prst="rect">
            <a:avLst/>
          </a:prstGeom>
          <a:noFill/>
        </p:spPr>
        <p:txBody>
          <a:bodyPr wrap="square" rtlCol="0">
            <a:spAutoFit/>
          </a:bodyPr>
          <a:p>
            <a:pPr algn="l"/>
            <a:r>
              <a:rPr lang="en-US" smtClean="0">
                <a:solidFill>
                  <a:srgbClr val="FF0000"/>
                </a:solidFill>
                <a:latin typeface="方正少儿_GBK" panose="02000000000000000000" charset="-122"/>
                <a:ea typeface="方正少儿_GBK" panose="02000000000000000000" charset="-122"/>
              </a:rPr>
              <a:t>! ! !</a:t>
            </a:r>
            <a:r>
              <a:rPr smtClean="0">
                <a:solidFill>
                  <a:srgbClr val="FF0000"/>
                </a:solidFill>
                <a:latin typeface="方正少儿_GBK" panose="02000000000000000000" charset="-122"/>
                <a:ea typeface="方正少儿_GBK" panose="02000000000000000000" charset="-122"/>
              </a:rPr>
              <a:t>Note: </a:t>
            </a:r>
            <a:r>
              <a:rPr smtClean="0">
                <a:solidFill>
                  <a:srgbClr val="FF0000"/>
                </a:solidFill>
                <a:latin typeface="方正少儿_GBK" panose="02000000000000000000" charset="-122"/>
                <a:ea typeface="方正少儿_GBK" panose="02000000000000000000" charset="-122"/>
                <a:sym typeface="+mn-ea"/>
              </a:rPr>
              <a:t>S</a:t>
            </a:r>
            <a:r>
              <a:rPr lang="en-US" smtClean="0">
                <a:solidFill>
                  <a:srgbClr val="FF0000"/>
                </a:solidFill>
                <a:latin typeface="方正少儿_GBK" panose="02000000000000000000" charset="-122"/>
                <a:ea typeface="方正少儿_GBK" panose="02000000000000000000" charset="-122"/>
                <a:sym typeface="+mn-ea"/>
              </a:rPr>
              <a:t>1 be set </a:t>
            </a:r>
            <a:r>
              <a:rPr smtClean="0">
                <a:solidFill>
                  <a:srgbClr val="FF0000"/>
                </a:solidFill>
                <a:latin typeface="方正少儿_GBK" panose="02000000000000000000" charset="-122"/>
                <a:ea typeface="方正少儿_GBK" panose="02000000000000000000" charset="-122"/>
                <a:sym typeface="+mn-ea"/>
              </a:rPr>
              <a:t> to the </a:t>
            </a:r>
            <a:r>
              <a:rPr lang="en-US" smtClean="0">
                <a:solidFill>
                  <a:srgbClr val="FF0000"/>
                </a:solidFill>
                <a:latin typeface="方正少儿_GBK" panose="02000000000000000000" charset="-122"/>
                <a:ea typeface="方正少儿_GBK" panose="02000000000000000000" charset="-122"/>
                <a:sym typeface="+mn-ea"/>
              </a:rPr>
              <a:t>ON, </a:t>
            </a:r>
            <a:r>
              <a:rPr smtClean="0">
                <a:solidFill>
                  <a:srgbClr val="FF0000"/>
                </a:solidFill>
                <a:latin typeface="方正少儿_GBK" panose="02000000000000000000" charset="-122"/>
                <a:ea typeface="方正少儿_GBK" panose="02000000000000000000" charset="-122"/>
              </a:rPr>
              <a:t>S2 </a:t>
            </a:r>
            <a:r>
              <a:rPr lang="en-US" smtClean="0">
                <a:solidFill>
                  <a:srgbClr val="FF0000"/>
                </a:solidFill>
                <a:latin typeface="方正少儿_GBK" panose="02000000000000000000" charset="-122"/>
                <a:ea typeface="方正少儿_GBK" panose="02000000000000000000" charset="-122"/>
              </a:rPr>
              <a:t>be set </a:t>
            </a:r>
            <a:r>
              <a:rPr smtClean="0">
                <a:solidFill>
                  <a:srgbClr val="FF0000"/>
                </a:solidFill>
                <a:latin typeface="方正少儿_GBK" panose="02000000000000000000" charset="-122"/>
                <a:ea typeface="方正少儿_GBK" panose="02000000000000000000" charset="-122"/>
              </a:rPr>
              <a:t> to the IO, and S3 to the </a:t>
            </a:r>
            <a:r>
              <a:rPr lang="en-US" smtClean="0">
                <a:solidFill>
                  <a:srgbClr val="FF0000"/>
                </a:solidFill>
                <a:latin typeface="方正少儿_GBK" panose="02000000000000000000" charset="-122"/>
                <a:ea typeface="方正少儿_GBK" panose="02000000000000000000" charset="-122"/>
              </a:rPr>
              <a:t>FM</a:t>
            </a:r>
            <a:r>
              <a:rPr smtClean="0">
                <a:solidFill>
                  <a:srgbClr val="FF0000"/>
                </a:solidFill>
                <a:latin typeface="方正少儿_GBK" panose="02000000000000000000" charset="-122"/>
                <a:ea typeface="方正少儿_GBK" panose="02000000000000000000" charset="-122"/>
              </a:rPr>
              <a:t>.</a:t>
            </a:r>
            <a:endParaRPr smtClean="0">
              <a:solidFill>
                <a:srgbClr val="FF0000"/>
              </a:solidFill>
              <a:latin typeface="方正少儿_GBK" panose="02000000000000000000" charset="-122"/>
              <a:ea typeface="方正少儿_GBK" panose="02000000000000000000" charset="-122"/>
            </a:endParaRPr>
          </a:p>
        </p:txBody>
      </p:sp>
      <p:sp>
        <p:nvSpPr>
          <p:cNvPr id="3" name="矩形 2"/>
          <p:cNvSpPr/>
          <p:nvPr/>
        </p:nvSpPr>
        <p:spPr>
          <a:xfrm>
            <a:off x="668330" y="2674338"/>
            <a:ext cx="2019300" cy="521970"/>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Preparation</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3</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2" descr="G:\Crocobit starter kit\图片\课程22-接线图.png"/>
          <p:cNvPicPr>
            <a:picLocks noChangeAspect="1" noChangeArrowheads="1"/>
          </p:cNvPicPr>
          <p:nvPr/>
        </p:nvPicPr>
        <p:blipFill>
          <a:blip r:embed="rId1" cstate="print"/>
          <a:srcRect/>
          <a:stretch>
            <a:fillRect/>
          </a:stretch>
        </p:blipFill>
        <p:spPr bwMode="auto">
          <a:xfrm>
            <a:off x="3943351" y="2752725"/>
            <a:ext cx="5353049" cy="3199685"/>
          </a:xfrm>
          <a:prstGeom prst="rect">
            <a:avLst/>
          </a:prstGeom>
          <a:noFill/>
        </p:spPr>
      </p:pic>
      <p:graphicFrame>
        <p:nvGraphicFramePr>
          <p:cNvPr id="3" name="表格 2"/>
          <p:cNvGraphicFramePr/>
          <p:nvPr/>
        </p:nvGraphicFramePr>
        <p:xfrm>
          <a:off x="3175635" y="915670"/>
          <a:ext cx="6294755" cy="1905000"/>
        </p:xfrm>
        <a:graphic>
          <a:graphicData uri="http://schemas.openxmlformats.org/drawingml/2006/table">
            <a:tbl>
              <a:tblPr firstRow="1" bandRow="1">
                <a:tableStyleId>{5C22544A-7EE6-4342-B048-85BDC9FD1C3A}</a:tableStyleId>
              </a:tblPr>
              <a:tblGrid>
                <a:gridCol w="2183765"/>
                <a:gridCol w="2255520"/>
                <a:gridCol w="1855470"/>
              </a:tblGrid>
              <a:tr h="381000">
                <a:tc>
                  <a:txBody>
                    <a:bodyPr/>
                    <a:p>
                      <a:pPr>
                        <a:buNone/>
                      </a:pPr>
                      <a:r>
                        <a:rPr lang="en-US" altLang="zh-CN"/>
                        <a:t>Expansion board</a:t>
                      </a:r>
                      <a:endParaRPr lang="en-US" altLang="zh-CN"/>
                    </a:p>
                  </a:txBody>
                  <a:tcPr/>
                </a:tc>
                <a:tc>
                  <a:txBody>
                    <a:bodyPr/>
                    <a:p>
                      <a:pPr>
                        <a:buNone/>
                      </a:pPr>
                      <a:r>
                        <a:rPr lang="en-US" altLang="zh-CN"/>
                        <a:t>RGB light Module</a:t>
                      </a:r>
                      <a:endParaRPr lang="en-US" altLang="zh-CN"/>
                    </a:p>
                  </a:txBody>
                  <a:tcPr/>
                </a:tc>
                <a:tc>
                  <a:txBody>
                    <a:bodyPr/>
                    <a:p>
                      <a:pPr>
                        <a:buNone/>
                      </a:pPr>
                      <a:r>
                        <a:rPr lang="en-US" altLang="zh-CN" sz="1800">
                          <a:sym typeface="+mn-ea"/>
                        </a:rPr>
                        <a:t>Sound Module</a:t>
                      </a:r>
                      <a:endParaRPr lang="en-US" altLang="zh-CN"/>
                    </a:p>
                  </a:txBody>
                  <a:tcPr/>
                </a:tc>
              </a:tr>
              <a:tr h="381000">
                <a:tc>
                  <a:txBody>
                    <a:bodyPr/>
                    <a:p>
                      <a:pPr>
                        <a:buNone/>
                      </a:pPr>
                      <a:r>
                        <a:rPr lang="en-US" altLang="zh-CN" sz="1800">
                          <a:solidFill>
                            <a:srgbClr val="FF0000"/>
                          </a:solidFill>
                          <a:latin typeface="Arial" panose="020B0604020202020204" pitchFamily="34" charset="0"/>
                          <a:cs typeface="Arial" panose="020B0604020202020204" pitchFamily="34" charset="0"/>
                          <a:sym typeface="+mn-ea"/>
                        </a:rPr>
                        <a:t>P</a:t>
                      </a:r>
                      <a:r>
                        <a:rPr lang="en-US" altLang="zh-CN">
                          <a:solidFill>
                            <a:srgbClr val="FF0000"/>
                          </a:solidFill>
                        </a:rPr>
                        <a:t>1</a:t>
                      </a:r>
                      <a:endParaRPr lang="en-US" altLang="zh-CN">
                        <a:solidFill>
                          <a:srgbClr val="FF0000"/>
                        </a:solidFill>
                        <a:latin typeface="Arial" panose="020B0604020202020204" pitchFamily="34" charset="0"/>
                        <a:cs typeface="Arial" panose="020B0604020202020204" pitchFamily="34" charset="0"/>
                      </a:endParaRPr>
                    </a:p>
                  </a:txBody>
                  <a:tcPr/>
                </a:tc>
                <a:tc>
                  <a:txBody>
                    <a:bodyPr/>
                    <a:p>
                      <a:pPr>
                        <a:buNone/>
                      </a:pPr>
                      <a:endParaRPr lang="en-US" altLang="zh-CN">
                        <a:solidFill>
                          <a:srgbClr val="FF0000"/>
                        </a:solidFill>
                      </a:endParaRPr>
                    </a:p>
                  </a:txBody>
                  <a:tcPr/>
                </a:tc>
                <a:tc>
                  <a:txBody>
                    <a:bodyPr/>
                    <a:p>
                      <a:pPr>
                        <a:buNone/>
                      </a:pPr>
                      <a:r>
                        <a:rPr lang="en-US" altLang="zh-CN" sz="1800">
                          <a:solidFill>
                            <a:srgbClr val="FF0000"/>
                          </a:solidFill>
                          <a:sym typeface="+mn-ea"/>
                        </a:rPr>
                        <a:t>SIG</a:t>
                      </a:r>
                      <a:endParaRPr lang="en-US" altLang="zh-CN">
                        <a:solidFill>
                          <a:srgbClr val="FF0000"/>
                        </a:solidFill>
                      </a:endParaRPr>
                    </a:p>
                  </a:txBody>
                  <a:tcPr/>
                </a:tc>
              </a:tr>
              <a:tr h="381000">
                <a:tc>
                  <a:txBody>
                    <a:bodyPr/>
                    <a:p>
                      <a:pPr>
                        <a:buNone/>
                      </a:pPr>
                      <a:r>
                        <a:rPr lang="en-US" altLang="zh-CN">
                          <a:solidFill>
                            <a:srgbClr val="7030A0"/>
                          </a:solidFill>
                          <a:latin typeface="Arial" panose="020B0604020202020204" pitchFamily="34" charset="0"/>
                          <a:cs typeface="Arial" panose="020B0604020202020204" pitchFamily="34" charset="0"/>
                        </a:rPr>
                        <a:t>P2</a:t>
                      </a:r>
                      <a:endParaRPr lang="en-US" altLang="zh-CN">
                        <a:solidFill>
                          <a:srgbClr val="7030A0"/>
                        </a:solidFill>
                        <a:latin typeface="Arial" panose="020B0604020202020204" pitchFamily="34" charset="0"/>
                        <a:cs typeface="Arial" panose="020B0604020202020204" pitchFamily="34" charset="0"/>
                      </a:endParaRPr>
                    </a:p>
                  </a:txBody>
                  <a:tcPr/>
                </a:tc>
                <a:tc>
                  <a:txBody>
                    <a:bodyPr/>
                    <a:p>
                      <a:pPr>
                        <a:buNone/>
                      </a:pPr>
                      <a:r>
                        <a:rPr lang="en-US" altLang="zh-CN">
                          <a:solidFill>
                            <a:srgbClr val="FF0000"/>
                          </a:solidFill>
                        </a:rPr>
                        <a:t>Green</a:t>
                      </a:r>
                      <a:endParaRPr lang="en-US" altLang="zh-CN">
                        <a:solidFill>
                          <a:srgbClr val="FF0000"/>
                        </a:solidFill>
                      </a:endParaRPr>
                    </a:p>
                  </a:txBody>
                  <a:tcPr/>
                </a:tc>
                <a:tc>
                  <a:txBody>
                    <a:bodyPr/>
                    <a:p>
                      <a:pPr>
                        <a:buNone/>
                      </a:pPr>
                      <a:endParaRPr lang="en-US" altLang="zh-CN">
                        <a:solidFill>
                          <a:srgbClr val="FF0000"/>
                        </a:solidFill>
                      </a:endParaRPr>
                    </a:p>
                  </a:txBody>
                  <a:tcPr/>
                </a:tc>
              </a:tr>
              <a:tr h="381000">
                <a:tc>
                  <a:txBody>
                    <a:bodyPr/>
                    <a:p>
                      <a:pPr>
                        <a:buNone/>
                      </a:pPr>
                      <a:r>
                        <a:rPr lang="en-US" altLang="zh-CN" sz="1800">
                          <a:solidFill>
                            <a:srgbClr val="00B050"/>
                          </a:solidFill>
                          <a:latin typeface="Arial" panose="020B0604020202020204" pitchFamily="34" charset="0"/>
                          <a:cs typeface="Arial" panose="020B0604020202020204" pitchFamily="34" charset="0"/>
                          <a:sym typeface="+mn-ea"/>
                        </a:rPr>
                        <a:t>3.3V</a:t>
                      </a:r>
                      <a:endParaRPr lang="en-US" sz="1800">
                        <a:solidFill>
                          <a:srgbClr val="00B050"/>
                        </a:solidFill>
                        <a:latin typeface="Arial" panose="020B0604020202020204" pitchFamily="34" charset="0"/>
                        <a:sym typeface="+mn-ea"/>
                      </a:endParaRPr>
                    </a:p>
                  </a:txBody>
                  <a:tcPr/>
                </a:tc>
                <a:tc>
                  <a:txBody>
                    <a:bodyPr/>
                    <a:p>
                      <a:pPr>
                        <a:buNone/>
                      </a:pPr>
                      <a:endParaRPr lang="en-US" altLang="zh-CN">
                        <a:solidFill>
                          <a:srgbClr val="00B050"/>
                        </a:solidFill>
                      </a:endParaRPr>
                    </a:p>
                  </a:txBody>
                  <a:tcPr/>
                </a:tc>
                <a:tc>
                  <a:txBody>
                    <a:bodyPr/>
                    <a:p>
                      <a:pPr>
                        <a:buNone/>
                      </a:pPr>
                      <a:r>
                        <a:rPr lang="en-US" altLang="zh-CN" sz="1800">
                          <a:solidFill>
                            <a:srgbClr val="00B050"/>
                          </a:solidFill>
                          <a:sym typeface="+mn-ea"/>
                        </a:rPr>
                        <a:t>VCC</a:t>
                      </a:r>
                      <a:endParaRPr lang="en-US" altLang="zh-CN">
                        <a:solidFill>
                          <a:srgbClr val="00B050"/>
                        </a:solidFill>
                      </a:endParaRPr>
                    </a:p>
                  </a:txBody>
                  <a:tcPr/>
                </a:tc>
              </a:tr>
              <a:tr h="381000">
                <a:tc>
                  <a:txBody>
                    <a:bodyPr/>
                    <a:p>
                      <a:pPr>
                        <a:buNone/>
                      </a:pPr>
                      <a:r>
                        <a:rPr lang="en-US" altLang="zh-CN"/>
                        <a:t>GND </a:t>
                      </a:r>
                      <a:endParaRPr lang="en-US" altLang="zh-CN"/>
                    </a:p>
                  </a:txBody>
                  <a:tcPr/>
                </a:tc>
                <a:tc>
                  <a:txBody>
                    <a:bodyPr/>
                    <a:p>
                      <a:pPr>
                        <a:buNone/>
                      </a:pPr>
                      <a:r>
                        <a:rPr lang="en-US" altLang="zh-CN"/>
                        <a:t>GND</a:t>
                      </a:r>
                      <a:endParaRPr lang="en-US" altLang="zh-CN"/>
                    </a:p>
                  </a:txBody>
                  <a:tcPr/>
                </a:tc>
                <a:tc>
                  <a:txBody>
                    <a:bodyPr/>
                    <a:p>
                      <a:pPr>
                        <a:buNone/>
                      </a:pPr>
                      <a:r>
                        <a:rPr lang="en-US" altLang="zh-CN" sz="1800">
                          <a:sym typeface="+mn-ea"/>
                        </a:rPr>
                        <a:t>GND</a:t>
                      </a:r>
                      <a:endParaRPr lang="en-US" altLang="zh-CN"/>
                    </a:p>
                  </a:txBody>
                  <a:tcPr/>
                </a:tc>
              </a:tr>
            </a:tbl>
          </a:graphicData>
        </a:graphic>
      </p:graphicFrame>
      <p:sp>
        <p:nvSpPr>
          <p:cNvPr id="5" name="矩形 4"/>
          <p:cNvSpPr/>
          <p:nvPr/>
        </p:nvSpPr>
        <p:spPr>
          <a:xfrm>
            <a:off x="638351" y="2674676"/>
            <a:ext cx="1946275" cy="521970"/>
          </a:xfrm>
          <a:prstGeom prst="rect">
            <a:avLst/>
          </a:prstGeom>
          <a:noFill/>
        </p:spPr>
        <p:txBody>
          <a:bodyPr wrap="none" rtlCol="0">
            <a:spAutoFit/>
          </a:bodyPr>
          <a:p>
            <a:pPr algn="l"/>
            <a:r>
              <a:rPr lang="en-US" altLang="zh-CN" sz="2800" dirty="0">
                <a:solidFill>
                  <a:schemeClr val="accent5">
                    <a:lumMod val="75000"/>
                  </a:schemeClr>
                </a:solidFill>
                <a:latin typeface="方正少儿_GBK" panose="02000000000000000000" charset="-122"/>
                <a:ea typeface="方正少儿_GBK" panose="02000000000000000000" charset="-122"/>
                <a:sym typeface="+mn-ea"/>
              </a:rPr>
              <a:t>Connection</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6" name="文本框 5"/>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6" name="文本框 5"/>
          <p:cNvSpPr txBox="1"/>
          <p:nvPr/>
        </p:nvSpPr>
        <p:spPr>
          <a:xfrm>
            <a:off x="61341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2832735" y="876300"/>
            <a:ext cx="3679190" cy="5241290"/>
          </a:xfrm>
          <a:prstGeom prst="rect">
            <a:avLst/>
          </a:prstGeom>
        </p:spPr>
      </p:pic>
      <p:pic>
        <p:nvPicPr>
          <p:cNvPr id="9" name="图片 8"/>
          <p:cNvPicPr>
            <a:picLocks noChangeAspect="1"/>
          </p:cNvPicPr>
          <p:nvPr/>
        </p:nvPicPr>
        <p:blipFill>
          <a:blip r:embed="rId2"/>
          <a:stretch>
            <a:fillRect/>
          </a:stretch>
        </p:blipFill>
        <p:spPr>
          <a:xfrm>
            <a:off x="6511925" y="876300"/>
            <a:ext cx="4095750" cy="2902585"/>
          </a:xfrm>
          <a:prstGeom prst="rect">
            <a:avLst/>
          </a:prstGeom>
        </p:spPr>
      </p:pic>
      <p:pic>
        <p:nvPicPr>
          <p:cNvPr id="10" name="图片 9"/>
          <p:cNvPicPr>
            <a:picLocks noChangeAspect="1"/>
          </p:cNvPicPr>
          <p:nvPr/>
        </p:nvPicPr>
        <p:blipFill>
          <a:blip r:embed="rId3"/>
          <a:stretch>
            <a:fillRect/>
          </a:stretch>
        </p:blipFill>
        <p:spPr>
          <a:xfrm>
            <a:off x="6511925" y="3846195"/>
            <a:ext cx="4095750" cy="2179320"/>
          </a:xfrm>
          <a:prstGeom prst="rect">
            <a:avLst/>
          </a:prstGeom>
        </p:spPr>
      </p:pic>
      <p:sp>
        <p:nvSpPr>
          <p:cNvPr id="11" name="文本框 10"/>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
        <p:nvSpPr>
          <p:cNvPr id="12" name="矩形 11"/>
          <p:cNvSpPr/>
          <p:nvPr/>
        </p:nvSpPr>
        <p:spPr>
          <a:xfrm>
            <a:off x="880683" y="2117952"/>
            <a:ext cx="1717040" cy="953135"/>
          </a:xfrm>
          <a:prstGeom prst="rect">
            <a:avLst/>
          </a:prstGeom>
          <a:noFill/>
        </p:spPr>
        <p:txBody>
          <a:bodyPr wrap="square" rtlCol="0">
            <a:spAutoFit/>
          </a:bodyPr>
          <a:p>
            <a:pPr algn="l"/>
            <a:r>
              <a:rPr lang="en-US" altLang="zh-CN" sz="2800" dirty="0">
                <a:solidFill>
                  <a:schemeClr val="accent5">
                    <a:lumMod val="75000"/>
                  </a:schemeClr>
                </a:solidFill>
                <a:latin typeface="方正少儿_GBK" panose="02000000000000000000" charset="-122"/>
                <a:ea typeface="方正少儿_GBK" panose="02000000000000000000" charset="-122"/>
                <a:sym typeface="+mn-ea"/>
              </a:rPr>
              <a:t>Search for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6" name="文本框 5"/>
          <p:cNvSpPr txBox="1"/>
          <p:nvPr/>
        </p:nvSpPr>
        <p:spPr>
          <a:xfrm>
            <a:off x="61341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2743835" y="876300"/>
            <a:ext cx="4011930" cy="3865880"/>
          </a:xfrm>
          <a:prstGeom prst="rect">
            <a:avLst/>
          </a:prstGeom>
        </p:spPr>
      </p:pic>
      <p:pic>
        <p:nvPicPr>
          <p:cNvPr id="4" name="图片 3"/>
          <p:cNvPicPr>
            <a:picLocks noChangeAspect="1"/>
          </p:cNvPicPr>
          <p:nvPr/>
        </p:nvPicPr>
        <p:blipFill>
          <a:blip r:embed="rId2"/>
          <a:stretch>
            <a:fillRect/>
          </a:stretch>
        </p:blipFill>
        <p:spPr>
          <a:xfrm>
            <a:off x="6875145" y="876300"/>
            <a:ext cx="4493260" cy="3914775"/>
          </a:xfrm>
          <a:prstGeom prst="rect">
            <a:avLst/>
          </a:prstGeom>
        </p:spPr>
      </p:pic>
      <p:sp>
        <p:nvSpPr>
          <p:cNvPr id="5" name="文本框 4"/>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
        <p:nvSpPr>
          <p:cNvPr id="8" name="矩形 7"/>
          <p:cNvSpPr/>
          <p:nvPr/>
        </p:nvSpPr>
        <p:spPr>
          <a:xfrm>
            <a:off x="880683" y="2117952"/>
            <a:ext cx="1717040" cy="953135"/>
          </a:xfrm>
          <a:prstGeom prst="rect">
            <a:avLst/>
          </a:prstGeom>
          <a:noFill/>
        </p:spPr>
        <p:txBody>
          <a:bodyPr wrap="square" rtlCol="0">
            <a:spAutoFit/>
          </a:bodyPr>
          <a:lstStyle/>
          <a:p>
            <a:pPr algn="l"/>
            <a:r>
              <a:rPr lang="en-US" altLang="zh-CN" sz="2800" dirty="0">
                <a:solidFill>
                  <a:schemeClr val="accent5">
                    <a:lumMod val="75000"/>
                  </a:schemeClr>
                </a:solidFill>
                <a:latin typeface="方正少儿_GBK" panose="02000000000000000000" charset="-122"/>
                <a:ea typeface="方正少儿_GBK" panose="02000000000000000000" charset="-122"/>
                <a:sym typeface="+mn-ea"/>
              </a:rPr>
              <a:t>Search for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6" name="文本框 5"/>
          <p:cNvSpPr txBox="1"/>
          <p:nvPr/>
        </p:nvSpPr>
        <p:spPr>
          <a:xfrm>
            <a:off x="61341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745105" y="1046480"/>
            <a:ext cx="4402455" cy="4765040"/>
          </a:xfrm>
          <a:prstGeom prst="rect">
            <a:avLst/>
          </a:prstGeom>
        </p:spPr>
      </p:pic>
      <p:pic>
        <p:nvPicPr>
          <p:cNvPr id="5" name="图片 4"/>
          <p:cNvPicPr>
            <a:picLocks noChangeAspect="1"/>
          </p:cNvPicPr>
          <p:nvPr/>
        </p:nvPicPr>
        <p:blipFill>
          <a:blip r:embed="rId2"/>
          <a:stretch>
            <a:fillRect/>
          </a:stretch>
        </p:blipFill>
        <p:spPr>
          <a:xfrm>
            <a:off x="7147560" y="1046480"/>
            <a:ext cx="4365625" cy="3209925"/>
          </a:xfrm>
          <a:prstGeom prst="rect">
            <a:avLst/>
          </a:prstGeom>
        </p:spPr>
      </p:pic>
      <p:sp>
        <p:nvSpPr>
          <p:cNvPr id="8" name="文本框 7"/>
          <p:cNvSpPr txBox="1"/>
          <p:nvPr/>
        </p:nvSpPr>
        <p:spPr>
          <a:xfrm>
            <a:off x="3919855" y="246380"/>
            <a:ext cx="4506595" cy="435610"/>
          </a:xfrm>
          <a:prstGeom prst="rect">
            <a:avLst/>
          </a:prstGeom>
          <a:noFill/>
        </p:spPr>
        <p:txBody>
          <a:bodyPr wrap="square" rtlCol="0" anchor="t">
            <a:spAutoFit/>
          </a:bodyPr>
          <a:lstStyle/>
          <a:p>
            <a:pPr algn="ctr">
              <a:lnSpc>
                <a:spcPct val="70000"/>
              </a:lnSpc>
              <a:spcBef>
                <a:spcPts val="0"/>
              </a:spcBef>
              <a:spcAft>
                <a:spcPts val="0"/>
              </a:spcAft>
            </a:pPr>
            <a:r>
              <a:rPr lang="en-US" altLang="zh-CN" sz="3200" dirty="0" err="1" smtClean="0">
                <a:solidFill>
                  <a:schemeClr val="bg1"/>
                </a:solidFill>
                <a:latin typeface="微软雅黑" panose="020B0503020204020204" charset="-122"/>
                <a:ea typeface="微软雅黑" panose="020B0503020204020204" charset="-122"/>
              </a:rPr>
              <a:t>Advanced course</a:t>
            </a:r>
            <a:endParaRPr lang="zh-CN" altLang="en-US" sz="2800" u="sng" dirty="0">
              <a:latin typeface="icomoon" charset="0"/>
              <a:ea typeface="Yu Gothic UI Semibold" panose="020B0700000000000000" charset="-128"/>
            </a:endParaRPr>
          </a:p>
        </p:txBody>
      </p:sp>
      <p:sp>
        <p:nvSpPr>
          <p:cNvPr id="9" name="矩形 8"/>
          <p:cNvSpPr/>
          <p:nvPr/>
        </p:nvSpPr>
        <p:spPr>
          <a:xfrm>
            <a:off x="880683" y="2117952"/>
            <a:ext cx="1717040" cy="953135"/>
          </a:xfrm>
          <a:prstGeom prst="rect">
            <a:avLst/>
          </a:prstGeom>
          <a:noFill/>
        </p:spPr>
        <p:txBody>
          <a:bodyPr wrap="square" rtlCol="0">
            <a:spAutoFit/>
          </a:bodyPr>
          <a:lstStyle/>
          <a:p>
            <a:pPr algn="l"/>
            <a:r>
              <a:rPr lang="en-US" altLang="zh-CN" sz="2800" dirty="0">
                <a:solidFill>
                  <a:schemeClr val="accent5">
                    <a:lumMod val="75000"/>
                  </a:schemeClr>
                </a:solidFill>
                <a:latin typeface="方正少儿_GBK" panose="02000000000000000000" charset="-122"/>
                <a:ea typeface="方正少儿_GBK" panose="02000000000000000000" charset="-122"/>
                <a:sym typeface="+mn-ea"/>
              </a:rPr>
              <a:t>Search for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2037</Words>
  <Application>WPS 演示</Application>
  <PresentationFormat>自定义</PresentationFormat>
  <Paragraphs>151</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微软雅黑</vt:lpstr>
      <vt:lpstr>方正少儿_GBK</vt:lpstr>
      <vt:lpstr>icomoon</vt:lpstr>
      <vt:lpstr>Yu Gothic UI Semibold</vt:lpstr>
      <vt:lpstr>微软雅黑 Light</vt:lpstr>
      <vt:lpstr>方正卡通简体</vt:lpstr>
      <vt:lpstr>Arial Unicode MS</vt:lpstr>
      <vt:lpstr>方正喵呜体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272</cp:revision>
  <dcterms:created xsi:type="dcterms:W3CDTF">2014-02-21T16:31:00Z</dcterms:created>
  <dcterms:modified xsi:type="dcterms:W3CDTF">2019-07-05T06:13:36Z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