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3"/>
    <p:sldId id="257" r:id="rId4"/>
    <p:sldId id="264" r:id="rId5"/>
    <p:sldId id="282" r:id="rId6"/>
    <p:sldId id="290" r:id="rId7"/>
    <p:sldId id="265" r:id="rId8"/>
    <p:sldId id="268" r:id="rId9"/>
    <p:sldId id="293" r:id="rId10"/>
    <p:sldId id="295" r:id="rId11"/>
    <p:sldId id="292" r:id="rId12"/>
    <p:sldId id="261" r:id="rId13"/>
  </p:sldIdLst>
  <p:sldSz cx="12192000" cy="6858000"/>
  <p:notesSz cx="6858000" cy="9144000"/>
  <p:embeddedFontLst>
    <p:embeddedFont>
      <p:font typeface="微软雅黑" panose="020B0503020204020204" charset="-122"/>
      <p:regular r:id="rId17"/>
    </p:embeddedFont>
    <p:embeddedFont>
      <p:font typeface="方正少儿_GBK" panose="02000000000000000000" charset="-122"/>
      <p:regular r:id="rId18"/>
    </p:embeddedFont>
    <p:embeddedFont>
      <p:font typeface="方正卡通简体" panose="03000509000000000000" charset="0"/>
      <p:regular r:id="rId19"/>
    </p:embeddedFont>
    <p:embeddedFont>
      <p:font typeface="方正喵呜体" panose="02010600010101010101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D290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>
        <p:scale>
          <a:sx n="100" d="100"/>
          <a:sy n="100" d="100"/>
        </p:scale>
        <p:origin x="-1236" y="-390"/>
      </p:cViewPr>
      <p:guideLst>
        <p:guide orient="horz" pos="2131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 cstate="print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1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843405" y="1691640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</a:rPr>
              <a:t>Lesson 26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DIY coures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4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）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</a:endParaRPr>
          </a:p>
          <a:p>
            <a:pPr algn="ctr"/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Smart 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cooling fan 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任意多边形 1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3720" y="628650"/>
            <a:ext cx="111280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5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06475" y="2392680"/>
            <a:ext cx="158623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Combine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5445" y="1039495"/>
            <a:ext cx="8239125" cy="4685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 dir="in"/>
      </p:transition>
    </mc:Choice>
    <mc:Fallback>
      <p:transition spd="slow">
        <p:zoom dir="in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4196715" y="2781935"/>
            <a:ext cx="468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</a:t>
            </a:r>
            <a:r>
              <a:rPr lang="en-US" altLang="zh-CN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you</a:t>
            </a:r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 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7565" y="4413250"/>
            <a:ext cx="153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0" y="77903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 cstate="print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5710" y="4790963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3210" y="642387"/>
            <a:ext cx="14592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Content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9611081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方正少儿_GBK" panose="02000000000000000000" charset="-122"/>
                <a:ea typeface="方正少儿_GBK" panose="02000000000000000000" charset="-122"/>
              </a:rPr>
              <a:t>Part 5</a:t>
            </a:r>
            <a:endParaRPr lang="zh-CN" altLang="en-US" dirty="0"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14257" y="2473706"/>
            <a:ext cx="7620340" cy="846007"/>
            <a:chOff x="1368157" y="1292335"/>
            <a:chExt cx="7620340" cy="846007"/>
          </a:xfrm>
        </p:grpSpPr>
        <p:sp>
          <p:nvSpPr>
            <p:cNvPr id="9" name="文本框 8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Part1</a:t>
              </a:r>
              <a:endParaRPr lang="en-US" altLang="zh-CN" dirty="0" smtClean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68157" y="177004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2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279256" y="173956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Part3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271619" y="1754802"/>
              <a:ext cx="13385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3" action="ppaction://hlinksldjump"/>
                </a:rPr>
                <a:t>Connection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p>
              <a:r>
                <a:rPr lang="en-US" altLang="zh-CN" dirty="0" smtClean="0">
                  <a:latin typeface="方正少儿_GBK" panose="02000000000000000000" charset="-122"/>
                  <a:ea typeface="方正少儿_GBK" panose="02000000000000000000" charset="-122"/>
                </a:rPr>
                <a:t>Part 4</a:t>
              </a:r>
              <a:endParaRPr lang="zh-CN" altLang="en-US" dirty="0"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040317" y="1754978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Arial" panose="020B0604020202020204" pitchFamily="34" charset="0"/>
                  <a:sym typeface="+mn-ea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endParaRPr>
            </a:p>
          </p:txBody>
        </p:sp>
      </p:grpSp>
      <p:sp>
        <p:nvSpPr>
          <p:cNvPr id="38" name="文本框 37">
            <a:hlinkClick r:id="rId5" action="ppaction://hlinksldjump"/>
          </p:cNvPr>
          <p:cNvSpPr txBox="1"/>
          <p:nvPr/>
        </p:nvSpPr>
        <p:spPr>
          <a:xfrm>
            <a:off x="9534597" y="2936349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4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2744470" y="4488815"/>
            <a:ext cx="87388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After downloading the program,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we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can see the word 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en-US" altLang="zh-CN" b="1" dirty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Happy Birthday!</a:t>
            </a:r>
            <a:r>
              <a:rPr lang="zh-CN" altLang="en-US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'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 on the Micro:bit LED dot matrix.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Then,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Micro:bit LED dot matrix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will display “heart”. </a:t>
            </a:r>
            <a:endParaRPr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The fan automatically adjusts the speed according to the ambient brightness. The brighter the ambient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brightness, the faster the fan speed. </a:t>
            </a: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A button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can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turn on the fan and B button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can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turn off the fan.</a:t>
            </a:r>
            <a:endParaRPr lang="zh-CN" altLang="en-US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058483" y="2243682"/>
            <a:ext cx="16859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Learning goals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9645" y="882015"/>
            <a:ext cx="4426585" cy="35045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35032" y="8463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:</a:t>
            </a:r>
            <a:endParaRPr lang="zh-CN" alt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24705" y="1306830"/>
            <a:ext cx="355790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Micro:bit Board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Micro USB Cable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</a:t>
            </a:r>
            <a:r>
              <a:rPr lang="en-US" altLang="zh-CN" sz="2000" dirty="0">
                <a:solidFill>
                  <a:schemeClr val="accent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Diamond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方正少儿_GBK" panose="02000000000000000000" charset="-122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breakout 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Photosensitive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6 X Alligator clip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1 X Motor drive module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X PC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832100" y="3793490"/>
            <a:ext cx="86715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1 online programming: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First, we need to connect the micro:bit to the computer by USB cable. The computer will pop up a USB flash drive and click on the URL in the USB flash drive: http://microbit.org/ to enter the programming interface. Add the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6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program.</a:t>
            </a:r>
            <a:endParaRPr sz="1600" dirty="0">
              <a:solidFill>
                <a:schemeClr val="accent6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sz="16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Mode 2 offline programming: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We need to open the offline programming software. After the installation is complete, enter the programming interface, click【New Project】, add Yahboom package: </a:t>
            </a:r>
            <a:r>
              <a:rPr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https://github.com/lzty634158/Croco-Kit </a:t>
            </a:r>
            <a:r>
              <a:rPr sz="1600" dirty="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, you can program.</a:t>
            </a:r>
            <a:endParaRPr sz="1600" dirty="0">
              <a:solidFill>
                <a:schemeClr val="accent2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38485" y="2674338"/>
            <a:ext cx="201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Preparation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0775" y="904875"/>
            <a:ext cx="6457315" cy="4061460"/>
          </a:xfrm>
          <a:prstGeom prst="rect">
            <a:avLst/>
          </a:prstGeom>
        </p:spPr>
      </p:pic>
      <p:sp>
        <p:nvSpPr>
          <p:cNvPr id="10" name="TextBox 17"/>
          <p:cNvSpPr txBox="1"/>
          <p:nvPr/>
        </p:nvSpPr>
        <p:spPr>
          <a:xfrm>
            <a:off x="2811145" y="5579110"/>
            <a:ext cx="7032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! ! !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Note: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1 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 to the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ON,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S2 </a:t>
            </a:r>
            <a:r>
              <a:rPr lang="en-US"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be set </a:t>
            </a:r>
            <a:r>
              <a:rPr smtClean="0">
                <a:solidFill>
                  <a:srgbClr val="FF0000"/>
                </a:solidFill>
                <a:latin typeface="方正少儿_GBK" panose="02000000000000000000" charset="-122"/>
                <a:ea typeface="方正少儿_GBK" panose="02000000000000000000" charset="-122"/>
              </a:rPr>
              <a:t> to the IO, and S3 to the NC.</a:t>
            </a:r>
            <a:endParaRPr smtClean="0">
              <a:solidFill>
                <a:srgbClr val="FF0000"/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099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</a:rPr>
              <a:t>Part 3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8351" y="2674676"/>
            <a:ext cx="1946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Connection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1625" y="3325495"/>
            <a:ext cx="8606155" cy="272034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/>
        </p:nvGraphicFramePr>
        <p:xfrm>
          <a:off x="3115945" y="984885"/>
          <a:ext cx="7620000" cy="228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615"/>
                <a:gridCol w="2789555"/>
                <a:gridCol w="2703830"/>
              </a:tblGrid>
              <a:tr h="3841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Expansion board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Photosensitive </a:t>
                      </a:r>
                      <a:r>
                        <a:rPr lang="en-US" altLang="zh-CN"/>
                        <a:t>Module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Motor drive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 module</a:t>
                      </a:r>
                      <a:endParaRPr lang="en-US" altLang="zh-CN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0</a:t>
                      </a:r>
                      <a:endParaRPr lang="en-US" altLang="zh-CN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7030A0"/>
                          </a:solidFill>
                        </a:rPr>
                        <a:t>OUT</a:t>
                      </a: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</a:t>
                      </a:r>
                      <a:r>
                        <a:rPr lang="en-US" altLang="zh-CN" sz="180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sym typeface="+mn-ea"/>
                        </a:rPr>
                        <a:t>1</a:t>
                      </a:r>
                      <a:endParaRPr lang="en-US" altLang="zh-CN" sz="180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accent2"/>
                          </a:solidFill>
                        </a:rPr>
                        <a:t>M2</a:t>
                      </a:r>
                      <a:endParaRPr lang="en-US" altLang="zh-CN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3.3V</a:t>
                      </a:r>
                      <a:endParaRPr lang="en-US" altLang="zh-CN" sz="180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VCC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方正少儿_GBK" panose="02000000000000000000" charset="-122"/>
                          <a:cs typeface="Arial" panose="020B0604020202020204" pitchFamily="34" charset="0"/>
                          <a:sym typeface="+mn-ea"/>
                        </a:rPr>
                        <a:t>5V</a:t>
                      </a:r>
                      <a:endParaRPr lang="en-US" altLang="zh-CN" sz="1800" b="0" dirty="0" smtClean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方正少儿_GBK" panose="02000000000000000000" charset="-122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Arial" panose="020B0604020202020204" pitchFamily="34" charset="0"/>
                          <a:sym typeface="+mn-ea"/>
                        </a:rPr>
                        <a:t>VCC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GND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GND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6540" y="876300"/>
            <a:ext cx="3862070" cy="5206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300" y="876300"/>
            <a:ext cx="4318635" cy="24276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2090" y="876300"/>
            <a:ext cx="3204210" cy="29978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80" y="876300"/>
            <a:ext cx="3679825" cy="3050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285" y="3955415"/>
            <a:ext cx="5868670" cy="21253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Croco:Kit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tutorial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12402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80683" y="2117952"/>
            <a:ext cx="1717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方正少儿_GBK" panose="02000000000000000000" charset="-122"/>
                <a:ea typeface="方正少儿_GBK" panose="02000000000000000000" charset="-122"/>
                <a:sym typeface="+mn-ea"/>
              </a:rPr>
              <a:t>Search for blocks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方正少儿_GBK" panose="02000000000000000000" charset="-122"/>
              <a:ea typeface="方正少儿_GBK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0980" y="1080135"/>
            <a:ext cx="4181475" cy="430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19855" y="246380"/>
            <a:ext cx="450659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Advanced course</a:t>
            </a:r>
            <a:endParaRPr lang="zh-CN" altLang="en-US" sz="2800" u="sng" dirty="0">
              <a:latin typeface="icomoon" charset="0"/>
              <a:ea typeface="Yu Gothic UI Semibold" panose="020B0700000000000000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WPS 演示</Application>
  <PresentationFormat>自定义</PresentationFormat>
  <Paragraphs>157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方正少儿_GBK</vt:lpstr>
      <vt:lpstr>icomoon</vt:lpstr>
      <vt:lpstr>Yu Gothic UI Semibold</vt:lpstr>
      <vt:lpstr>方正卡通简体</vt:lpstr>
      <vt:lpstr>Arial Unicode MS</vt:lpstr>
      <vt:lpstr>方正喵呜体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314</cp:revision>
  <dcterms:created xsi:type="dcterms:W3CDTF">2014-02-21T16:31:00Z</dcterms:created>
  <dcterms:modified xsi:type="dcterms:W3CDTF">2019-07-05T08:15:48Z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