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3"/>
    <p:sldId id="257" r:id="rId4"/>
    <p:sldId id="264" r:id="rId5"/>
    <p:sldId id="282" r:id="rId6"/>
    <p:sldId id="290" r:id="rId7"/>
    <p:sldId id="265" r:id="rId8"/>
    <p:sldId id="268" r:id="rId9"/>
    <p:sldId id="293" r:id="rId10"/>
    <p:sldId id="292" r:id="rId11"/>
    <p:sldId id="261" r:id="rId12"/>
  </p:sldIdLst>
  <p:sldSz cx="12192000" cy="6858000"/>
  <p:notesSz cx="6858000" cy="9144000"/>
  <p:embeddedFontLst>
    <p:embeddedFont>
      <p:font typeface="微软雅黑" panose="020B0503020204020204" charset="-122"/>
      <p:regular r:id="rId16"/>
    </p:embeddedFont>
    <p:embeddedFont>
      <p:font typeface="方正少儿_GBK" panose="02000000000000000000" charset="-122"/>
      <p:regular r:id="rId17"/>
    </p:embeddedFont>
    <p:embeddedFont>
      <p:font typeface="方正卡通简体" panose="03000509000000000000" charset="0"/>
      <p:regular r:id="rId18"/>
    </p:embeddedFont>
    <p:embeddedFont>
      <p:font typeface="方正喵呜体" panose="02010600010101010101" charset="0"/>
      <p:regular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D2902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>
        <p:scale>
          <a:sx n="100" d="100"/>
          <a:sy n="100" d="100"/>
        </p:scale>
        <p:origin x="-1236" y="-390"/>
      </p:cViewPr>
      <p:guideLst>
        <p:guide orient="horz" pos="2072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 cstate="print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slide" Target="slide1.xml"/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43405" y="1691640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Lesson 33</a:t>
            </a:r>
            <a:endParaRPr lang="en-US" alt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45640" y="3137535"/>
            <a:ext cx="83007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DIY coures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（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11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）</a:t>
            </a:r>
            <a:endParaRPr lang="en-US" altLang="zh-CN" sz="28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  <a:p>
            <a:pPr algn="ctr"/>
            <a:r>
              <a:rPr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Color sorter</a:t>
            </a:r>
            <a:endParaRPr sz="28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96715" y="2781935"/>
            <a:ext cx="4683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 </a:t>
            </a:r>
            <a:r>
              <a:rPr lang="en-US" altLang="zh-CN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9305" y="4422140"/>
            <a:ext cx="1538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3760" y="681883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95710" y="4790963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3210" y="716682"/>
            <a:ext cx="14592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Content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9611081" y="2473882"/>
            <a:ext cx="77406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方正少儿_GBK" panose="02000000000000000000" charset="-122"/>
                <a:ea typeface="方正少儿_GBK" panose="02000000000000000000" charset="-122"/>
              </a:rPr>
              <a:t>Part 5</a:t>
            </a:r>
            <a:endParaRPr lang="zh-CN" altLang="en-US" dirty="0"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14257" y="2473706"/>
            <a:ext cx="7620340" cy="846007"/>
            <a:chOff x="1368157" y="1292335"/>
            <a:chExt cx="7620340" cy="846007"/>
          </a:xfrm>
        </p:grpSpPr>
        <p:sp>
          <p:nvSpPr>
            <p:cNvPr id="9" name="文本框 8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Part1</a:t>
              </a:r>
              <a:endParaRPr lang="en-US" altLang="zh-CN" dirty="0" smtClean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68157" y="177004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2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279256" y="173956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271947" y="1312655"/>
              <a:ext cx="7092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Part3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092549" y="1770042"/>
              <a:ext cx="13385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Connection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180936" y="129251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4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040317" y="1754978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4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38" name="文本框 37">
            <a:hlinkClick r:id="rId4" action="ppaction://hlinksldjump"/>
          </p:cNvPr>
          <p:cNvSpPr txBox="1"/>
          <p:nvPr/>
        </p:nvSpPr>
        <p:spPr>
          <a:xfrm>
            <a:off x="9534597" y="2921109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2917190" y="4851400"/>
            <a:ext cx="86677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After downloading the program, 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can see that the micro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bit LED dot matrix shows a 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“heart”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initialize the s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ervo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90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°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  <a:endParaRPr lang="en-US" altLang="zh-CN" dirty="0">
              <a:solidFill>
                <a:schemeClr val="accent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When we 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put blue or yellow things on the color sensor, the 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servo will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turns different angles, classify 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some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different colors 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products.</a:t>
            </a:r>
            <a:endParaRPr lang="zh-CN" altLang="en-US" dirty="0">
              <a:solidFill>
                <a:schemeClr val="accent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58483" y="2243682"/>
            <a:ext cx="16859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Learning goals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6660" y="900430"/>
            <a:ext cx="5996305" cy="37839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u"/>
      </p:transition>
    </mc:Choice>
    <mc:Fallback>
      <p:transition spd="slow">
        <p:cover dir="l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8485" y="2674338"/>
            <a:ext cx="201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Preparation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58197" y="91369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: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19345" y="1323340"/>
            <a:ext cx="376237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Micro:bit Board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 USB Cable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</a:t>
            </a:r>
            <a:r>
              <a:rPr lang="en-US" altLang="zh-CN" sz="200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Diamond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breakout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4 X Alligator clip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X Servo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Color recognition module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1 X PC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49245" y="3793490"/>
            <a:ext cx="86715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1 online programming: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First, we need to connect the micro:bit to the computer by USB cable. The computer will pop up a USB flash drive and click on the URL in the USB flash drive: http://microbit.org/ to enter the programming interface. Add the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program.</a:t>
            </a:r>
            <a:endParaRPr sz="1600" dirty="0">
              <a:solidFill>
                <a:schemeClr val="accent6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2 offline programming: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We need to open the offline programming software. After the installation is complete, enter the programming interface, click【New Project】, add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, you can program.</a:t>
            </a:r>
            <a:endParaRPr sz="1600" dirty="0">
              <a:solidFill>
                <a:schemeClr val="accent2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38485" y="2674338"/>
            <a:ext cx="201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Preparation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0775" y="904875"/>
            <a:ext cx="6457315" cy="4061460"/>
          </a:xfrm>
          <a:prstGeom prst="rect">
            <a:avLst/>
          </a:prstGeom>
        </p:spPr>
      </p:pic>
      <p:sp>
        <p:nvSpPr>
          <p:cNvPr id="10" name="TextBox 17"/>
          <p:cNvSpPr txBox="1"/>
          <p:nvPr/>
        </p:nvSpPr>
        <p:spPr>
          <a:xfrm>
            <a:off x="2811145" y="5579110"/>
            <a:ext cx="7032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! ! !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Note: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1 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 to the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ON,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S2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 to the IO, and S3 to the NC.</a:t>
            </a:r>
            <a:endParaRPr smtClean="0">
              <a:solidFill>
                <a:srgbClr val="FF0000"/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1050" y="3669030"/>
            <a:ext cx="6797040" cy="2341880"/>
          </a:xfrm>
          <a:prstGeom prst="rect">
            <a:avLst/>
          </a:prstGeom>
        </p:spPr>
      </p:pic>
      <p:graphicFrame>
        <p:nvGraphicFramePr>
          <p:cNvPr id="3" name="表格 2"/>
          <p:cNvGraphicFramePr/>
          <p:nvPr/>
        </p:nvGraphicFramePr>
        <p:xfrm>
          <a:off x="3919220" y="934720"/>
          <a:ext cx="5217160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770"/>
                <a:gridCol w="2132965"/>
                <a:gridCol w="1622507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Expansion board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sym typeface="+mn-ea"/>
                        </a:rPr>
                        <a:t>Color recognition module</a:t>
                      </a:r>
                      <a:endParaRPr lang="en-US" altLang="zh-CN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sym typeface="+mn-ea"/>
                        </a:rPr>
                        <a:t>Servo</a:t>
                      </a:r>
                      <a:endParaRPr lang="en-US" altLang="zh-CN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P</a:t>
                      </a: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Orange line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B16A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P19</a:t>
                      </a:r>
                      <a:endParaRPr lang="en-US" altLang="zh-CN">
                        <a:solidFill>
                          <a:srgbClr val="0B16A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B16A2"/>
                          </a:solidFill>
                          <a:sym typeface="+mn-ea"/>
                        </a:rPr>
                        <a:t>SCL</a:t>
                      </a:r>
                      <a:endParaRPr lang="en-US" altLang="zh-CN" sz="1800">
                        <a:solidFill>
                          <a:srgbClr val="0B16A2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>
                        <a:solidFill>
                          <a:srgbClr val="0B16A2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P20</a:t>
                      </a:r>
                      <a:endParaRPr lang="en-US" altLang="zh-CN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B050"/>
                          </a:solidFill>
                          <a:sym typeface="+mn-ea"/>
                        </a:rPr>
                        <a:t>SDA</a:t>
                      </a:r>
                      <a:endParaRPr lang="en-US" altLang="zh-CN" sz="180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5V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VCC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Red line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GND</a:t>
                      </a:r>
                      <a:endParaRPr lang="en-US" altLang="zh-CN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GND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GND</a:t>
                      </a:r>
                      <a:endParaRPr lang="en-US" altLang="zh-CN" sz="180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8351" y="2674676"/>
            <a:ext cx="19462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Connection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0683" y="2117952"/>
            <a:ext cx="1717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Search for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4165" y="876300"/>
            <a:ext cx="3547110" cy="52552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520" y="876300"/>
            <a:ext cx="4334510" cy="36290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0683" y="2117952"/>
            <a:ext cx="1717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Search for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7495" y="883285"/>
            <a:ext cx="3703320" cy="28492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495" y="3703320"/>
            <a:ext cx="5622925" cy="23831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815" y="1003935"/>
            <a:ext cx="4982845" cy="21443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53720" y="628650"/>
            <a:ext cx="111280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5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6475" y="2392680"/>
            <a:ext cx="15347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Combine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4505" y="934085"/>
            <a:ext cx="7831455" cy="48691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 dir="in"/>
      </p:transition>
    </mc:Choice>
    <mc:Fallback>
      <p:transition spd="slow">
        <p:zoom dir="in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1892</Words>
  <Application>WPS 演示</Application>
  <PresentationFormat>自定义</PresentationFormat>
  <Paragraphs>150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方正少儿_GBK</vt:lpstr>
      <vt:lpstr>icomoon</vt:lpstr>
      <vt:lpstr>Yu Gothic UI Semibold</vt:lpstr>
      <vt:lpstr>微软雅黑 Light</vt:lpstr>
      <vt:lpstr>方正卡通简体</vt:lpstr>
      <vt:lpstr>Arial Unicode MS</vt:lpstr>
      <vt:lpstr>方正喵呜体</vt:lpstr>
      <vt:lpstr>Calibri</vt:lpstr>
      <vt:lpstr>华文宋体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330</cp:revision>
  <dcterms:created xsi:type="dcterms:W3CDTF">2014-02-21T16:31:00Z</dcterms:created>
  <dcterms:modified xsi:type="dcterms:W3CDTF">2019-07-06T08:01:36Z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