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3"/>
    <p:sldId id="257" r:id="rId4"/>
    <p:sldId id="264" r:id="rId5"/>
    <p:sldId id="282" r:id="rId6"/>
    <p:sldId id="290" r:id="rId7"/>
    <p:sldId id="265" r:id="rId8"/>
    <p:sldId id="268" r:id="rId9"/>
    <p:sldId id="293" r:id="rId10"/>
    <p:sldId id="292" r:id="rId11"/>
    <p:sldId id="261" r:id="rId12"/>
  </p:sldIdLst>
  <p:sldSz cx="12192000" cy="6858000"/>
  <p:notesSz cx="6858000" cy="9144000"/>
  <p:embeddedFontLst>
    <p:embeddedFont>
      <p:font typeface="微软雅黑" panose="020B0503020204020204" charset="-122"/>
      <p:regular r:id="rId16"/>
    </p:embeddedFont>
    <p:embeddedFont>
      <p:font typeface="方正少儿_GBK" panose="02000000000000000000" charset="-122"/>
      <p:regular r:id="rId17"/>
    </p:embeddedFont>
    <p:embeddedFont>
      <p:font typeface="方正卡通简体" panose="03000509000000000000" charset="0"/>
      <p:regular r:id="rId18"/>
    </p:embeddedFont>
    <p:embeddedFont>
      <p:font typeface="方正喵呜体" panose="02010600010101010101" charset="0"/>
      <p:regular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2902"/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>
        <p:scale>
          <a:sx n="100" d="100"/>
          <a:sy n="100" d="100"/>
        </p:scale>
        <p:origin x="-1236" y="-390"/>
      </p:cViewPr>
      <p:guideLst>
        <p:guide orient="horz" pos="2131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 cstate="print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slide" Target="slide1.xml"/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43405" y="1691640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4084434" y="2351054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Lesson 37</a:t>
            </a:r>
            <a:endParaRPr lang="en-US" alt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45640" y="3128010"/>
            <a:ext cx="83007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DIY coures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（</a:t>
            </a: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15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）</a:t>
            </a:r>
            <a:endParaRPr lang="en-US" altLang="zh-CN" sz="28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  <a:p>
            <a:pPr algn="ctr"/>
            <a:r>
              <a:rPr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Magnet testing expert</a:t>
            </a:r>
            <a:endParaRPr sz="28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4196715" y="2781935"/>
            <a:ext cx="4683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 </a:t>
            </a:r>
            <a:r>
              <a:rPr lang="en-US" altLang="zh-CN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you</a:t>
            </a:r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9305" y="4422140"/>
            <a:ext cx="1538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2490" y="779038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95710" y="4790963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8325" y="628417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目录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9611081" y="2473882"/>
            <a:ext cx="77406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方正少儿_GBK" panose="02000000000000000000" charset="-122"/>
                <a:ea typeface="方正少儿_GBK" panose="02000000000000000000" charset="-122"/>
              </a:rPr>
              <a:t>Part 5</a:t>
            </a:r>
            <a:endParaRPr lang="zh-CN" altLang="en-US" dirty="0"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914257" y="2473706"/>
            <a:ext cx="7620340" cy="846007"/>
            <a:chOff x="1368157" y="1292335"/>
            <a:chExt cx="7620340" cy="846007"/>
          </a:xfrm>
        </p:grpSpPr>
        <p:sp>
          <p:nvSpPr>
            <p:cNvPr id="17" name="文本框 16"/>
            <p:cNvSpPr txBox="1"/>
            <p:nvPr/>
          </p:nvSpPr>
          <p:spPr>
            <a:xfrm>
              <a:off x="1459489" y="1292335"/>
              <a:ext cx="7219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Part1</a:t>
              </a:r>
              <a:endParaRPr lang="en-US" altLang="zh-CN" dirty="0" smtClean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368157" y="1770042"/>
              <a:ext cx="168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Learning goals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278949" y="129233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2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279256" y="1739562"/>
              <a:ext cx="136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Preparation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271947" y="1312655"/>
              <a:ext cx="7092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Part3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092549" y="1770042"/>
              <a:ext cx="13385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Connection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180936" y="129251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4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040317" y="1754978"/>
              <a:ext cx="1948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4" action="ppaction://hlinksldjump"/>
                </a:rPr>
                <a:t>Search for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49" name="文本框 48">
            <a:hlinkClick r:id="rId4" action="ppaction://hlinksldjump"/>
          </p:cNvPr>
          <p:cNvSpPr txBox="1"/>
          <p:nvPr/>
        </p:nvSpPr>
        <p:spPr>
          <a:xfrm>
            <a:off x="9535232" y="2921744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2857500" y="4819650"/>
            <a:ext cx="86271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After downloading the program, you can see that the micro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: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bit LED dot matrix 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display “heart”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 At this time, the buzzer will sound a short  to make a '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~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~' . When the Hall module detects the magnet, 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the buzzer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will make a long sound. '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~~', and the RGB light 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become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red for 1 second.</a:t>
            </a:r>
            <a:endParaRPr lang="zh-CN" altLang="en-US" dirty="0">
              <a:solidFill>
                <a:schemeClr val="accent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 descr="IMG20190625164730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546600" y="1090295"/>
            <a:ext cx="4871720" cy="36537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58483" y="2243682"/>
            <a:ext cx="16859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Learning goals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lu"/>
      </p:transition>
    </mc:Choice>
    <mc:Fallback>
      <p:transition spd="slow">
        <p:cover dir="l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38485" y="2674338"/>
            <a:ext cx="2019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Preparation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58197" y="846388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: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33950" y="1323340"/>
            <a:ext cx="328104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● 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Micro:bit Board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 USB Cable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</a:t>
            </a:r>
            <a:r>
              <a:rPr lang="en-US" altLang="zh-CN" sz="200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Diamond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breakout 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5 X Alligator clip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Hall module</a:t>
            </a:r>
            <a:b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</a:b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XRGB light module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1 X PC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49245" y="3793490"/>
            <a:ext cx="86715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Mode 1 online programming: </a:t>
            </a:r>
            <a:r>
              <a:rPr sz="16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First, we need to connect the micro:bit to the computer by USB cable. The computer will pop up a USB flash drive and click on the URL in the USB flash drive: http://microbit.org/ to enter the programming interface. Add the Yahboom package: 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https://github.com/lzty634158/Croco-Kit </a:t>
            </a:r>
            <a:r>
              <a:rPr sz="16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to program.</a:t>
            </a:r>
            <a:endParaRPr sz="1600" dirty="0">
              <a:solidFill>
                <a:schemeClr val="accent6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endParaRPr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Mode 2 offline programming: </a:t>
            </a: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We need to open the offline programming software. After the installation is complete, enter the programming interface, click【New Project】, add Yahboom package: 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https://github.com/lzty634158/Croco-Kit </a:t>
            </a: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, you can program.</a:t>
            </a:r>
            <a:endParaRPr sz="1600" dirty="0">
              <a:solidFill>
                <a:schemeClr val="accent2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38485" y="2674338"/>
            <a:ext cx="2019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Preparation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2530" y="1000760"/>
            <a:ext cx="6868160" cy="4280535"/>
          </a:xfrm>
          <a:prstGeom prst="rect">
            <a:avLst/>
          </a:prstGeom>
        </p:spPr>
      </p:pic>
      <p:sp>
        <p:nvSpPr>
          <p:cNvPr id="9" name="TextBox 17"/>
          <p:cNvSpPr txBox="1"/>
          <p:nvPr/>
        </p:nvSpPr>
        <p:spPr>
          <a:xfrm>
            <a:off x="2820035" y="5561965"/>
            <a:ext cx="7032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! ! !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Note: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1 be set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 to the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ON,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S2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be set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 to the IO, and S3 to the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FM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.</a:t>
            </a:r>
            <a:endParaRPr smtClean="0">
              <a:solidFill>
                <a:srgbClr val="FF0000"/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3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72180" y="3009265"/>
            <a:ext cx="7263130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638351" y="2674676"/>
            <a:ext cx="19462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Connection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3887470" y="879475"/>
          <a:ext cx="6069330" cy="206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520"/>
                <a:gridCol w="1651355"/>
                <a:gridCol w="2162633"/>
              </a:tblGrid>
              <a:tr h="279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Expansion board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sym typeface="+mn-ea"/>
                        </a:rPr>
                        <a:t>Hall module </a:t>
                      </a:r>
                      <a:endParaRPr lang="en-US" altLang="zh-CN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sym typeface="+mn-ea"/>
                        </a:rPr>
                        <a:t>RGB light module</a:t>
                      </a:r>
                      <a:endParaRPr lang="en-US" altLang="zh-CN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</a:tr>
              <a:tr h="4699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P1</a:t>
                      </a:r>
                      <a:endParaRPr lang="en-US" altLang="zh-CN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70C0"/>
                          </a:solidFill>
                          <a:sym typeface="+mn-ea"/>
                        </a:rPr>
                        <a:t>K1</a:t>
                      </a:r>
                      <a:endParaRPr lang="en-US" altLang="zh-CN" sz="180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80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4699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CD290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P2</a:t>
                      </a:r>
                      <a:endParaRPr lang="en-US" altLang="zh-CN">
                        <a:solidFill>
                          <a:srgbClr val="CD290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80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CD2902"/>
                          </a:solidFill>
                          <a:sym typeface="+mn-ea"/>
                        </a:rPr>
                        <a:t>Red</a:t>
                      </a:r>
                      <a:endParaRPr lang="en-US" altLang="zh-CN" sz="1800">
                        <a:solidFill>
                          <a:srgbClr val="CD2902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3.3V</a:t>
                      </a:r>
                      <a:endParaRPr lang="en-US" altLang="zh-CN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sym typeface="+mn-ea"/>
                        </a:rPr>
                        <a:t>VCC</a:t>
                      </a:r>
                      <a:endParaRPr lang="en-US" altLang="zh-CN" sz="1800">
                        <a:solidFill>
                          <a:schemeClr val="accent2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GND</a:t>
                      </a:r>
                      <a:endParaRPr lang="en-US" altLang="zh-CN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GND</a:t>
                      </a:r>
                      <a:endParaRPr lang="en-US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GND</a:t>
                      </a:r>
                      <a:endParaRPr lang="en-US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240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0683" y="2117952"/>
            <a:ext cx="17170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Search for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4480" y="876300"/>
            <a:ext cx="4010660" cy="5257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140" y="876300"/>
            <a:ext cx="4676140" cy="384746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240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0683" y="2117952"/>
            <a:ext cx="17170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Search for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4155" y="876300"/>
            <a:ext cx="4613910" cy="17125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155" y="2673985"/>
            <a:ext cx="4613910" cy="3327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620" y="876300"/>
            <a:ext cx="4033520" cy="2956560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53720" y="628650"/>
            <a:ext cx="111280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5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06475" y="2392680"/>
            <a:ext cx="15347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Combine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9080" y="923925"/>
            <a:ext cx="5292090" cy="5135880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 dir="in"/>
      </p:transition>
    </mc:Choice>
    <mc:Fallback>
      <p:transition spd="slow">
        <p:zoom dir="in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1904</Words>
  <Application>WPS 演示</Application>
  <PresentationFormat>自定义</PresentationFormat>
  <Paragraphs>142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方正少儿_GBK</vt:lpstr>
      <vt:lpstr>icomoon</vt:lpstr>
      <vt:lpstr>Yu Gothic UI Semibold</vt:lpstr>
      <vt:lpstr>微软雅黑 Light</vt:lpstr>
      <vt:lpstr>方正卡通简体</vt:lpstr>
      <vt:lpstr>Arial Unicode MS</vt:lpstr>
      <vt:lpstr>方正喵呜体</vt:lpstr>
      <vt:lpstr>Calibri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366</cp:revision>
  <dcterms:created xsi:type="dcterms:W3CDTF">2014-02-21T16:31:00Z</dcterms:created>
  <dcterms:modified xsi:type="dcterms:W3CDTF">2019-07-06T09:14:58Z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