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8" r:id="rId3"/>
    <p:sldId id="257" r:id="rId4"/>
    <p:sldId id="267" r:id="rId5"/>
    <p:sldId id="264" r:id="rId6"/>
    <p:sldId id="287" r:id="rId7"/>
    <p:sldId id="288" r:id="rId8"/>
    <p:sldId id="289" r:id="rId9"/>
    <p:sldId id="269" r:id="rId10"/>
    <p:sldId id="290" r:id="rId11"/>
    <p:sldId id="293" r:id="rId12"/>
    <p:sldId id="294" r:id="rId13"/>
    <p:sldId id="295" r:id="rId14"/>
    <p:sldId id="296" r:id="rId15"/>
    <p:sldId id="297" r:id="rId16"/>
    <p:sldId id="298" r:id="rId17"/>
    <p:sldId id="299" r:id="rId18"/>
    <p:sldId id="261" r:id="rId19"/>
  </p:sldIdLst>
  <p:sldSz cx="12192000" cy="6858000"/>
  <p:notesSz cx="6858000" cy="9144000"/>
  <p:embeddedFontLst>
    <p:embeddedFont>
      <p:font typeface="微软雅黑" panose="020B0503020204020204" charset="-122"/>
      <p:regular r:id="rId23"/>
    </p:embeddedFont>
    <p:embeddedFont>
      <p:font typeface="微软雅黑 Light" panose="020B0502040204020203" charset="-122"/>
      <p:regular r:id="rId24"/>
    </p:embeddedFont>
    <p:embeddedFont>
      <p:font typeface="方正少儿_GBK" panose="02000000000000000000" charset="-122"/>
      <p:regular r:id="rId25"/>
    </p:embeddedFont>
    <p:embeddedFont>
      <p:font typeface="icomoon" charset="0"/>
      <p:regular r:id="rId26"/>
    </p:embeddedFont>
    <p:embeddedFont>
      <p:font typeface="Yu Gothic UI Semibold" panose="020B0700000000000000" charset="-128"/>
      <p:bold r:id="rId27"/>
    </p:embeddedFont>
    <p:embeddedFont>
      <p:font typeface="方正卡通简体" panose="03000509000000000000" charset="0"/>
      <p:regular r:id="rId28"/>
    </p:embeddedFont>
    <p:embeddedFont>
      <p:font typeface="方正喵呜体" panose="02010600010101010101" charset="0"/>
      <p:regular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p:scale>
          <a:sx n="100" d="100"/>
          <a:sy n="100" d="100"/>
        </p:scale>
        <p:origin x="-1236" y="-390"/>
      </p:cViewPr>
      <p:guideLst>
        <p:guide orient="horz" pos="2100"/>
        <p:guide pos="3939"/>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cstate="print"/>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cstate="print"/>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slide" Target="slide8.xml"/><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cstate="print"/>
          <a:stretch>
            <a:fillRect/>
          </a:stretch>
        </p:blipFill>
        <p:spPr>
          <a:xfrm>
            <a:off x="1805940" y="1751330"/>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endParaRPr lang="en-US" altLang="zh-CN" sz="40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534410" y="2984500"/>
            <a:ext cx="5437505" cy="706755"/>
          </a:xfrm>
          <a:prstGeom prst="rect">
            <a:avLst/>
          </a:prstGeom>
          <a:noFill/>
        </p:spPr>
        <p:txBody>
          <a:bodyPr wrap="square" rtlCol="0">
            <a:spAutoFit/>
            <a:scene3d>
              <a:camera prst="orthographicFront"/>
              <a:lightRig rig="threePt" dir="t"/>
            </a:scene3d>
          </a:bodyPr>
          <a:p>
            <a:pPr algn="ctr"/>
            <a:r>
              <a:rPr lang="en-US" altLang="zh-CN" sz="4000" b="1" dirty="0">
                <a:solidFill>
                  <a:schemeClr val="accent1"/>
                </a:solidFill>
                <a:effectLst/>
                <a:latin typeface="Arial" panose="020B0604020202020204" pitchFamily="34" charset="0"/>
                <a:ea typeface="微软雅黑 Light" panose="020B0502040204020203" charset="-122"/>
                <a:cs typeface="Arial" panose="020B0604020202020204" pitchFamily="34" charset="0"/>
              </a:rPr>
              <a:t>Offline programming</a:t>
            </a:r>
            <a:endParaRPr lang="en-US" altLang="zh-CN" sz="4000" b="1" dirty="0">
              <a:solidFill>
                <a:schemeClr val="accent1"/>
              </a:solidFill>
              <a:effectLst/>
              <a:latin typeface="Arial" panose="020B0604020202020204" pitchFamily="34" charset="0"/>
              <a:ea typeface="Arial" panose="020B0604020202020204" pitchFamily="34" charset="0"/>
              <a:cs typeface="Arial" panose="020B0604020202020204" pitchFamily="34" charset="0"/>
            </a:endParaRPr>
          </a:p>
        </p:txBody>
      </p:sp>
      <p:sp>
        <p:nvSpPr>
          <p:cNvPr id="6" name="文本框 5"/>
          <p:cNvSpPr txBox="1"/>
          <p:nvPr/>
        </p:nvSpPr>
        <p:spPr>
          <a:xfrm>
            <a:off x="1945640" y="1938655"/>
            <a:ext cx="8300720" cy="706755"/>
          </a:xfrm>
          <a:prstGeom prst="rect">
            <a:avLst/>
          </a:prstGeom>
          <a:noFill/>
        </p:spPr>
        <p:txBody>
          <a:bodyPr wrap="square" rtlCol="0">
            <a:spAutoFit/>
          </a:bodyPr>
          <a:p>
            <a:pPr algn="ctr"/>
            <a:r>
              <a:rPr lang="zh-CN" altLang="en-US"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preparation before class</a:t>
            </a:r>
            <a:endParaRPr lang="zh-CN" altLang="en-US"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7" name="文本框 6"/>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024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9" name="任意多边形 28"/>
          <p:cNvSpPr/>
          <p:nvPr/>
        </p:nvSpPr>
        <p:spPr>
          <a:xfrm>
            <a:off x="300990" y="227012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09875" y="949960"/>
            <a:ext cx="8252460" cy="645160"/>
          </a:xfrm>
          <a:prstGeom prst="rect">
            <a:avLst/>
          </a:prstGeom>
        </p:spPr>
        <p:txBody>
          <a:bodyPr wrap="square">
            <a:spAutoFit/>
          </a:bodyPr>
          <a:lstStyle/>
          <a:p>
            <a:pPr algn="l"/>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4</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.3 The interface shown below is the micro:bit offline programming interface we need to use.</a:t>
            </a:r>
            <a:endPar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 name="文本框 1"/>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3" name="图片 2"/>
          <p:cNvPicPr>
            <a:picLocks noChangeAspect="1"/>
          </p:cNvPicPr>
          <p:nvPr/>
        </p:nvPicPr>
        <p:blipFill>
          <a:blip r:embed="rId1"/>
          <a:stretch>
            <a:fillRect/>
          </a:stretch>
        </p:blipFill>
        <p:spPr>
          <a:xfrm>
            <a:off x="3319780" y="1793240"/>
            <a:ext cx="7510780" cy="4296410"/>
          </a:xfrm>
          <a:prstGeom prst="rect">
            <a:avLst/>
          </a:prstGeom>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024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9" name="任意多边形 28"/>
          <p:cNvSpPr/>
          <p:nvPr/>
        </p:nvSpPr>
        <p:spPr>
          <a:xfrm>
            <a:off x="300990" y="227012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10179" y="950079"/>
            <a:ext cx="7931785" cy="368300"/>
          </a:xfrm>
          <a:prstGeom prst="rect">
            <a:avLst/>
          </a:prstGeom>
        </p:spPr>
        <p:txBody>
          <a:bodyPr wrap="none">
            <a:spAutoFit/>
          </a:bodyPr>
          <a:lstStyle/>
          <a:p>
            <a:pPr algn="l"/>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4.4</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Click the icon in the upper right corner to switch languages, as shown </a:t>
            </a:r>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below.</a:t>
            </a:r>
            <a:endPar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 name="文本框 1"/>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3" name="图片 2"/>
          <p:cNvPicPr>
            <a:picLocks noChangeAspect="1"/>
          </p:cNvPicPr>
          <p:nvPr/>
        </p:nvPicPr>
        <p:blipFill>
          <a:blip r:embed="rId1"/>
          <a:stretch>
            <a:fillRect/>
          </a:stretch>
        </p:blipFill>
        <p:spPr>
          <a:xfrm>
            <a:off x="2893695" y="1888490"/>
            <a:ext cx="8296275" cy="3274695"/>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024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9" name="任意多边形 28"/>
          <p:cNvSpPr/>
          <p:nvPr/>
        </p:nvSpPr>
        <p:spPr>
          <a:xfrm>
            <a:off x="300990" y="227012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09875" y="949960"/>
            <a:ext cx="8269605" cy="645160"/>
          </a:xfrm>
          <a:prstGeom prst="rect">
            <a:avLst/>
          </a:prstGeom>
        </p:spPr>
        <p:txBody>
          <a:bodyPr wrap="square">
            <a:spAutoFit/>
          </a:bodyPr>
          <a:lstStyle/>
          <a:p>
            <a:pPr algn="l"/>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4.5</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We first need to add the Yahboom package. In the interface shown in Figure  below, click [Advanced], then click [Extensions], an interface will pop up.</a:t>
            </a:r>
            <a:endPar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 name="文本框 1"/>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3" name="图片 2"/>
          <p:cNvPicPr>
            <a:picLocks noChangeAspect="1"/>
          </p:cNvPicPr>
          <p:nvPr/>
        </p:nvPicPr>
        <p:blipFill>
          <a:blip r:embed="rId1"/>
          <a:stretch>
            <a:fillRect/>
          </a:stretch>
        </p:blipFill>
        <p:spPr>
          <a:xfrm>
            <a:off x="3553460" y="1694180"/>
            <a:ext cx="7037705" cy="4013835"/>
          </a:xfrm>
          <a:prstGeom prst="rect">
            <a:avLst/>
          </a:prstGeom>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024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9" name="任意多边形 28"/>
          <p:cNvSpPr/>
          <p:nvPr/>
        </p:nvSpPr>
        <p:spPr>
          <a:xfrm>
            <a:off x="300990" y="227012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09875" y="949960"/>
            <a:ext cx="8550910" cy="922020"/>
          </a:xfrm>
          <a:prstGeom prst="rect">
            <a:avLst/>
          </a:prstGeom>
        </p:spPr>
        <p:txBody>
          <a:bodyPr wrap="square">
            <a:spAutoFit/>
          </a:bodyPr>
          <a:lstStyle/>
          <a:p>
            <a:pPr algn="l"/>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4.6 </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Enter the URL in the input field: </a:t>
            </a:r>
            <a:r>
              <a:rPr lang="zh-CN" altLang="en-US" b="1">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https://github.com/lzty634158/Croco-Kit</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Then click "Search" or press the "Enter" key on the keyboard, as shown in Figure </a:t>
            </a:r>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below</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a:t>
            </a:r>
            <a:endPar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 name="文本框 1"/>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3" name="图片 2"/>
          <p:cNvPicPr>
            <a:picLocks noChangeAspect="1"/>
          </p:cNvPicPr>
          <p:nvPr/>
        </p:nvPicPr>
        <p:blipFill>
          <a:blip r:embed="rId1"/>
          <a:stretch>
            <a:fillRect/>
          </a:stretch>
        </p:blipFill>
        <p:spPr>
          <a:xfrm>
            <a:off x="4107180" y="1871980"/>
            <a:ext cx="5956300" cy="4022090"/>
          </a:xfrm>
          <a:prstGeom prst="rect">
            <a:avLst/>
          </a:prstGeom>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024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9" name="任意多边形 28"/>
          <p:cNvSpPr/>
          <p:nvPr/>
        </p:nvSpPr>
        <p:spPr>
          <a:xfrm>
            <a:off x="300990" y="227012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09875" y="949960"/>
            <a:ext cx="8550910" cy="645160"/>
          </a:xfrm>
          <a:prstGeom prst="rect">
            <a:avLst/>
          </a:prstGeom>
        </p:spPr>
        <p:txBody>
          <a:bodyPr wrap="square">
            <a:spAutoFit/>
          </a:bodyPr>
          <a:lstStyle/>
          <a:p>
            <a:pPr algn="l"/>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4.7 </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You can search for the Yahboom software package, and then click mbit, as shown </a:t>
            </a:r>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below</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you can successfully add the software package.</a:t>
            </a:r>
            <a:endPar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 name="文本框 1"/>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4" name="图片 3"/>
          <p:cNvPicPr>
            <a:picLocks noChangeAspect="1"/>
          </p:cNvPicPr>
          <p:nvPr/>
        </p:nvPicPr>
        <p:blipFill>
          <a:blip r:embed="rId1"/>
          <a:stretch>
            <a:fillRect/>
          </a:stretch>
        </p:blipFill>
        <p:spPr>
          <a:xfrm>
            <a:off x="3123565" y="1704340"/>
            <a:ext cx="8101330" cy="3604895"/>
          </a:xfrm>
          <a:prstGeom prst="rect">
            <a:avLst/>
          </a:prstGeom>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024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9" name="任意多边形 28"/>
          <p:cNvSpPr/>
          <p:nvPr/>
        </p:nvSpPr>
        <p:spPr>
          <a:xfrm>
            <a:off x="300990" y="227012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09875" y="949960"/>
            <a:ext cx="8550910" cy="645160"/>
          </a:xfrm>
          <a:prstGeom prst="rect">
            <a:avLst/>
          </a:prstGeom>
        </p:spPr>
        <p:txBody>
          <a:bodyPr wrap="square">
            <a:spAutoFit/>
          </a:bodyPr>
          <a:lstStyle/>
          <a:p>
            <a:pPr algn="l"/>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4.8 </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After loading the package, we can see that the program bar has loaded the building blocks made by Yahboom</a:t>
            </a:r>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a:t>
            </a:r>
            <a:endPar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 name="文本框 1"/>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4" name="图片 3"/>
          <p:cNvPicPr>
            <a:picLocks noChangeAspect="1"/>
          </p:cNvPicPr>
          <p:nvPr/>
        </p:nvPicPr>
        <p:blipFill>
          <a:blip r:embed="rId1"/>
          <a:stretch>
            <a:fillRect/>
          </a:stretch>
        </p:blipFill>
        <p:spPr>
          <a:xfrm>
            <a:off x="4138295" y="1595120"/>
            <a:ext cx="5758815" cy="4460240"/>
          </a:xfrm>
          <a:prstGeom prst="rect">
            <a:avLst/>
          </a:prstGeom>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024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9" name="任意多边形 28"/>
          <p:cNvSpPr/>
          <p:nvPr/>
        </p:nvSpPr>
        <p:spPr>
          <a:xfrm>
            <a:off x="300990" y="227012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09875" y="949960"/>
            <a:ext cx="8550910" cy="1476375"/>
          </a:xfrm>
          <a:prstGeom prst="rect">
            <a:avLst/>
          </a:prstGeom>
        </p:spPr>
        <p:txBody>
          <a:bodyPr wrap="square">
            <a:spAutoFit/>
          </a:bodyPr>
          <a:lstStyle/>
          <a:p>
            <a:pPr algn="l"/>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4.9 </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You can build your own building blocks for programming. After setting up the program blocks, we can name the program ourselves, and then click 【Download】 to download the program, as shown in Figure </a:t>
            </a:r>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below</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We can set the download path to micro:bit U disk, or directly to the computer, and then copy it to the micro:bit U disk, as shown </a:t>
            </a:r>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below.</a:t>
            </a:r>
            <a:endPar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 name="文本框 1"/>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8" name="图片 7"/>
          <p:cNvPicPr>
            <a:picLocks noChangeAspect="1"/>
          </p:cNvPicPr>
          <p:nvPr/>
        </p:nvPicPr>
        <p:blipFill>
          <a:blip r:embed="rId1"/>
          <a:stretch>
            <a:fillRect/>
          </a:stretch>
        </p:blipFill>
        <p:spPr>
          <a:xfrm>
            <a:off x="4620260" y="2270125"/>
            <a:ext cx="5831840" cy="3798570"/>
          </a:xfrm>
          <a:prstGeom prst="rect">
            <a:avLst/>
          </a:prstGeom>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369435" y="2750820"/>
            <a:ext cx="4110355" cy="922020"/>
          </a:xfrm>
          <a:prstGeom prst="rect">
            <a:avLst/>
          </a:prstGeom>
          <a:noFill/>
        </p:spPr>
        <p:txBody>
          <a:bodyPr wrap="square" rtlCol="0">
            <a:spAutoFit/>
          </a:bodyPr>
          <a:lstStyle/>
          <a:p>
            <a:pPr algn="l"/>
            <a:r>
              <a:rPr lang="zh-CN" altLang="en-US" sz="5400" dirty="0">
                <a:solidFill>
                  <a:schemeClr val="accent5">
                    <a:lumMod val="75000"/>
                  </a:schemeClr>
                </a:solidFill>
                <a:latin typeface="Arial" panose="020B0604020202020204" pitchFamily="34" charset="0"/>
                <a:ea typeface="Arial" panose="020B0604020202020204" pitchFamily="34" charset="0"/>
                <a:sym typeface="+mn-ea"/>
              </a:rPr>
              <a:t>Thank </a:t>
            </a:r>
            <a:r>
              <a:rPr lang="en-US" altLang="zh-CN" sz="5400" dirty="0">
                <a:solidFill>
                  <a:schemeClr val="accent5">
                    <a:lumMod val="75000"/>
                  </a:schemeClr>
                </a:solidFill>
                <a:latin typeface="Arial" panose="020B0604020202020204" pitchFamily="34" charset="0"/>
                <a:ea typeface="Arial" panose="020B0604020202020204" pitchFamily="34" charset="0"/>
                <a:sym typeface="+mn-ea"/>
              </a:rPr>
              <a:t>you</a:t>
            </a:r>
            <a:r>
              <a:rPr lang="zh-CN" altLang="en-US" sz="54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5400" dirty="0">
                <a:solidFill>
                  <a:schemeClr val="accent5">
                    <a:lumMod val="75000"/>
                  </a:schemeClr>
                </a:solidFill>
                <a:latin typeface="Arial" panose="020B0604020202020204" pitchFamily="34" charset="0"/>
                <a:ea typeface="Arial" panose="020B0604020202020204" pitchFamily="34" charset="0"/>
                <a:sym typeface="+mn-ea"/>
              </a:rPr>
              <a:t>!</a:t>
            </a:r>
            <a:endParaRPr lang="en-US" altLang="zh-CN" sz="54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18733" y="391817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697918" y="5202350"/>
              <a:ext cx="1389380" cy="645160"/>
            </a:xfrm>
            <a:prstGeom prst="rect">
              <a:avLst/>
            </a:prstGeom>
            <a:noFill/>
          </p:spPr>
          <p:txBody>
            <a:bodyPr wrap="none" rtlCol="0">
              <a:spAutoFit/>
            </a:bodyPr>
            <a:lstStyle/>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rPr>
                <a:t>Powered by  </a:t>
              </a:r>
              <a:endParaRPr lang="en-US" altLang="zh-CN" dirty="0">
                <a:solidFill>
                  <a:schemeClr val="accent5">
                    <a:lumMod val="75000"/>
                  </a:schemeClr>
                </a:solidFill>
                <a:latin typeface="Arial" panose="020B0604020202020204" pitchFamily="34" charset="0"/>
                <a:ea typeface="Arial" panose="020B0604020202020204" pitchFamily="34" charset="0"/>
                <a:sym typeface="+mn-ea"/>
              </a:endParaRPr>
            </a:p>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rPr>
                <a:t>YahBoom</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4" name="文本框 3"/>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5025" y="767715"/>
            <a:ext cx="10681970" cy="5046345"/>
            <a:chOff x="0" y="0"/>
            <a:chExt cx="12192000" cy="6858000"/>
          </a:xfrm>
        </p:grpSpPr>
        <p:sp>
          <p:nvSpPr>
            <p:cNvPr id="13" name="矩形 12"/>
            <p:cNvSpPr/>
            <p:nvPr/>
          </p:nvSpPr>
          <p:spPr>
            <a:xfrm>
              <a:off x="0" y="0"/>
              <a:ext cx="12192000" cy="6858000"/>
            </a:xfrm>
            <a:prstGeom prst="rect">
              <a:avLst/>
            </a:prstGeom>
            <a:blipFill dpi="0" rotWithShape="0">
              <a:blip r:embed="rId1" cstate="print"/>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14257" y="2473706"/>
            <a:ext cx="8967175" cy="861247"/>
            <a:chOff x="1368157" y="1292335"/>
            <a:chExt cx="8967175" cy="861247"/>
          </a:xfrm>
        </p:grpSpPr>
        <p:sp>
          <p:nvSpPr>
            <p:cNvPr id="18" name="文本框 17"/>
            <p:cNvSpPr txBox="1"/>
            <p:nvPr/>
          </p:nvSpPr>
          <p:spPr>
            <a:xfrm>
              <a:off x="1459489" y="1292335"/>
              <a:ext cx="785495" cy="368300"/>
            </a:xfrm>
            <a:prstGeom prst="rect">
              <a:avLst/>
            </a:prstGeom>
            <a:solidFill>
              <a:schemeClr val="accent5">
                <a:lumMod val="20000"/>
                <a:lumOff val="80000"/>
              </a:schemeClr>
            </a:solidFill>
          </p:spPr>
          <p:txBody>
            <a:bodyPr wrap="none" rtlCol="0">
              <a:spAutoFit/>
            </a:bodyPr>
            <a:lstStyle/>
            <a:p>
              <a:pPr algn="l"/>
              <a:r>
                <a:rPr lang="en-US" altLang="zh-CN" dirty="0" smtClean="0">
                  <a:solidFill>
                    <a:schemeClr val="tx1"/>
                  </a:solidFill>
                  <a:latin typeface="方正少儿_GBK" panose="02000000000000000000" charset="-122"/>
                  <a:ea typeface="方正少儿_GBK" panose="02000000000000000000" charset="-122"/>
                  <a:sym typeface="+mn-ea"/>
                </a:rPr>
                <a:t>Part</a:t>
              </a:r>
              <a:r>
                <a:rPr lang="en-US" altLang="zh-CN" dirty="0" smtClean="0">
                  <a:latin typeface="方正少儿_GBK" panose="02000000000000000000" charset="-122"/>
                  <a:ea typeface="方正少儿_GBK" panose="02000000000000000000" charset="-122"/>
                </a:rPr>
                <a:t> 1</a:t>
              </a:r>
              <a:endParaRPr lang="zh-CN" altLang="en-US" dirty="0">
                <a:latin typeface="方正少儿_GBK" panose="02000000000000000000" charset="-122"/>
                <a:ea typeface="方正少儿_GBK" panose="02000000000000000000" charset="-122"/>
              </a:endParaRPr>
            </a:p>
          </p:txBody>
        </p:sp>
        <p:sp>
          <p:nvSpPr>
            <p:cNvPr id="19" name="文本框 18"/>
            <p:cNvSpPr txBox="1"/>
            <p:nvPr/>
          </p:nvSpPr>
          <p:spPr>
            <a:xfrm>
              <a:off x="1368157" y="1770042"/>
              <a:ext cx="1201420" cy="368300"/>
            </a:xfrm>
            <a:prstGeom prst="rect">
              <a:avLst/>
            </a:prstGeom>
            <a:noFill/>
          </p:spPr>
          <p:txBody>
            <a:bodyPr wrap="none" rtlCol="0">
              <a:spAutoFit/>
            </a:bodyPr>
            <a:lstStyle/>
            <a:p>
              <a:r>
                <a:rPr lang="en-US" altLang="zh-CN" dirty="0" err="1" smtClean="0">
                  <a:solidFill>
                    <a:schemeClr val="accent5">
                      <a:lumMod val="75000"/>
                    </a:schemeClr>
                  </a:solidFill>
                  <a:latin typeface="方正少儿_GBK" panose="02000000000000000000" charset="-122"/>
                  <a:ea typeface="方正少儿_GBK" panose="02000000000000000000" charset="-122"/>
                  <a:hlinkClick r:id="rId2" action="ppaction://hlinksldjump"/>
                </a:rPr>
                <a:t>MakeCode</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24" name="文本框 23"/>
            <p:cNvSpPr txBox="1"/>
            <p:nvPr/>
          </p:nvSpPr>
          <p:spPr>
            <a:xfrm>
              <a:off x="3959034" y="1312655"/>
              <a:ext cx="782955" cy="368300"/>
            </a:xfrm>
            <a:prstGeom prst="rect">
              <a:avLst/>
            </a:prstGeom>
            <a:solidFill>
              <a:schemeClr val="accent5">
                <a:lumMod val="20000"/>
                <a:lumOff val="80000"/>
              </a:schemeClr>
            </a:solidFill>
          </p:spPr>
          <p:txBody>
            <a:bodyPr wrap="none" rtlCol="0">
              <a:spAutoFit/>
            </a:bodyPr>
            <a:lstStyle/>
            <a:p>
              <a:pPr algn="l"/>
              <a:r>
                <a:rPr lang="en-US" altLang="zh-CN" dirty="0" smtClean="0">
                  <a:solidFill>
                    <a:schemeClr val="tx1"/>
                  </a:solidFill>
                  <a:latin typeface="方正少儿_GBK" panose="02000000000000000000" charset="-122"/>
                  <a:ea typeface="方正少儿_GBK" panose="02000000000000000000" charset="-122"/>
                  <a:sym typeface="+mn-ea"/>
                </a:rPr>
                <a:t>Part</a:t>
              </a:r>
              <a:r>
                <a:rPr lang="en-US" altLang="zh-CN" dirty="0" smtClean="0">
                  <a:latin typeface="方正少儿_GBK" panose="02000000000000000000" charset="-122"/>
                  <a:ea typeface="方正少儿_GBK" panose="02000000000000000000" charset="-122"/>
                </a:rPr>
                <a:t> 2</a:t>
              </a:r>
              <a:endParaRPr lang="zh-CN" altLang="en-US" dirty="0">
                <a:latin typeface="方正少儿_GBK" panose="02000000000000000000" charset="-122"/>
                <a:ea typeface="方正少儿_GBK" panose="02000000000000000000" charset="-122"/>
              </a:endParaRPr>
            </a:p>
          </p:txBody>
        </p:sp>
        <p:sp>
          <p:nvSpPr>
            <p:cNvPr id="25" name="文本框 24"/>
            <p:cNvSpPr txBox="1"/>
            <p:nvPr/>
          </p:nvSpPr>
          <p:spPr>
            <a:xfrm>
              <a:off x="3321166" y="1754802"/>
              <a:ext cx="2804160" cy="398780"/>
            </a:xfrm>
            <a:prstGeom prst="rect">
              <a:avLst/>
            </a:prstGeom>
            <a:noFill/>
          </p:spPr>
          <p:txBody>
            <a:bodyPr wrap="none" rtlCol="0">
              <a:spAutoFit/>
            </a:bodyPr>
            <a:lstStyle/>
            <a:p>
              <a:pPr algn="l"/>
              <a:r>
                <a:rPr lang="en-US" altLang="zh-CN" sz="2000" dirty="0" smtClean="0">
                  <a:solidFill>
                    <a:schemeClr val="accent5">
                      <a:lumMod val="75000"/>
                    </a:schemeClr>
                  </a:solidFill>
                  <a:latin typeface="方正少儿_GBK" panose="02000000000000000000" charset="-122"/>
                  <a:ea typeface="方正少儿_GBK" panose="02000000000000000000" charset="-122"/>
                  <a:hlinkClick r:id="rId3" action="ppaction://hlinksldjump"/>
                </a:rPr>
                <a:t>Extract software </a:t>
              </a:r>
              <a:r>
                <a:rPr lang="en-US" altLang="zh-CN" sz="2000" dirty="0" smtClean="0">
                  <a:solidFill>
                    <a:schemeClr val="accent5">
                      <a:lumMod val="75000"/>
                    </a:schemeClr>
                  </a:solidFill>
                  <a:latin typeface="方正少儿_GBK" panose="02000000000000000000" charset="-122"/>
                  <a:ea typeface="方正少儿_GBK" panose="02000000000000000000" charset="-122"/>
                  <a:sym typeface="+mn-ea"/>
                  <a:hlinkClick r:id="rId3" action="ppaction://hlinksldjump"/>
                </a:rPr>
                <a:t>packag</a:t>
              </a:r>
              <a:r>
                <a:rPr lang="en-US" altLang="zh-CN" sz="2000" dirty="0" smtClean="0">
                  <a:solidFill>
                    <a:schemeClr val="accent5">
                      <a:lumMod val="75000"/>
                    </a:schemeClr>
                  </a:solidFill>
                  <a:latin typeface="方正少儿_GBK" panose="02000000000000000000" charset="-122"/>
                  <a:ea typeface="方正少儿_GBK" panose="02000000000000000000" charset="-122"/>
                  <a:hlinkClick r:id="rId3" action="ppaction://hlinksldjump"/>
                </a:rPr>
                <a:t> </a:t>
              </a:r>
              <a:endParaRPr lang="zh-CN" altLang="en-US" sz="2000" dirty="0">
                <a:solidFill>
                  <a:schemeClr val="accent5">
                    <a:lumMod val="75000"/>
                  </a:schemeClr>
                </a:solidFill>
                <a:latin typeface="方正少儿_GBK" panose="02000000000000000000" charset="-122"/>
                <a:ea typeface="方正少儿_GBK" panose="02000000000000000000" charset="-122"/>
              </a:endParaRPr>
            </a:p>
          </p:txBody>
        </p:sp>
        <p:sp>
          <p:nvSpPr>
            <p:cNvPr id="27" name="文本框 26"/>
            <p:cNvSpPr txBox="1"/>
            <p:nvPr/>
          </p:nvSpPr>
          <p:spPr>
            <a:xfrm>
              <a:off x="6737527" y="1312655"/>
              <a:ext cx="772795" cy="368300"/>
            </a:xfrm>
            <a:prstGeom prst="rect">
              <a:avLst/>
            </a:prstGeom>
            <a:solidFill>
              <a:schemeClr val="accent5">
                <a:lumMod val="20000"/>
                <a:lumOff val="80000"/>
              </a:schemeClr>
            </a:solidFill>
          </p:spPr>
          <p:txBody>
            <a:bodyPr wrap="none" rtlCol="0">
              <a:spAutoFit/>
            </a:bodyPr>
            <a:lstStyle/>
            <a:p>
              <a:pPr algn="l"/>
              <a:r>
                <a:rPr lang="en-US" altLang="zh-CN" dirty="0" smtClean="0">
                  <a:solidFill>
                    <a:schemeClr val="tx1"/>
                  </a:solidFill>
                  <a:latin typeface="方正少儿_GBK" panose="02000000000000000000" charset="-122"/>
                  <a:ea typeface="方正少儿_GBK" panose="02000000000000000000" charset="-122"/>
                  <a:sym typeface="+mn-ea"/>
                </a:rPr>
                <a:t>Part </a:t>
              </a:r>
              <a:r>
                <a:rPr lang="en-US" altLang="zh-CN" dirty="0" smtClean="0">
                  <a:latin typeface="方正少儿_GBK" panose="02000000000000000000" charset="-122"/>
                  <a:ea typeface="方正少儿_GBK" panose="02000000000000000000" charset="-122"/>
                </a:rPr>
                <a:t>3</a:t>
              </a:r>
              <a:endParaRPr lang="zh-CN" altLang="en-US" dirty="0">
                <a:latin typeface="方正少儿_GBK" panose="02000000000000000000" charset="-122"/>
                <a:ea typeface="方正少儿_GBK" panose="02000000000000000000" charset="-122"/>
              </a:endParaRPr>
            </a:p>
          </p:txBody>
        </p:sp>
        <p:sp>
          <p:nvSpPr>
            <p:cNvPr id="28" name="文本框 27"/>
            <p:cNvSpPr txBox="1"/>
            <p:nvPr/>
          </p:nvSpPr>
          <p:spPr>
            <a:xfrm>
              <a:off x="6567654" y="1754802"/>
              <a:ext cx="1850390" cy="368300"/>
            </a:xfrm>
            <a:prstGeom prst="rect">
              <a:avLst/>
            </a:prstGeom>
            <a:noFill/>
          </p:spPr>
          <p:txBody>
            <a:bodyPr wrap="none" rtlCol="0">
              <a:spAutoFit/>
            </a:bodyPr>
            <a:lstStyle/>
            <a:p>
              <a:pPr algn="l"/>
              <a:r>
                <a:rPr lang="en-US" altLang="zh-CN" dirty="0" err="1" smtClean="0">
                  <a:solidFill>
                    <a:schemeClr val="accent5">
                      <a:lumMod val="75000"/>
                    </a:schemeClr>
                  </a:solidFill>
                  <a:latin typeface="方正少儿_GBK" panose="02000000000000000000" charset="-122"/>
                  <a:ea typeface="方正少儿_GBK" panose="02000000000000000000" charset="-122"/>
                  <a:sym typeface="+mn-ea"/>
                  <a:hlinkClick r:id="rId4" action="ppaction://hlinksldjump"/>
                </a:rPr>
                <a:t>Insatll</a:t>
              </a:r>
              <a:r>
                <a:rPr lang="en-US" altLang="zh-CN" dirty="0" err="1" smtClean="0">
                  <a:solidFill>
                    <a:schemeClr val="accent5">
                      <a:lumMod val="75000"/>
                    </a:schemeClr>
                  </a:solidFill>
                  <a:latin typeface="方正少儿_GBK" panose="02000000000000000000" charset="-122"/>
                  <a:ea typeface="方正少儿_GBK" panose="02000000000000000000" charset="-122"/>
                  <a:sym typeface="+mn-ea"/>
                </a:rPr>
                <a:t> </a:t>
              </a:r>
              <a:r>
                <a:rPr lang="en-US" altLang="zh-CN" dirty="0" err="1" smtClean="0">
                  <a:solidFill>
                    <a:schemeClr val="accent5">
                      <a:lumMod val="75000"/>
                    </a:schemeClr>
                  </a:solidFill>
                  <a:latin typeface="方正少儿_GBK" panose="02000000000000000000" charset="-122"/>
                  <a:ea typeface="方正少儿_GBK" panose="02000000000000000000" charset="-122"/>
                  <a:hlinkClick r:id="rId4" action="ppaction://hlinksldjump"/>
                </a:rPr>
                <a:t>MakeCode</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32" name="文本框 31"/>
            <p:cNvSpPr txBox="1"/>
            <p:nvPr/>
          </p:nvSpPr>
          <p:spPr>
            <a:xfrm>
              <a:off x="9101811" y="1312831"/>
              <a:ext cx="781050" cy="368300"/>
            </a:xfrm>
            <a:prstGeom prst="rect">
              <a:avLst/>
            </a:prstGeom>
            <a:solidFill>
              <a:schemeClr val="accent5">
                <a:lumMod val="20000"/>
                <a:lumOff val="80000"/>
              </a:schemeClr>
            </a:solidFill>
          </p:spPr>
          <p:txBody>
            <a:bodyPr wrap="none" rtlCol="0">
              <a:spAutoFit/>
            </a:bodyPr>
            <a:lstStyle/>
            <a:p>
              <a:pPr algn="l"/>
              <a:r>
                <a:rPr lang="en-US" altLang="zh-CN" dirty="0" smtClean="0">
                  <a:solidFill>
                    <a:schemeClr val="tx1"/>
                  </a:solidFill>
                  <a:latin typeface="方正少儿_GBK" panose="02000000000000000000" charset="-122"/>
                  <a:ea typeface="方正少儿_GBK" panose="02000000000000000000" charset="-122"/>
                  <a:sym typeface="+mn-ea"/>
                </a:rPr>
                <a:t>Part </a:t>
              </a:r>
              <a:r>
                <a:rPr lang="en-US" altLang="zh-CN" dirty="0" smtClean="0">
                  <a:latin typeface="方正少儿_GBK" panose="02000000000000000000" charset="-122"/>
                  <a:ea typeface="方正少儿_GBK" panose="02000000000000000000" charset="-122"/>
                </a:rPr>
                <a:t>4</a:t>
              </a:r>
              <a:endParaRPr lang="zh-CN" altLang="en-US" dirty="0">
                <a:latin typeface="方正少儿_GBK" panose="02000000000000000000" charset="-122"/>
                <a:ea typeface="方正少儿_GBK" panose="02000000000000000000" charset="-122"/>
              </a:endParaRPr>
            </a:p>
          </p:txBody>
        </p:sp>
        <p:sp>
          <p:nvSpPr>
            <p:cNvPr id="34" name="文本框 33"/>
            <p:cNvSpPr txBox="1"/>
            <p:nvPr/>
          </p:nvSpPr>
          <p:spPr>
            <a:xfrm>
              <a:off x="8987862" y="1754978"/>
              <a:ext cx="1347470" cy="368300"/>
            </a:xfrm>
            <a:prstGeom prst="rect">
              <a:avLst/>
            </a:prstGeom>
            <a:noFill/>
          </p:spPr>
          <p:txBody>
            <a:bodyPr wrap="none" rtlCol="0">
              <a:spAutoFit/>
            </a:bodyPr>
            <a:lstStyle/>
            <a:p>
              <a:r>
                <a:rPr lang="en-US" altLang="zh-CN" dirty="0" smtClean="0">
                  <a:solidFill>
                    <a:schemeClr val="accent5">
                      <a:lumMod val="75000"/>
                    </a:schemeClr>
                  </a:solidFill>
                  <a:latin typeface="方正少儿_GBK" panose="02000000000000000000" charset="-122"/>
                  <a:ea typeface="方正少儿_GBK" panose="02000000000000000000" charset="-122"/>
                  <a:hlinkClick r:id="" action="ppaction://noaction"/>
                </a:rPr>
                <a:t>New project</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sp>
        <p:nvSpPr>
          <p:cNvPr id="7" name="文本框 6"/>
          <p:cNvSpPr txBox="1"/>
          <p:nvPr/>
        </p:nvSpPr>
        <p:spPr>
          <a:xfrm>
            <a:off x="143210" y="668422"/>
            <a:ext cx="145923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Content</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6" name="文本框 5"/>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5831840"/>
            <a:ext cx="12192000" cy="102616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grpSp>
        <p:nvGrpSpPr>
          <p:cNvPr id="2" name="组合 1"/>
          <p:cNvGrpSpPr/>
          <p:nvPr/>
        </p:nvGrpSpPr>
        <p:grpSpPr>
          <a:xfrm>
            <a:off x="697230" y="784860"/>
            <a:ext cx="10913110" cy="5287645"/>
            <a:chOff x="-130408" y="0"/>
            <a:chExt cx="12322408" cy="6858000"/>
          </a:xfrm>
        </p:grpSpPr>
        <p:sp>
          <p:nvSpPr>
            <p:cNvPr id="13" name="矩形 12"/>
            <p:cNvSpPr/>
            <p:nvPr/>
          </p:nvSpPr>
          <p:spPr>
            <a:xfrm>
              <a:off x="0" y="0"/>
              <a:ext cx="12192000" cy="6858000"/>
            </a:xfrm>
            <a:prstGeom prst="rect">
              <a:avLst/>
            </a:prstGeom>
            <a:blipFill dpi="0" rotWithShape="0">
              <a:blip r:embed="rId1" cstate="print"/>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30408"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endParaRPr>
            </a:p>
          </p:txBody>
        </p:sp>
      </p:grpSp>
      <p:sp>
        <p:nvSpPr>
          <p:cNvPr id="29" name="任意多边形 28"/>
          <p:cNvSpPr/>
          <p:nvPr/>
        </p:nvSpPr>
        <p:spPr>
          <a:xfrm>
            <a:off x="118139" y="3867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a:p>
            <a:pPr algn="ctr"/>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1</a:t>
            </a:r>
            <a:endParaRPr lang="zh-CN" altLang="en-US" sz="2800" dirty="0">
              <a:latin typeface="方正少儿_GBK" panose="02000000000000000000" charset="-122"/>
              <a:ea typeface="方正少儿_GBK" panose="02000000000000000000" charset="-122"/>
            </a:endParaRPr>
          </a:p>
        </p:txBody>
      </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44942" y="1607118"/>
            <a:ext cx="3673475" cy="645160"/>
          </a:xfrm>
          <a:prstGeom prst="rect">
            <a:avLst/>
          </a:prstGeom>
          <a:noFill/>
        </p:spPr>
        <p:txBody>
          <a:bodyPr wrap="none" rtlCol="0">
            <a:spAutoFit/>
          </a:bodyPr>
          <a:lstStyle/>
          <a:p>
            <a:pPr algn="l"/>
            <a:r>
              <a:rPr lang="en-US" altLang="zh-CN" sz="36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What's </a:t>
            </a:r>
            <a:r>
              <a:rPr lang="zh-CN" altLang="en-US" sz="36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micro:bit</a:t>
            </a:r>
            <a:r>
              <a:rPr lang="en-US" altLang="zh-CN" sz="36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t>
            </a:r>
            <a:endParaRPr lang="zh-CN" altLang="en-US" sz="3600" dirty="0">
              <a:solidFill>
                <a:schemeClr val="accent5">
                  <a:lumMod val="75000"/>
                </a:schemeClr>
              </a:solidFill>
              <a:latin typeface="方正少儿_GBK" panose="02000000000000000000" charset="-122"/>
              <a:ea typeface="方正少儿_GBK" panose="02000000000000000000" charset="-122"/>
            </a:endParaRPr>
          </a:p>
        </p:txBody>
      </p:sp>
      <p:sp>
        <p:nvSpPr>
          <p:cNvPr id="4" name="文本框 3"/>
          <p:cNvSpPr txBox="1"/>
          <p:nvPr/>
        </p:nvSpPr>
        <p:spPr>
          <a:xfrm>
            <a:off x="935990" y="2661285"/>
            <a:ext cx="9855835" cy="1568450"/>
          </a:xfrm>
          <a:prstGeom prst="rect">
            <a:avLst/>
          </a:prstGeom>
          <a:noFill/>
        </p:spPr>
        <p:txBody>
          <a:bodyPr wrap="square" rtlCol="0">
            <a:spAutoFit/>
          </a:bodyPr>
          <a:lstStyle/>
          <a:p>
            <a:r>
              <a:rPr lang="en-US" sz="2400" dirty="0">
                <a:solidFill>
                  <a:schemeClr val="accent5">
                    <a:lumMod val="75000"/>
                  </a:schemeClr>
                </a:solidFill>
                <a:latin typeface="Arial" panose="020B0604020202020204" pitchFamily="34" charset="0"/>
                <a:ea typeface="微软雅黑 Light" panose="020B0502040204020203" charset="-122"/>
                <a:cs typeface="Arial" panose="020B0604020202020204" pitchFamily="34" charset="0"/>
              </a:rPr>
              <a:t>Microsoft MakeCode is a free graphical programming platform for developing micro:bit. It is a web-based physics calculation code editor. It can also be regarded as a client software for micro:bit official website graphical programming.</a:t>
            </a:r>
            <a:endParaRPr lang="zh-CN" sz="24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p:txBody>
      </p:sp>
      <p:sp>
        <p:nvSpPr>
          <p:cNvPr id="5" name="文本框 4"/>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690546" y="458362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2</a:t>
            </a:r>
            <a:endParaRPr lang="en-US" altLang="zh-CN" sz="2800" dirty="0" smtClean="0">
              <a:solidFill>
                <a:schemeClr val="accent5">
                  <a:lumMod val="75000"/>
                </a:schemeClr>
              </a:solidFill>
              <a:latin typeface="微软雅黑 Light" panose="020B0502040204020203" charset="-122"/>
              <a:ea typeface="微软雅黑 Light" panose="020B0502040204020203" charset="-122"/>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 name="文本框 1"/>
          <p:cNvSpPr txBox="1"/>
          <p:nvPr/>
        </p:nvSpPr>
        <p:spPr>
          <a:xfrm>
            <a:off x="2887979" y="929640"/>
            <a:ext cx="7216141" cy="645160"/>
          </a:xfrm>
          <a:prstGeom prst="rect">
            <a:avLst/>
          </a:prstGeom>
          <a:noFill/>
        </p:spPr>
        <p:txBody>
          <a:bodyPr wrap="square" rtlCol="0" anchor="t">
            <a:spAutoFit/>
          </a:bodyPr>
          <a:lstStyle/>
          <a:p>
            <a:r>
              <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We need to extract Makecode V2.0.rar file, and we will get a Makecode v2.0 folder with Makecode V2.0.exe.</a:t>
            </a:r>
            <a:endPar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9" name="任意多边形 28"/>
          <p:cNvSpPr/>
          <p:nvPr/>
        </p:nvSpPr>
        <p:spPr>
          <a:xfrm>
            <a:off x="233045" y="214566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3991" y="2772340"/>
            <a:ext cx="2123440" cy="953135"/>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Extract</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a:p>
            <a:r>
              <a:rPr lang="en-US" altLang="zh-CN" sz="2800" dirty="0" err="1" smtClean="0">
                <a:solidFill>
                  <a:schemeClr val="accent5">
                    <a:lumMod val="75000"/>
                  </a:schemeClr>
                </a:solidFill>
                <a:latin typeface="方正少儿_GBK" panose="02000000000000000000" charset="-122"/>
                <a:ea typeface="方正少儿_GBK" panose="02000000000000000000" charset="-122"/>
              </a:rPr>
              <a:t>MakeCode</a:t>
            </a:r>
            <a:r>
              <a:rPr lang="zh-CN" altLang="en-US" sz="2800" dirty="0" smtClean="0">
                <a:solidFill>
                  <a:schemeClr val="accent5">
                    <a:lumMod val="75000"/>
                  </a:schemeClr>
                </a:solidFill>
                <a:latin typeface="方正少儿_GBK" panose="02000000000000000000" charset="-122"/>
                <a:ea typeface="方正少儿_GBK" panose="02000000000000000000" charset="-122"/>
              </a:rPr>
              <a:t>？</a:t>
            </a:r>
            <a:endParaRPr lang="zh-CN" altLang="en-US"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3" name="文本框 2"/>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4" name="图片 3"/>
          <p:cNvPicPr>
            <a:picLocks noChangeAspect="1"/>
          </p:cNvPicPr>
          <p:nvPr/>
        </p:nvPicPr>
        <p:blipFill>
          <a:blip r:embed="rId1"/>
          <a:stretch>
            <a:fillRect/>
          </a:stretch>
        </p:blipFill>
        <p:spPr>
          <a:xfrm>
            <a:off x="4760595" y="2963545"/>
            <a:ext cx="4203700" cy="2246630"/>
          </a:xfrm>
          <a:prstGeom prst="rect">
            <a:avLst/>
          </a:prstGeom>
        </p:spPr>
      </p:pic>
      <p:sp>
        <p:nvSpPr>
          <p:cNvPr id="8" name="文本框 7"/>
          <p:cNvSpPr txBox="1"/>
          <p:nvPr/>
        </p:nvSpPr>
        <p:spPr>
          <a:xfrm>
            <a:off x="2987675" y="1951355"/>
            <a:ext cx="3502025" cy="368300"/>
          </a:xfrm>
          <a:prstGeom prst="rect">
            <a:avLst/>
          </a:prstGeom>
          <a:noFill/>
        </p:spPr>
        <p:txBody>
          <a:bodyPr wrap="square" rtlCol="0" anchor="t">
            <a:spAutoFit/>
          </a:bodyPr>
          <a:p>
            <a:r>
              <a:rPr lang="en-US" altLang="zh-CN" dirty="0">
                <a:solidFill>
                  <a:srgbClr val="FF0000"/>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Tip: E</a:t>
            </a:r>
            <a:r>
              <a:rPr lang="en-US" altLang="zh-CN" dirty="0">
                <a:solidFill>
                  <a:srgbClr val="FF0000"/>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sym typeface="+mn-ea"/>
              </a:rPr>
              <a:t>xtract</a:t>
            </a:r>
            <a:r>
              <a:rPr lang="en-US" altLang="zh-CN" dirty="0">
                <a:solidFill>
                  <a:srgbClr val="FF0000"/>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software is winrar.</a:t>
            </a:r>
            <a:endParaRPr lang="en-US" altLang="zh-CN" dirty="0">
              <a:solidFill>
                <a:srgbClr val="FF0000"/>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1"/>
          <p:cNvGrpSpPr/>
          <p:nvPr/>
        </p:nvGrpSpPr>
        <p:grpSpPr>
          <a:xfrm>
            <a:off x="1690546" y="458362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3</a:t>
            </a:r>
            <a:endParaRPr lang="en-US" altLang="zh-CN" sz="2800" dirty="0" smtClean="0">
              <a:solidFill>
                <a:schemeClr val="accent5">
                  <a:lumMod val="75000"/>
                </a:schemeClr>
              </a:solidFill>
              <a:latin typeface="微软雅黑 Light" panose="020B0502040204020203" charset="-122"/>
              <a:ea typeface="微软雅黑 Light" panose="020B0502040204020203" charset="-122"/>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 name="文本框 1"/>
          <p:cNvSpPr txBox="1"/>
          <p:nvPr/>
        </p:nvSpPr>
        <p:spPr>
          <a:xfrm>
            <a:off x="2757805" y="939800"/>
            <a:ext cx="8742045" cy="645160"/>
          </a:xfrm>
          <a:prstGeom prst="rect">
            <a:avLst/>
          </a:prstGeom>
          <a:noFill/>
        </p:spPr>
        <p:txBody>
          <a:bodyPr wrap="square" rtlCol="0" anchor="t">
            <a:spAutoFit/>
          </a:bodyPr>
          <a:lstStyle/>
          <a:p>
            <a:r>
              <a:rPr lang="en-US" altLang="zh-CN"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3.1 Double click </a:t>
            </a:r>
            <a:r>
              <a:rPr lang="en-US" altLang="zh-CN" dirty="0" err="1"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MakeCode v2.0.exe to install</a:t>
            </a:r>
            <a:r>
              <a:rPr lang="zh-CN" altLang="en-US"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a:t>
            </a:r>
            <a:r>
              <a:rPr lang="en-US" altLang="zh-CN"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you will see the interface as shown below. Then, you need to click “Next”. </a:t>
            </a:r>
            <a:endParaRPr lang="en-US" altLang="zh-CN" dirty="0"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9" name="任意多边形 28"/>
          <p:cNvSpPr/>
          <p:nvPr/>
        </p:nvSpPr>
        <p:spPr>
          <a:xfrm>
            <a:off x="233045" y="214566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2991" y="2952045"/>
            <a:ext cx="2294890" cy="953135"/>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How to install</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a:p>
            <a:r>
              <a:rPr lang="en-US" altLang="zh-CN" sz="2800" dirty="0" err="1" smtClean="0">
                <a:solidFill>
                  <a:schemeClr val="accent5">
                    <a:lumMod val="75000"/>
                  </a:schemeClr>
                </a:solidFill>
                <a:latin typeface="方正少儿_GBK" panose="02000000000000000000" charset="-122"/>
                <a:ea typeface="方正少儿_GBK" panose="02000000000000000000" charset="-122"/>
              </a:rPr>
              <a:t>MakeCode</a:t>
            </a:r>
            <a:r>
              <a:rPr lang="zh-CN" altLang="en-US" sz="2800" dirty="0" smtClean="0">
                <a:solidFill>
                  <a:schemeClr val="accent5">
                    <a:lumMod val="75000"/>
                  </a:schemeClr>
                </a:solidFill>
                <a:latin typeface="方正少儿_GBK" panose="02000000000000000000" charset="-122"/>
                <a:ea typeface="方正少儿_GBK" panose="02000000000000000000" charset="-122"/>
              </a:rPr>
              <a:t>？</a:t>
            </a:r>
            <a:endParaRPr lang="zh-CN" altLang="en-US" sz="2800" dirty="0" smtClean="0">
              <a:solidFill>
                <a:schemeClr val="accent5">
                  <a:lumMod val="75000"/>
                </a:schemeClr>
              </a:solidFill>
              <a:latin typeface="方正少儿_GBK" panose="02000000000000000000" charset="-122"/>
              <a:ea typeface="方正少儿_GBK" panose="02000000000000000000" charset="-122"/>
            </a:endParaRPr>
          </a:p>
        </p:txBody>
      </p:sp>
      <p:pic>
        <p:nvPicPr>
          <p:cNvPr id="1027" name="Picture 3"/>
          <p:cNvPicPr>
            <a:picLocks noChangeAspect="1" noChangeArrowheads="1"/>
          </p:cNvPicPr>
          <p:nvPr/>
        </p:nvPicPr>
        <p:blipFill>
          <a:blip r:embed="rId1" cstate="print"/>
          <a:srcRect/>
          <a:stretch>
            <a:fillRect/>
          </a:stretch>
        </p:blipFill>
        <p:spPr bwMode="auto">
          <a:xfrm>
            <a:off x="4145915" y="1856105"/>
            <a:ext cx="5262880" cy="4066540"/>
          </a:xfrm>
          <a:prstGeom prst="rect">
            <a:avLst/>
          </a:prstGeom>
          <a:noFill/>
          <a:ln w="9525">
            <a:noFill/>
            <a:miter lim="800000"/>
            <a:headEnd/>
            <a:tailEnd/>
          </a:ln>
        </p:spPr>
      </p:pic>
      <p:sp>
        <p:nvSpPr>
          <p:cNvPr id="4" name="文本框 3"/>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1"/>
          <p:cNvGrpSpPr/>
          <p:nvPr/>
        </p:nvGrpSpPr>
        <p:grpSpPr>
          <a:xfrm>
            <a:off x="1690546" y="458362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3</a:t>
            </a:r>
            <a:endParaRPr lang="en-US" altLang="zh-CN" sz="2800" dirty="0" smtClean="0">
              <a:solidFill>
                <a:schemeClr val="accent5">
                  <a:lumMod val="75000"/>
                </a:schemeClr>
              </a:solidFill>
              <a:latin typeface="微软雅黑 Light" panose="020B0502040204020203" charset="-122"/>
              <a:ea typeface="微软雅黑 Light" panose="020B0502040204020203" charset="-122"/>
            </a:endParaRPr>
          </a:p>
        </p:txBody>
      </p:sp>
      <p:sp>
        <p:nvSpPr>
          <p:cNvPr id="15" name="文本框 14"/>
          <p:cNvSpPr txBox="1"/>
          <p:nvPr/>
        </p:nvSpPr>
        <p:spPr>
          <a:xfrm>
            <a:off x="75565" y="45085"/>
            <a:ext cx="10042525" cy="584775"/>
          </a:xfrm>
          <a:prstGeom prst="rect">
            <a:avLst/>
          </a:prstGeom>
          <a:noFill/>
        </p:spPr>
        <p:txBody>
          <a:bodyPr wrap="square" rtlCol="0" anchor="t">
            <a:spAutoFit/>
          </a:bodyPr>
          <a:lstStyle/>
          <a:p>
            <a:r>
              <a:rPr lang="en-US" altLang="zh-CN" sz="3200" dirty="0">
                <a:solidFill>
                  <a:schemeClr val="bg1"/>
                </a:solidFill>
                <a:latin typeface="微软雅黑" panose="020B0503020204020204" charset="-122"/>
                <a:ea typeface="微软雅黑" panose="020B0503020204020204" charset="-122"/>
              </a:rPr>
              <a:t>                       </a:t>
            </a:r>
            <a:r>
              <a:rPr lang="zh-CN" altLang="en-US" sz="3200" dirty="0">
                <a:solidFill>
                  <a:schemeClr val="bg1"/>
                </a:solidFill>
                <a:latin typeface="微软雅黑" panose="020B0503020204020204" charset="-122"/>
                <a:ea typeface="微软雅黑" panose="020B0503020204020204" charset="-122"/>
              </a:rPr>
              <a:t>             </a:t>
            </a:r>
            <a:r>
              <a:rPr lang="en-US" altLang="zh-CN" sz="3200" dirty="0" smtClean="0">
                <a:solidFill>
                  <a:schemeClr val="bg1"/>
                </a:solidFill>
                <a:latin typeface="微软雅黑" panose="020B0503020204020204" charset="-122"/>
                <a:ea typeface="微软雅黑" panose="020B0503020204020204" charset="-122"/>
              </a:rPr>
              <a:t>Croco:Kit</a:t>
            </a:r>
            <a:r>
              <a:rPr lang="zh-CN" altLang="en-US" sz="3200" dirty="0" smtClean="0">
                <a:solidFill>
                  <a:schemeClr val="bg1"/>
                </a:solidFill>
                <a:latin typeface="微软雅黑" panose="020B0503020204020204" charset="-122"/>
                <a:ea typeface="微软雅黑" panose="020B0503020204020204" charset="-122"/>
              </a:rPr>
              <a:t>课前准备视</a:t>
            </a:r>
            <a:r>
              <a:rPr lang="zh-CN" altLang="en-US" sz="3200" dirty="0">
                <a:solidFill>
                  <a:schemeClr val="bg1"/>
                </a:solidFill>
                <a:latin typeface="微软雅黑" panose="020B0503020204020204" charset="-122"/>
                <a:ea typeface="微软雅黑" panose="020B0503020204020204" charset="-122"/>
              </a:rPr>
              <a:t>频教程</a:t>
            </a:r>
            <a:r>
              <a:rPr lang="zh-CN" altLang="en-US" sz="2800" dirty="0">
                <a:solidFill>
                  <a:schemeClr val="bg1"/>
                </a:solidFill>
                <a:latin typeface="微软雅黑" panose="020B0503020204020204" charset="-122"/>
                <a:ea typeface="微软雅黑" panose="020B0503020204020204" charset="-122"/>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 name="文本框 1"/>
          <p:cNvSpPr txBox="1"/>
          <p:nvPr/>
        </p:nvSpPr>
        <p:spPr>
          <a:xfrm>
            <a:off x="2757805" y="981075"/>
            <a:ext cx="3483610" cy="368300"/>
          </a:xfrm>
          <a:prstGeom prst="rect">
            <a:avLst/>
          </a:prstGeom>
          <a:noFill/>
        </p:spPr>
        <p:txBody>
          <a:bodyPr wrap="square" rtlCol="0" anchor="t">
            <a:spAutoFit/>
          </a:bodyPr>
          <a:lstStyle/>
          <a:p>
            <a:r>
              <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3.2 We need to click “Install”.</a:t>
            </a:r>
            <a:endPar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9" name="任意多边形 28"/>
          <p:cNvSpPr/>
          <p:nvPr/>
        </p:nvSpPr>
        <p:spPr>
          <a:xfrm>
            <a:off x="233045" y="214566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2991" y="2852985"/>
            <a:ext cx="2294890" cy="953135"/>
          </a:xfrm>
          <a:prstGeom prst="rect">
            <a:avLst/>
          </a:prstGeom>
          <a:noFill/>
        </p:spPr>
        <p:txBody>
          <a:bodyPr wrap="none" rtlCol="0">
            <a:spAutoFit/>
          </a:bodyPr>
          <a:lstStyle/>
          <a:p>
            <a:pPr algn="l"/>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How to install</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a:p>
            <a:pPr algn="l"/>
            <a:r>
              <a:rPr lang="en-US" altLang="zh-CN" sz="2800" dirty="0" err="1" smtClean="0">
                <a:solidFill>
                  <a:schemeClr val="accent5">
                    <a:lumMod val="75000"/>
                  </a:schemeClr>
                </a:solidFill>
                <a:latin typeface="方正少儿_GBK" panose="02000000000000000000" charset="-122"/>
                <a:ea typeface="方正少儿_GBK" panose="02000000000000000000" charset="-122"/>
                <a:sym typeface="+mn-ea"/>
              </a:rPr>
              <a:t>MakeCode</a:t>
            </a:r>
            <a:r>
              <a:rPr lang="zh-CN" altLang="en-US" sz="2800" dirty="0" smtClean="0">
                <a:solidFill>
                  <a:schemeClr val="accent5">
                    <a:lumMod val="75000"/>
                  </a:schemeClr>
                </a:solidFill>
                <a:latin typeface="方正少儿_GBK" panose="02000000000000000000" charset="-122"/>
                <a:ea typeface="方正少儿_GBK" panose="02000000000000000000" charset="-122"/>
                <a:sym typeface="+mn-ea"/>
              </a:rPr>
              <a:t>？</a:t>
            </a:r>
            <a:endParaRPr lang="zh-CN" altLang="en-US" sz="2800" dirty="0" smtClean="0">
              <a:solidFill>
                <a:schemeClr val="accent5">
                  <a:lumMod val="75000"/>
                </a:schemeClr>
              </a:solidFill>
              <a:latin typeface="方正少儿_GBK" panose="02000000000000000000" charset="-122"/>
              <a:ea typeface="方正少儿_GBK" panose="02000000000000000000" charset="-122"/>
            </a:endParaRPr>
          </a:p>
        </p:txBody>
      </p:sp>
      <p:pic>
        <p:nvPicPr>
          <p:cNvPr id="3074" name="Picture 2"/>
          <p:cNvPicPr>
            <a:picLocks noChangeAspect="1" noChangeArrowheads="1"/>
          </p:cNvPicPr>
          <p:nvPr/>
        </p:nvPicPr>
        <p:blipFill>
          <a:blip r:embed="rId1" cstate="print"/>
          <a:srcRect/>
          <a:stretch>
            <a:fillRect/>
          </a:stretch>
        </p:blipFill>
        <p:spPr bwMode="auto">
          <a:xfrm>
            <a:off x="4100195" y="1600200"/>
            <a:ext cx="5191760" cy="4027805"/>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1"/>
          <p:cNvGrpSpPr/>
          <p:nvPr/>
        </p:nvGrpSpPr>
        <p:grpSpPr>
          <a:xfrm>
            <a:off x="1690546" y="458362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3</a:t>
            </a:r>
            <a:endParaRPr lang="en-US" altLang="zh-CN" sz="2800" dirty="0" smtClean="0">
              <a:solidFill>
                <a:schemeClr val="accent5">
                  <a:lumMod val="75000"/>
                </a:schemeClr>
              </a:solidFill>
              <a:latin typeface="微软雅黑 Light" panose="020B0502040204020203" charset="-122"/>
              <a:ea typeface="微软雅黑 Light" panose="020B0502040204020203" charset="-122"/>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 name="文本框 1"/>
          <p:cNvSpPr txBox="1"/>
          <p:nvPr/>
        </p:nvSpPr>
        <p:spPr>
          <a:xfrm>
            <a:off x="2750820" y="989330"/>
            <a:ext cx="8698865" cy="1476375"/>
          </a:xfrm>
          <a:prstGeom prst="rect">
            <a:avLst/>
          </a:prstGeom>
          <a:noFill/>
        </p:spPr>
        <p:txBody>
          <a:bodyPr wrap="square" rtlCol="0" anchor="t">
            <a:spAutoFit/>
          </a:bodyPr>
          <a:lstStyle/>
          <a:p>
            <a:r>
              <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3.3 Wait patiently to complete the installation, we need to click “Finish”. At this </a:t>
            </a:r>
            <a:endPar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a:p>
            <a:endPar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a:p>
            <a:r>
              <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point, the desktop will have an additional icon.</a:t>
            </a:r>
            <a:endPar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a:p>
            <a:endPar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a:p>
            <a:r>
              <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The default installation path is C:\Makecode</a:t>
            </a:r>
            <a:endParaRPr lang="en-US" altLang="zh-CN"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9" name="任意多边形 28"/>
          <p:cNvSpPr/>
          <p:nvPr/>
        </p:nvSpPr>
        <p:spPr>
          <a:xfrm>
            <a:off x="233045" y="214566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56006" y="2852985"/>
            <a:ext cx="2294890" cy="953135"/>
          </a:xfrm>
          <a:prstGeom prst="rect">
            <a:avLst/>
          </a:prstGeom>
          <a:noFill/>
        </p:spPr>
        <p:txBody>
          <a:bodyPr wrap="none" rtlCol="0">
            <a:spAutoFit/>
          </a:bodyPr>
          <a:lstStyle/>
          <a:p>
            <a:pPr algn="l"/>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How to install</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a:p>
            <a:pPr algn="l"/>
            <a:r>
              <a:rPr lang="en-US" altLang="zh-CN" sz="2800" dirty="0" err="1" smtClean="0">
                <a:solidFill>
                  <a:schemeClr val="accent5">
                    <a:lumMod val="75000"/>
                  </a:schemeClr>
                </a:solidFill>
                <a:latin typeface="方正少儿_GBK" panose="02000000000000000000" charset="-122"/>
                <a:ea typeface="方正少儿_GBK" panose="02000000000000000000" charset="-122"/>
                <a:sym typeface="+mn-ea"/>
              </a:rPr>
              <a:t>MakeCode</a:t>
            </a:r>
            <a:r>
              <a:rPr lang="zh-CN" altLang="en-US" sz="2800" dirty="0" smtClean="0">
                <a:solidFill>
                  <a:schemeClr val="accent5">
                    <a:lumMod val="75000"/>
                  </a:schemeClr>
                </a:solidFill>
                <a:latin typeface="方正少儿_GBK" panose="02000000000000000000" charset="-122"/>
                <a:ea typeface="方正少儿_GBK" panose="02000000000000000000" charset="-122"/>
                <a:sym typeface="+mn-ea"/>
              </a:rPr>
              <a:t>？</a:t>
            </a:r>
            <a:endParaRPr lang="zh-CN" altLang="en-US" sz="2800" dirty="0" smtClean="0">
              <a:solidFill>
                <a:schemeClr val="accent5">
                  <a:lumMod val="75000"/>
                </a:schemeClr>
              </a:solidFill>
              <a:latin typeface="方正少儿_GBK" panose="02000000000000000000" charset="-122"/>
              <a:ea typeface="方正少儿_GBK" panose="02000000000000000000" charset="-122"/>
            </a:endParaRPr>
          </a:p>
        </p:txBody>
      </p:sp>
      <p:pic>
        <p:nvPicPr>
          <p:cNvPr id="4098" name="Picture 2"/>
          <p:cNvPicPr>
            <a:picLocks noChangeAspect="1" noChangeArrowheads="1"/>
          </p:cNvPicPr>
          <p:nvPr/>
        </p:nvPicPr>
        <p:blipFill>
          <a:blip r:embed="rId1" cstate="print"/>
          <a:srcRect/>
          <a:stretch>
            <a:fillRect/>
          </a:stretch>
        </p:blipFill>
        <p:spPr bwMode="auto">
          <a:xfrm>
            <a:off x="4499610" y="2422525"/>
            <a:ext cx="4773295" cy="3685540"/>
          </a:xfrm>
          <a:prstGeom prst="rect">
            <a:avLst/>
          </a:prstGeom>
          <a:noFill/>
          <a:ln w="9525">
            <a:noFill/>
            <a:miter lim="800000"/>
            <a:headEnd/>
            <a:tailEnd/>
          </a:ln>
        </p:spPr>
      </p:pic>
      <p:sp>
        <p:nvSpPr>
          <p:cNvPr id="4" name="文本框 3"/>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9" name="Picture 3"/>
          <p:cNvPicPr>
            <a:picLocks noChangeAspect="1" noChangeArrowheads="1"/>
          </p:cNvPicPr>
          <p:nvPr/>
        </p:nvPicPr>
        <p:blipFill>
          <a:blip r:embed="rId2" cstate="print"/>
          <a:srcRect/>
          <a:stretch>
            <a:fillRect/>
          </a:stretch>
        </p:blipFill>
        <p:spPr bwMode="auto">
          <a:xfrm>
            <a:off x="7480618" y="1311593"/>
            <a:ext cx="676275" cy="676275"/>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024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9" name="任意多边形 28"/>
          <p:cNvSpPr/>
          <p:nvPr/>
        </p:nvSpPr>
        <p:spPr>
          <a:xfrm>
            <a:off x="300990" y="227012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50240" y="2863850"/>
            <a:ext cx="2249170" cy="953135"/>
          </a:xfrm>
          <a:prstGeom prst="rect">
            <a:avLst/>
          </a:prstGeom>
          <a:noFill/>
        </p:spPr>
        <p:txBody>
          <a:bodyPr wrap="square" rtlCol="0" anchor="t">
            <a:spAutoFit/>
          </a:bodyPr>
          <a:lstStyle/>
          <a:p>
            <a:r>
              <a:rPr lang="en-US" sz="2800" dirty="0" smtClean="0">
                <a:solidFill>
                  <a:schemeClr val="accent5">
                    <a:lumMod val="75000"/>
                  </a:schemeClr>
                </a:solidFill>
                <a:latin typeface="方正少儿_GBK" panose="02000000000000000000" charset="-122"/>
                <a:ea typeface="方正少儿_GBK" panose="02000000000000000000" charset="-122"/>
                <a:sym typeface="+mn-ea"/>
              </a:rPr>
              <a:t>How to creat new project</a:t>
            </a:r>
            <a:r>
              <a:rPr lang="zh-CN" altLang="en-US" sz="2800" dirty="0" smtClean="0">
                <a:solidFill>
                  <a:schemeClr val="accent5">
                    <a:lumMod val="75000"/>
                  </a:schemeClr>
                </a:solidFill>
                <a:latin typeface="方正少儿_GBK" panose="02000000000000000000" charset="-122"/>
                <a:ea typeface="方正少儿_GBK" panose="02000000000000000000" charset="-122"/>
                <a:sym typeface="+mn-ea"/>
              </a:rPr>
              <a:t>？</a:t>
            </a:r>
            <a:endParaRPr lang="zh-CN" altLang="en-US"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7" name="文本框 6"/>
          <p:cNvSpPr txBox="1"/>
          <p:nvPr/>
        </p:nvSpPr>
        <p:spPr>
          <a:xfrm>
            <a:off x="2774950" y="947420"/>
            <a:ext cx="8746490" cy="368300"/>
          </a:xfrm>
          <a:prstGeom prst="rect">
            <a:avLst/>
          </a:prstGeom>
          <a:noFill/>
        </p:spPr>
        <p:txBody>
          <a:bodyPr wrap="square" rtlCol="0" anchor="t">
            <a:spAutoFit/>
          </a:bodyPr>
          <a:lstStyle/>
          <a:p>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4.1</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Open a shortcut on your desktop,  you can enter the offline programming interface, </a:t>
            </a:r>
            <a:endPar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 name="文本框 1"/>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5" name="图片 4"/>
          <p:cNvPicPr>
            <a:picLocks noChangeAspect="1"/>
          </p:cNvPicPr>
          <p:nvPr/>
        </p:nvPicPr>
        <p:blipFill>
          <a:blip r:embed="rId1"/>
          <a:stretch>
            <a:fillRect/>
          </a:stretch>
        </p:blipFill>
        <p:spPr>
          <a:xfrm>
            <a:off x="3106420" y="1693545"/>
            <a:ext cx="7803515" cy="4200525"/>
          </a:xfrm>
          <a:prstGeom prst="rect">
            <a:avLst/>
          </a:prstGeom>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0240" y="628650"/>
            <a:ext cx="1124026" cy="523220"/>
          </a:xfrm>
          <a:prstGeom prst="rect">
            <a:avLst/>
          </a:prstGeom>
          <a:noFill/>
        </p:spPr>
        <p:txBody>
          <a:bodyPr wrap="none" rtlCol="0" anchor="t">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6" name="任意多边形 15"/>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微软雅黑" panose="020B0503020204020204" charset="-122"/>
                <a:ea typeface="微软雅黑" panose="020B0503020204020204" charset="-122"/>
                <a:sym typeface="+mn-ea"/>
              </a:rPr>
              <a:t> </a:t>
            </a:r>
            <a:r>
              <a:rPr lang="en-US" altLang="zh-CN" sz="2800" dirty="0">
                <a:solidFill>
                  <a:schemeClr val="bg1"/>
                </a:solidFill>
                <a:latin typeface="微软雅黑" panose="020B0503020204020204" charset="-122"/>
                <a:ea typeface="微软雅黑" panose="020B0503020204020204" charset="-122"/>
                <a:sym typeface="+mn-ea"/>
              </a:rPr>
              <a:t>Yahboom</a:t>
            </a:r>
            <a:r>
              <a:rPr lang="zh-CN" altLang="en-US" sz="2800" dirty="0">
                <a:solidFill>
                  <a:schemeClr val="bg1"/>
                </a:solidFill>
                <a:latin typeface="微软雅黑" panose="020B0503020204020204" charset="-122"/>
                <a:ea typeface="微软雅黑" panose="020B0503020204020204" charset="-122"/>
                <a:sym typeface="+mn-ea"/>
              </a:rPr>
              <a:t>  </a:t>
            </a:r>
            <a:r>
              <a:rPr lang="en-US" altLang="zh-CN" sz="2800" dirty="0" smtClean="0">
                <a:solidFill>
                  <a:schemeClr val="bg1"/>
                </a:solidFill>
                <a:latin typeface="微软雅黑" panose="020B0503020204020204" charset="-122"/>
                <a:ea typeface="微软雅黑" panose="020B0503020204020204" charset="-122"/>
                <a:sym typeface="+mn-ea"/>
              </a:rPr>
              <a:t>Croco:Kit </a:t>
            </a:r>
            <a:r>
              <a:rPr lang="zh-CN" altLang="en-US" sz="2800">
                <a:solidFill>
                  <a:schemeClr val="bg1"/>
                </a:solidFill>
                <a:latin typeface="Arial" panose="020B0604020202020204" pitchFamily="34" charset="0"/>
                <a:ea typeface="Arial" panose="020B0604020202020204" pitchFamily="34" charset="0"/>
                <a:sym typeface="+mn-ea"/>
              </a:rPr>
              <a:t>tutorial</a:t>
            </a:r>
            <a:endParaRPr lang="zh-CN" altLang="en-US" sz="2800" dirty="0"/>
          </a:p>
        </p:txBody>
      </p:sp>
      <p:sp>
        <p:nvSpPr>
          <p:cNvPr id="29" name="任意多边形 28"/>
          <p:cNvSpPr/>
          <p:nvPr/>
        </p:nvSpPr>
        <p:spPr>
          <a:xfrm>
            <a:off x="300990" y="2270125"/>
            <a:ext cx="2754630" cy="166052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10179" y="950079"/>
            <a:ext cx="8199755" cy="368300"/>
          </a:xfrm>
          <a:prstGeom prst="rect">
            <a:avLst/>
          </a:prstGeom>
        </p:spPr>
        <p:txBody>
          <a:bodyPr wrap="none">
            <a:spAutoFit/>
          </a:bodyPr>
          <a:lstStyle/>
          <a:p>
            <a:pPr algn="l"/>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4</a:t>
            </a:r>
            <a:r>
              <a:rPr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.2 Click the [New Project] option in the interface to enter the programming page</a:t>
            </a:r>
            <a:r>
              <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a:t>
            </a:r>
            <a:endParaRPr lang="en-US" smtClean="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2" name="文本框 1"/>
          <p:cNvSpPr txBox="1"/>
          <p:nvPr/>
        </p:nvSpPr>
        <p:spPr>
          <a:xfrm>
            <a:off x="3627120" y="233045"/>
            <a:ext cx="5252720" cy="435610"/>
          </a:xfrm>
          <a:prstGeom prst="rect">
            <a:avLst/>
          </a:prstGeom>
          <a:noFill/>
        </p:spPr>
        <p:txBody>
          <a:bodyPr wrap="square" rtlCol="0" anchor="t">
            <a:spAutoFit/>
          </a:bodyPr>
          <a:p>
            <a:pPr algn="l">
              <a:lnSpc>
                <a:spcPct val="70000"/>
              </a:lnSpc>
              <a:spcBef>
                <a:spcPts val="0"/>
              </a:spcBef>
              <a:spcAft>
                <a:spcPts val="0"/>
              </a:spcAft>
            </a:pPr>
            <a:r>
              <a:rPr lang="zh-CN" altLang="en-US" sz="3200" dirty="0">
                <a:solidFill>
                  <a:schemeClr val="bg1"/>
                </a:solidFill>
                <a:latin typeface="微软雅黑" panose="020B0503020204020204" charset="-122"/>
                <a:ea typeface="微软雅黑" panose="020B0503020204020204" charset="-122"/>
              </a:rPr>
              <a:t>Preparation before class</a:t>
            </a:r>
            <a:r>
              <a:rPr lang="zh-CN" altLang="en-US" sz="2800" dirty="0">
                <a:latin typeface="icomoon" charset="0"/>
                <a:ea typeface="Yu Gothic UI Semibold" panose="020B0700000000000000" charset="-128"/>
              </a:rPr>
              <a:t>          </a:t>
            </a:r>
            <a:r>
              <a:rPr lang="zh-CN" altLang="en-US" sz="2800" u="sng" dirty="0">
                <a:latin typeface="icomoon" charset="0"/>
                <a:ea typeface="Yu Gothic UI Semibold" panose="020B0700000000000000" charset="-128"/>
              </a:rPr>
              <a:t>                     </a:t>
            </a:r>
            <a:endParaRPr lang="zh-CN" altLang="en-US" sz="2800" u="sng" dirty="0">
              <a:latin typeface="icomoon" charset="0"/>
              <a:ea typeface="Yu Gothic UI Semibold" panose="020B0700000000000000" charset="-128"/>
            </a:endParaRPr>
          </a:p>
        </p:txBody>
      </p:sp>
      <p:pic>
        <p:nvPicPr>
          <p:cNvPr id="7" name="图片 6"/>
          <p:cNvPicPr>
            <a:picLocks noChangeAspect="1"/>
          </p:cNvPicPr>
          <p:nvPr/>
        </p:nvPicPr>
        <p:blipFill>
          <a:blip r:embed="rId1"/>
          <a:stretch>
            <a:fillRect/>
          </a:stretch>
        </p:blipFill>
        <p:spPr>
          <a:xfrm>
            <a:off x="3919855" y="1607820"/>
            <a:ext cx="5981700" cy="4286250"/>
          </a:xfrm>
          <a:prstGeom prst="rect">
            <a:avLst/>
          </a:prstGeom>
        </p:spPr>
      </p:pic>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3776</Words>
  <Application>WPS 演示</Application>
  <PresentationFormat>自定义</PresentationFormat>
  <Paragraphs>177</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微软雅黑</vt:lpstr>
      <vt:lpstr>微软雅黑 Light</vt:lpstr>
      <vt:lpstr>方正少儿_GBK</vt:lpstr>
      <vt:lpstr>icomoon</vt:lpstr>
      <vt:lpstr>Yu Gothic UI Semibold</vt:lpstr>
      <vt:lpstr>方正卡通简体</vt:lpstr>
      <vt:lpstr>Arial Unicode MS</vt:lpstr>
      <vt:lpstr>方正喵呜体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161</cp:revision>
  <dcterms:created xsi:type="dcterms:W3CDTF">2014-02-21T16:31:00Z</dcterms:created>
  <dcterms:modified xsi:type="dcterms:W3CDTF">2019-07-01T07:24:22Z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