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2" r:id="rId5"/>
    <p:sldId id="291" r:id="rId6"/>
    <p:sldId id="292" r:id="rId7"/>
    <p:sldId id="290" r:id="rId8"/>
    <p:sldId id="261" r:id="rId9"/>
  </p:sldIdLst>
  <p:sldSz cx="12192000" cy="6858000"/>
  <p:notesSz cx="6858000" cy="9144000"/>
  <p:embeddedFontLst>
    <p:embeddedFont>
      <p:font typeface="微软雅黑" panose="020B0503020204020204" charset="-122"/>
      <p:regular r:id="rId13"/>
    </p:embeddedFont>
    <p:embeddedFont>
      <p:font typeface="微软雅黑 Light" panose="020B0502040204020203" charset="-122"/>
      <p:regular r:id="rId14"/>
    </p:embeddedFont>
    <p:embeddedFont>
      <p:font typeface="方正少儿_GBK" panose="02000000000000000000" charset="-122"/>
      <p:regular r:id="rId15"/>
    </p:embeddedFont>
    <p:embeddedFont>
      <p:font typeface="icomoon" charset="0"/>
      <p:regular r:id="rId16"/>
    </p:embeddedFont>
    <p:embeddedFont>
      <p:font typeface="Yu Gothic UI Semibold" panose="020B0700000000000000" charset="-128"/>
      <p:bold r:id="rId17"/>
    </p:embeddedFont>
    <p:embeddedFont>
      <p:font typeface="方正卡通简体" panose="03000509000000000000" charset="0"/>
      <p:regular r:id="rId18"/>
    </p:embeddedFont>
    <p:embeddedFont>
      <p:font typeface="方正喵呜体" panose="02010600010101010101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720" y="-96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227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3512185" y="3137535"/>
            <a:ext cx="54819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About expansion board</a:t>
            </a:r>
            <a:endParaRPr lang="en-US" altLang="zh-CN" sz="4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9620" y="2072640"/>
            <a:ext cx="8300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preparation before class</a:t>
            </a:r>
            <a:endParaRPr lang="zh-CN" alt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8830" y="768350"/>
            <a:ext cx="10681970" cy="504634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5255009" cy="846007"/>
            <a:chOff x="1368157" y="1292335"/>
            <a:chExt cx="5255009" cy="846007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854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Part</a:t>
              </a:r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 1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236220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chemeClr val="accent5">
                      <a:lumMod val="75000"/>
                    </a:schemeClr>
                  </a:solidFill>
                  <a:latin typeface="方正少儿_GBK" panose="02000000000000000000" charset="-122"/>
                  <a:ea typeface="方正少儿_GBK" panose="02000000000000000000" charset="-122"/>
                  <a:hlinkClick r:id="rId2" action="ppaction://hlinksldjump"/>
                </a:rPr>
                <a:t>Expansion board front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hlinkClick r:id="rId2" action="ppaction://hlinksldjump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418774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Part</a:t>
              </a:r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121266" y="1739562"/>
              <a:ext cx="250190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方正少儿_GBK" panose="02000000000000000000" charset="-122"/>
                  <a:ea typeface="方正少儿_GBK" panose="02000000000000000000" charset="-122"/>
                  <a:hlinkClick r:id="rId3" action="ppaction://hlinksldjump"/>
                </a:rPr>
                <a:t>Expansion board back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1140" y="668422"/>
            <a:ext cx="1459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Content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8158924" y="2473706"/>
            <a:ext cx="77279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</a:t>
            </a:r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 3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59231" y="2920933"/>
            <a:ext cx="725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hlinkClick r:id="" action="ppaction://noaction"/>
              </a:rPr>
              <a:t>Note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7296" y="66858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364795" y="1485639"/>
            <a:ext cx="499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Comic Sans MS" panose="030F0702030302020204" charset="0"/>
              <a:ea typeface="微软雅黑 Light" panose="020B0502040204020203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5925820"/>
            <a:ext cx="12192000" cy="93218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9" name="任意多边形 28"/>
          <p:cNvSpPr/>
          <p:nvPr/>
        </p:nvSpPr>
        <p:spPr>
          <a:xfrm>
            <a:off x="332740" y="25520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5180" y="3196590"/>
            <a:ext cx="19792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Expansion board front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750" y="998220"/>
            <a:ext cx="8298815" cy="49625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73811" y="628580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364795" y="1485639"/>
            <a:ext cx="499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Comic Sans MS" panose="030F0702030302020204" charset="0"/>
              <a:ea typeface="微软雅黑 Light" panose="020B0502040204020203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5934075"/>
            <a:ext cx="12192000" cy="93218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9" name="任意多边形 28"/>
          <p:cNvSpPr/>
          <p:nvPr/>
        </p:nvSpPr>
        <p:spPr>
          <a:xfrm>
            <a:off x="332740" y="25520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0725" y="3145155"/>
            <a:ext cx="19792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Expansion board front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7370" y="1275080"/>
            <a:ext cx="8326755" cy="440880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73811" y="628580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364795" y="1485639"/>
            <a:ext cx="499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Comic Sans MS" panose="030F0702030302020204" charset="0"/>
              <a:ea typeface="微软雅黑 Light" panose="020B0502040204020203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5925820"/>
            <a:ext cx="12192000" cy="93218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9" name="任意多边形 28"/>
          <p:cNvSpPr/>
          <p:nvPr/>
        </p:nvSpPr>
        <p:spPr>
          <a:xfrm>
            <a:off x="332740" y="25520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09120" y="950839"/>
            <a:ext cx="7594018" cy="500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3856990" y="193040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0725" y="3145155"/>
            <a:ext cx="19792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Expansion board back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73811" y="62858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3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364795" y="1485639"/>
            <a:ext cx="499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Comic Sans MS" panose="030F0702030302020204" charset="0"/>
              <a:ea typeface="微软雅黑 Light" panose="020B0502040204020203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5925820"/>
            <a:ext cx="12192000" cy="93218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9" name="任意多边形 28"/>
          <p:cNvSpPr/>
          <p:nvPr/>
        </p:nvSpPr>
        <p:spPr>
          <a:xfrm>
            <a:off x="332740" y="25520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39625" y="3390469"/>
            <a:ext cx="9410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Note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88005" y="934085"/>
            <a:ext cx="834199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1. </a:t>
            </a:r>
            <a:r>
              <a:rPr lang="zh-CN" altLang="en-US" dirty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The USB port on the Micro</a:t>
            </a:r>
            <a:r>
              <a:rPr lang="en-US" altLang="zh-CN" dirty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:</a:t>
            </a:r>
            <a:r>
              <a:rPr lang="zh-CN" altLang="en-US" dirty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bit board is mainly used to download the </a:t>
            </a:r>
            <a:r>
              <a:rPr lang="en-US" altLang="zh-CN" dirty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code</a:t>
            </a:r>
            <a:r>
              <a:rPr lang="zh-CN" altLang="en-US" dirty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, although it can supply power to the expansion board. But only 3.3V voltage is available, the USB port of the </a:t>
            </a:r>
            <a:r>
              <a:rPr lang="en-US" altLang="zh-CN" dirty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diamond</a:t>
            </a:r>
            <a:r>
              <a:rPr lang="zh-CN" altLang="en-US" dirty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expansion board is connected to the power supply and can be controlled from S1.</a:t>
            </a:r>
            <a:endParaRPr lang="zh-CN" altLang="en-US" dirty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l"/>
            <a:r>
              <a:rPr lang="zh-CN" altLang="en-US" dirty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The power switch can also provide 5V and 3.3V voltages, so the servo can be driven normally.</a:t>
            </a:r>
            <a:endParaRPr lang="zh-CN" altLang="en-US" dirty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l"/>
            <a:r>
              <a:rPr lang="en-US" altLang="zh-CN" dirty="0">
                <a:solidFill>
                  <a:schemeClr val="accent6"/>
                </a:solidFill>
                <a:latin typeface="方正少儿_GBK" panose="02000000000000000000" charset="-122"/>
                <a:ea typeface="方正少儿_GBK" panose="02000000000000000000" charset="-122"/>
              </a:rPr>
              <a:t>2. We can insert headset or other music service to 3.5mm audio interface on the </a:t>
            </a:r>
            <a:r>
              <a:rPr lang="en-US" altLang="zh-CN" dirty="0">
                <a:solidFill>
                  <a:schemeClr val="accent6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diamond</a:t>
            </a:r>
            <a:r>
              <a:rPr lang="zh-CN" altLang="en-US" dirty="0">
                <a:solidFill>
                  <a:schemeClr val="accent6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expansion board</a:t>
            </a:r>
            <a:r>
              <a:rPr lang="en-US" altLang="zh-CN" dirty="0">
                <a:solidFill>
                  <a:schemeClr val="accent6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.</a:t>
            </a:r>
            <a:endParaRPr lang="en-US" altLang="zh-CN" dirty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rgbClr val="0070C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3. Micro:bit supports serial port redirection. If you want to use the serial port socket on the Croco:kit expansion board, Just set TX to P1 and RX to P2.</a:t>
            </a:r>
            <a:endParaRPr lang="en-US" altLang="zh-CN" dirty="0">
              <a:solidFill>
                <a:srgbClr val="0070C0"/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706573" y="2622968"/>
            <a:ext cx="2977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谢谢观看！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518733" y="3918177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76303" y="5406820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方正少儿_GBK" panose="02000000000000000000" charset="-122"/>
                  <a:ea typeface="方正少儿_GBK" panose="02000000000000000000" charset="-122"/>
                </a:rPr>
                <a:t>亚博智能制作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" name="任意多边形 2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5565" y="45085"/>
            <a:ext cx="1566545" cy="970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1453</Words>
  <Application>WPS 演示</Application>
  <PresentationFormat>自定义</PresentationFormat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微软雅黑 Light</vt:lpstr>
      <vt:lpstr>方正少儿_GBK</vt:lpstr>
      <vt:lpstr>icomoon</vt:lpstr>
      <vt:lpstr>Yu Gothic UI Semibold</vt:lpstr>
      <vt:lpstr>Comic Sans MS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86</cp:revision>
  <dcterms:created xsi:type="dcterms:W3CDTF">2014-02-21T16:31:00Z</dcterms:created>
  <dcterms:modified xsi:type="dcterms:W3CDTF">2019-07-01T07:45:03Z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