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3"/>
    <p:sldId id="257" r:id="rId4"/>
    <p:sldId id="264" r:id="rId5"/>
    <p:sldId id="282" r:id="rId6"/>
    <p:sldId id="290" r:id="rId7"/>
    <p:sldId id="265" r:id="rId8"/>
    <p:sldId id="268" r:id="rId9"/>
    <p:sldId id="293" r:id="rId10"/>
    <p:sldId id="292" r:id="rId11"/>
    <p:sldId id="261" r:id="rId12"/>
  </p:sldIdLst>
  <p:sldSz cx="12192000" cy="6858000"/>
  <p:notesSz cx="6858000" cy="9144000"/>
  <p:embeddedFontLst>
    <p:embeddedFont>
      <p:font typeface="微软雅黑" panose="020B0503020204020204" charset="-122"/>
      <p:regular r:id="rId16"/>
    </p:embeddedFont>
    <p:embeddedFont>
      <p:font typeface="方正少儿_GBK" panose="02000000000000000000" charset="-122"/>
      <p:regular r:id="rId17"/>
    </p:embeddedFont>
    <p:embeddedFont>
      <p:font typeface="方正卡通简体" panose="03000509000000000000" charset="0"/>
      <p:regular r:id="rId18"/>
    </p:embeddedFont>
    <p:embeddedFont>
      <p:font typeface="方正喵呜体" panose="02010600010101010101" charset="0"/>
      <p:regular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2902"/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720" y="-96"/>
      </p:cViewPr>
      <p:guideLst>
        <p:guide orient="horz" pos="2150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 cstate="print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slide" Target="slide1.xml"/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43405" y="1691640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Lesson 16</a:t>
            </a:r>
            <a:endParaRPr lang="en-US" altLang="zh-CN" sz="40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45640" y="3094990"/>
            <a:ext cx="83007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Advanced course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（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6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）</a:t>
            </a:r>
            <a:endParaRPr lang="en-US" altLang="zh-CN" sz="28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  <a:p>
            <a:pPr algn="ctr"/>
            <a:r>
              <a:rPr lang="zh-CN" altLang="en-US" sz="2800" dirty="0" smtClean="0">
                <a:solidFill>
                  <a:schemeClr val="accent1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Voice control lamp</a:t>
            </a:r>
            <a:endParaRPr lang="zh-CN" altLang="en-US" sz="2800" dirty="0" smtClean="0">
              <a:solidFill>
                <a:schemeClr val="accent1"/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837565" y="4413250"/>
            <a:ext cx="1437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96715" y="2781935"/>
            <a:ext cx="4683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 </a:t>
            </a:r>
            <a:r>
              <a:rPr lang="en-US" altLang="zh-CN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you</a:t>
            </a:r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13600" y="864763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95710" y="4790963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8325" y="628417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目录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429117" y="2458466"/>
            <a:ext cx="7620340" cy="846007"/>
            <a:chOff x="1368157" y="1292335"/>
            <a:chExt cx="7620340" cy="846007"/>
          </a:xfrm>
        </p:grpSpPr>
        <p:sp>
          <p:nvSpPr>
            <p:cNvPr id="26" name="文本框 25"/>
            <p:cNvSpPr txBox="1"/>
            <p:nvPr/>
          </p:nvSpPr>
          <p:spPr>
            <a:xfrm>
              <a:off x="1459489" y="1292335"/>
              <a:ext cx="7219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Part1</a:t>
              </a:r>
              <a:endParaRPr lang="en-US" altLang="zh-CN" dirty="0" smtClean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368157" y="1770042"/>
              <a:ext cx="168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Learning goals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278949" y="129233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2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279256" y="1739562"/>
              <a:ext cx="136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Preparation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271947" y="1312655"/>
              <a:ext cx="7092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Part3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271619" y="1754802"/>
              <a:ext cx="13385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Connection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180936" y="129251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4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040317" y="1754978"/>
              <a:ext cx="1948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4" action="ppaction://hlinksldjump"/>
                </a:rPr>
                <a:t>Search for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9840951" y="2458642"/>
            <a:ext cx="77406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方正少儿_GBK" panose="02000000000000000000" charset="-122"/>
                <a:ea typeface="方正少儿_GBK" panose="02000000000000000000" charset="-122"/>
              </a:rPr>
              <a:t>Part 5</a:t>
            </a:r>
            <a:endParaRPr lang="zh-CN" altLang="en-US" dirty="0"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48" name="文本框 47">
            <a:hlinkClick r:id="rId4" action="ppaction://hlinksldjump"/>
          </p:cNvPr>
          <p:cNvSpPr txBox="1"/>
          <p:nvPr/>
        </p:nvSpPr>
        <p:spPr>
          <a:xfrm>
            <a:off x="9472367" y="2905869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2796540" y="4848860"/>
            <a:ext cx="86829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After downloading the program,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we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can see the word 'HELLO!' on the Micro:bit LED dot matrix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. When we make a louder sound, the green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light will turn on, when we make a louder sound again,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he green light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will turn off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796549" y="1527584"/>
            <a:ext cx="4233425" cy="2865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675" y="1550389"/>
            <a:ext cx="4385828" cy="2853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015303" y="2243682"/>
            <a:ext cx="18421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Learning goals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lu"/>
      </p:transition>
    </mc:Choice>
    <mc:Fallback>
      <p:transition spd="slow">
        <p:cover dir="l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98175" y="2674338"/>
            <a:ext cx="2019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Preparation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17887" y="972753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: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07560" y="1433195"/>
            <a:ext cx="363283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Micro: bit Board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 USB Cable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</a:t>
            </a:r>
            <a:r>
              <a:rPr lang="en-US" altLang="zh-CN" sz="200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Diamond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breakout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Sound module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RGB light module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5 X Alligator clip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1 X PC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49245" y="3884295"/>
            <a:ext cx="86715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1 online programming: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First, we need to connect the micro:bit to the computer by USB cable. The computer will pop up a USB flash drive and click on the URL in the USB flash drive: http://microbit.org/ to enter the programming interface. Add the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to program.</a:t>
            </a:r>
            <a:endParaRPr sz="1600" dirty="0">
              <a:solidFill>
                <a:schemeClr val="accent6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endParaRPr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2 offline programming: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We need to open the offline programming software. After the installation is complete, enter the programming interface, click【New Project】, add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, you can program.</a:t>
            </a:r>
            <a:endParaRPr sz="1600" dirty="0">
              <a:solidFill>
                <a:schemeClr val="accent2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98175" y="2674338"/>
            <a:ext cx="2019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Preparation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0775" y="980440"/>
            <a:ext cx="6457315" cy="4061460"/>
          </a:xfrm>
          <a:prstGeom prst="rect">
            <a:avLst/>
          </a:prstGeom>
        </p:spPr>
      </p:pic>
      <p:sp>
        <p:nvSpPr>
          <p:cNvPr id="6" name="TextBox 17"/>
          <p:cNvSpPr txBox="1"/>
          <p:nvPr/>
        </p:nvSpPr>
        <p:spPr>
          <a:xfrm>
            <a:off x="2820035" y="5561965"/>
            <a:ext cx="7032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! ! !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Note: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1 be set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 to the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ON,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S2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be set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 to the IO, and S3 to the NC.</a:t>
            </a:r>
            <a:endParaRPr smtClean="0">
              <a:solidFill>
                <a:srgbClr val="FF0000"/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3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3561715" y="907415"/>
          <a:ext cx="506857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811"/>
                <a:gridCol w="1836379"/>
                <a:gridCol w="18363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Expansion board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altLang="zh-CN"/>
                        <a:t>hotosensitive module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sym typeface="+mn-ea"/>
                        </a:rPr>
                        <a:t>RGB light module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P</a:t>
                      </a:r>
                      <a:r>
                        <a:rPr lang="en-US" altLang="zh-CN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7030A0"/>
                          </a:solidFill>
                        </a:rPr>
                        <a:t>SIG</a:t>
                      </a:r>
                      <a:endParaRPr lang="en-US" altLang="zh-CN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P</a:t>
                      </a:r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sym typeface="+mn-ea"/>
                        </a:rPr>
                        <a:t>1</a:t>
                      </a:r>
                      <a:endParaRPr lang="en-US" altLang="zh-CN" sz="180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Green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3.3V</a:t>
                      </a:r>
                      <a:endParaRPr lang="en-US" altLang="zh-CN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VCC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GND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GND 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2750" y="3390265"/>
            <a:ext cx="8248650" cy="231267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38351" y="2674676"/>
            <a:ext cx="19462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Connection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80683" y="2117952"/>
            <a:ext cx="1717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Search for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5285" y="876300"/>
            <a:ext cx="3843655" cy="51574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340" y="876300"/>
            <a:ext cx="3578860" cy="28340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340" y="3776345"/>
            <a:ext cx="4214495" cy="21304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80683" y="2117952"/>
            <a:ext cx="1717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Search for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6860" y="1272540"/>
            <a:ext cx="4130040" cy="31997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0" y="1221105"/>
            <a:ext cx="4456430" cy="36855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53720" y="628650"/>
            <a:ext cx="111280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5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06475" y="2392680"/>
            <a:ext cx="15608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Combine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9165" y="990600"/>
            <a:ext cx="6638925" cy="4876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 dir="in"/>
      </p:transition>
    </mc:Choice>
    <mc:Fallback>
      <p:transition spd="slow">
        <p:zoom dir="in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1843</Words>
  <Application>WPS 演示</Application>
  <PresentationFormat>自定义</PresentationFormat>
  <Paragraphs>143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方正少儿_GBK</vt:lpstr>
      <vt:lpstr>icomoon</vt:lpstr>
      <vt:lpstr>Yu Gothic UI Semibold</vt:lpstr>
      <vt:lpstr>方正卡通简体</vt:lpstr>
      <vt:lpstr>Arial Unicode MS</vt:lpstr>
      <vt:lpstr>方正喵呜体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217</cp:revision>
  <dcterms:created xsi:type="dcterms:W3CDTF">2014-02-21T16:31:00Z</dcterms:created>
  <dcterms:modified xsi:type="dcterms:W3CDTF">2019-07-02T06:31:34Z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