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58" r:id="rId3"/>
    <p:sldId id="281" r:id="rId4"/>
    <p:sldId id="264" r:id="rId5"/>
    <p:sldId id="282" r:id="rId6"/>
    <p:sldId id="268" r:id="rId7"/>
    <p:sldId id="277" r:id="rId8"/>
    <p:sldId id="269" r:id="rId9"/>
    <p:sldId id="275" r:id="rId10"/>
    <p:sldId id="283" r:id="rId11"/>
  </p:sldIdLst>
  <p:sldSz cx="12192000" cy="6858000"/>
  <p:notesSz cx="6858000" cy="9144000"/>
  <p:embeddedFontLst>
    <p:embeddedFont>
      <p:font typeface="icomoon" charset="0"/>
      <p:regular r:id="rId17"/>
    </p:embeddedFont>
    <p:embeddedFont>
      <p:font typeface="Yu Gothic UI Semibold" panose="020B0700000000000000" charset="-128"/>
      <p:bold r:id="rId18"/>
    </p:embeddedFont>
    <p:embeddedFont>
      <p:font typeface="微软雅黑 Light" panose="020B0502040204020203" charset="-122"/>
      <p:regular r:id="rId19"/>
    </p:embeddedFont>
    <p:embeddedFont>
      <p:font typeface="方正卡通简体" panose="03000509000000000000" charset="0"/>
      <p:regular r:id="rId20"/>
    </p:embeddedFont>
    <p:embeddedFont>
      <p:font typeface="方正喵呜体" panose="02010600010101010101" charset="0"/>
      <p:regular r:id="rId21"/>
    </p:embeddedFont>
    <p:embeddedFont>
      <p:font typeface="Calibri" panose="020F0502020204030204" charset="0"/>
      <p:regular r:id="rId22"/>
      <p:bold r:id="rId23"/>
      <p:italic r:id="rId24"/>
      <p:boldItalic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74"/>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3.png"/><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1.xml"/><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3</a:t>
            </a:r>
            <a:endParaRPr lang="en-US"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basic lesson 3 “Flowing sand”</a:t>
            </a:r>
            <a:endPar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hlinkClick r:id="rId2"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4"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5"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5"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5"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a:t>
            </a:r>
            <a:r>
              <a:rPr lang="en-US" dirty="0" smtClean="0">
                <a:latin typeface="Arial" panose="020B0604020202020204" pitchFamily="34" charset="0"/>
                <a:ea typeface="Arial" panose="020B0604020202020204" pitchFamily="34" charset="0"/>
              </a:rPr>
              <a:t>5</a:t>
            </a:r>
            <a:endParaRPr lang="en-US" dirty="0">
              <a:latin typeface="Arial" panose="020B0604020202020204" pitchFamily="34" charset="0"/>
              <a:ea typeface="Arial" panose="020B0604020202020204" pitchFamily="34" charset="0"/>
            </a:endParaRPr>
          </a:p>
        </p:txBody>
      </p:sp>
      <p:sp>
        <p:nvSpPr>
          <p:cNvPr id="10" name="文本框 9"/>
          <p:cNvSpPr txBox="1"/>
          <p:nvPr/>
        </p:nvSpPr>
        <p:spPr>
          <a:xfrm>
            <a:off x="9726367" y="2936349"/>
            <a:ext cx="669290" cy="64516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6" action="ppaction://hlinksldjump"/>
              </a:rPr>
              <a:t>Tips </a:t>
            </a:r>
            <a:endParaRPr lang="en-US" altLang="zh-CN" dirty="0">
              <a:solidFill>
                <a:schemeClr val="accent5">
                  <a:lumMod val="75000"/>
                </a:schemeClr>
              </a:solidFill>
              <a:latin typeface="Arial" panose="020B0604020202020204" pitchFamily="34" charset="0"/>
              <a:ea typeface="Arial" panose="020B0604020202020204" pitchFamily="34" charset="0"/>
              <a:hlinkClick r:id="rId6" action="ppaction://hlinksldjump"/>
            </a:endParaRPr>
          </a:p>
          <a:p>
            <a:pPr algn="l"/>
            <a:endParaRPr lang="en-US" altLang="zh-CN" dirty="0">
              <a:solidFill>
                <a:schemeClr val="accent5">
                  <a:lumMod val="75000"/>
                </a:schemeClr>
              </a:solidFill>
              <a:latin typeface="Arial" panose="020B0604020202020204" pitchFamily="34" charset="0"/>
              <a:ea typeface="Arial" panose="020B0604020202020204" pitchFamily="34" charset="0"/>
              <a:hlinkClick r:id="rId6" action="ppaction://hlinksldjump"/>
            </a:endParaRPr>
          </a:p>
        </p:txBody>
      </p:sp>
      <p:pic>
        <p:nvPicPr>
          <p:cNvPr id="6" name="图片 5" descr="logo"/>
          <p:cNvPicPr>
            <a:picLocks noChangeAspect="1"/>
          </p:cNvPicPr>
          <p:nvPr/>
        </p:nvPicPr>
        <p:blipFill>
          <a:blip r:embed="rId7"/>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961640" y="4758055"/>
            <a:ext cx="8206740" cy="119888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When you download the program, the micro:bit board will show a smile first when it is put up (the dot matrix is facing up). </a:t>
            </a:r>
            <a:r>
              <a:rPr 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S</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hake can show a plate of sand. Tilt to the left and the sand sink to the left</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tilt right and to right, tilt down and to the bottom, tilt to up and to above. Look at it, it's not like a flow of sand? </a:t>
            </a:r>
            <a:endPar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8" name="图片 7"/>
          <p:cNvPicPr>
            <a:picLocks noChangeAspect="1"/>
          </p:cNvPicPr>
          <p:nvPr/>
        </p:nvPicPr>
        <p:blipFill>
          <a:blip r:embed="rId2"/>
          <a:stretch>
            <a:fillRect/>
          </a:stretch>
        </p:blipFill>
        <p:spPr>
          <a:xfrm>
            <a:off x="7217410" y="1100455"/>
            <a:ext cx="2000250" cy="1619250"/>
          </a:xfrm>
          <a:prstGeom prst="rect">
            <a:avLst/>
          </a:prstGeom>
        </p:spPr>
      </p:pic>
      <p:pic>
        <p:nvPicPr>
          <p:cNvPr id="9" name="图片 8"/>
          <p:cNvPicPr>
            <a:picLocks noChangeAspect="1"/>
          </p:cNvPicPr>
          <p:nvPr/>
        </p:nvPicPr>
        <p:blipFill>
          <a:blip r:embed="rId3"/>
          <a:stretch>
            <a:fillRect/>
          </a:stretch>
        </p:blipFill>
        <p:spPr>
          <a:xfrm>
            <a:off x="4699000" y="1100455"/>
            <a:ext cx="2007235" cy="1621790"/>
          </a:xfrm>
          <a:prstGeom prst="rect">
            <a:avLst/>
          </a:prstGeom>
        </p:spPr>
      </p:pic>
      <p:pic>
        <p:nvPicPr>
          <p:cNvPr id="10" name="图片 9"/>
          <p:cNvPicPr>
            <a:picLocks noChangeAspect="1"/>
          </p:cNvPicPr>
          <p:nvPr/>
        </p:nvPicPr>
        <p:blipFill>
          <a:blip r:embed="rId4"/>
          <a:stretch>
            <a:fillRect/>
          </a:stretch>
        </p:blipFill>
        <p:spPr>
          <a:xfrm>
            <a:off x="3063240" y="2832100"/>
            <a:ext cx="1793875" cy="1653540"/>
          </a:xfrm>
          <a:prstGeom prst="rect">
            <a:avLst/>
          </a:prstGeom>
        </p:spPr>
      </p:pic>
      <p:pic>
        <p:nvPicPr>
          <p:cNvPr id="11" name="图片 10"/>
          <p:cNvPicPr>
            <a:picLocks noChangeAspect="1"/>
          </p:cNvPicPr>
          <p:nvPr/>
        </p:nvPicPr>
        <p:blipFill>
          <a:blip r:embed="rId5"/>
          <a:stretch>
            <a:fillRect/>
          </a:stretch>
        </p:blipFill>
        <p:spPr>
          <a:xfrm>
            <a:off x="4986655" y="2832735"/>
            <a:ext cx="1896745" cy="1653540"/>
          </a:xfrm>
          <a:prstGeom prst="rect">
            <a:avLst/>
          </a:prstGeom>
        </p:spPr>
      </p:pic>
      <p:pic>
        <p:nvPicPr>
          <p:cNvPr id="12" name="图片 11"/>
          <p:cNvPicPr>
            <a:picLocks noChangeAspect="1"/>
          </p:cNvPicPr>
          <p:nvPr/>
        </p:nvPicPr>
        <p:blipFill>
          <a:blip r:embed="rId6"/>
          <a:stretch>
            <a:fillRect/>
          </a:stretch>
        </p:blipFill>
        <p:spPr>
          <a:xfrm>
            <a:off x="7011035" y="2832100"/>
            <a:ext cx="2206625" cy="1654175"/>
          </a:xfrm>
          <a:prstGeom prst="rect">
            <a:avLst/>
          </a:prstGeom>
        </p:spPr>
      </p:pic>
      <p:pic>
        <p:nvPicPr>
          <p:cNvPr id="17" name="图片 16"/>
          <p:cNvPicPr>
            <a:picLocks noChangeAspect="1"/>
          </p:cNvPicPr>
          <p:nvPr/>
        </p:nvPicPr>
        <p:blipFill>
          <a:blip r:embed="rId7"/>
          <a:stretch>
            <a:fillRect/>
          </a:stretch>
        </p:blipFill>
        <p:spPr>
          <a:xfrm>
            <a:off x="9217660" y="2931160"/>
            <a:ext cx="2105025" cy="1524000"/>
          </a:xfrm>
          <a:prstGeom prst="rect">
            <a:avLst/>
          </a:prstGeom>
        </p:spPr>
      </p:pic>
      <p:sp>
        <p:nvSpPr>
          <p:cNvPr id="3" name="矩形 2"/>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rPr>
              <a:t>●  </a:t>
            </a:r>
            <a:r>
              <a:rPr sz="3200" dirty="0">
                <a:solidFill>
                  <a:schemeClr val="accent5">
                    <a:lumMod val="75000"/>
                  </a:schemeClr>
                </a:solidFill>
                <a:latin typeface="Arial" panose="020B0604020202020204" pitchFamily="34" charset="0"/>
                <a:ea typeface="Arial" panose="020B0604020202020204" pitchFamily="34" charset="0"/>
              </a:rPr>
              <a:t>1 X Micro: bit Board</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sz="3200" dirty="0">
                <a:solidFill>
                  <a:schemeClr val="accent5">
                    <a:lumMod val="75000"/>
                  </a:schemeClr>
                </a:solidFill>
                <a:latin typeface="Arial" panose="020B0604020202020204" pitchFamily="34" charset="0"/>
                <a:ea typeface="Arial" panose="020B0604020202020204" pitchFamily="34" charset="0"/>
              </a:rPr>
              <a:t>1 X Micro USB Cable</a:t>
            </a:r>
            <a:endParaRPr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zh-CN" altLang="en-US" sz="3200" dirty="0">
                <a:solidFill>
                  <a:schemeClr val="accent5">
                    <a:lumMod val="75000"/>
                  </a:schemeClr>
                </a:solidFill>
                <a:latin typeface="Arial" panose="020B0604020202020204" pitchFamily="34" charset="0"/>
                <a:ea typeface="Arial" panose="020B0604020202020204" pitchFamily="34" charset="0"/>
              </a:rPr>
              <a:t>2 X AAA batteries</a:t>
            </a:r>
            <a:endParaRPr lang="zh-CN" altLang="en-US" sz="3200" dirty="0">
              <a:solidFill>
                <a:schemeClr val="accent5">
                  <a:lumMod val="75000"/>
                </a:schemeClr>
              </a:solidFill>
              <a:latin typeface="Arial" panose="020B0604020202020204" pitchFamily="34" charset="0"/>
              <a:ea typeface="Arial" panose="020B0604020202020204"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2" name="矩形 1"/>
          <p:cNvSpPr/>
          <p:nvPr/>
        </p:nvSpPr>
        <p:spPr>
          <a:xfrm>
            <a:off x="613348" y="224939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2756535" y="1334135"/>
            <a:ext cx="4109085" cy="4203065"/>
          </a:xfrm>
          <a:prstGeom prst="rect">
            <a:avLst/>
          </a:prstGeom>
        </p:spPr>
      </p:pic>
      <p:pic>
        <p:nvPicPr>
          <p:cNvPr id="8" name="图片 7"/>
          <p:cNvPicPr>
            <a:picLocks noChangeAspect="1"/>
          </p:cNvPicPr>
          <p:nvPr/>
        </p:nvPicPr>
        <p:blipFill>
          <a:blip r:embed="rId3"/>
          <a:stretch>
            <a:fillRect/>
          </a:stretch>
        </p:blipFill>
        <p:spPr>
          <a:xfrm>
            <a:off x="6865620" y="1323340"/>
            <a:ext cx="4552950" cy="4178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2"/>
          <a:stretch>
            <a:fillRect/>
          </a:stretch>
        </p:blipFill>
        <p:spPr>
          <a:xfrm>
            <a:off x="2914650" y="1190625"/>
            <a:ext cx="6952615" cy="4476115"/>
          </a:xfrm>
          <a:prstGeom prst="rect">
            <a:avLst/>
          </a:prstGeom>
        </p:spPr>
      </p:pic>
      <p:sp>
        <p:nvSpPr>
          <p:cNvPr id="4" name="矩形 3"/>
          <p:cNvSpPr/>
          <p:nvPr/>
        </p:nvSpPr>
        <p:spPr>
          <a:xfrm>
            <a:off x="613348" y="2249397"/>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2" name="矩形 1"/>
          <p:cNvSpPr/>
          <p:nvPr/>
        </p:nvSpPr>
        <p:spPr>
          <a:xfrm>
            <a:off x="946088" y="239290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2917190" y="1181735"/>
            <a:ext cx="6828790" cy="4495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5270" y="735330"/>
            <a:ext cx="2817495" cy="521970"/>
          </a:xfrm>
          <a:prstGeom prst="rect">
            <a:avLst/>
          </a:prstGeom>
          <a:noFill/>
          <a:ln>
            <a:noFill/>
          </a:ln>
        </p:spPr>
        <p:txBody>
          <a:bodyPr wrap="square" rtlCol="0" anchor="t">
            <a:spAutoFit/>
          </a:bodyPr>
          <a:p>
            <a:pPr algn="ctr"/>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Part 5</a:t>
            </a:r>
            <a:endParaRPr lang="zh-CN" altLang="en-US" sz="280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3" name="矩形 2"/>
          <p:cNvSpPr/>
          <p:nvPr/>
        </p:nvSpPr>
        <p:spPr>
          <a:xfrm>
            <a:off x="2842895" y="975995"/>
            <a:ext cx="8416290" cy="1568450"/>
          </a:xfrm>
          <a:prstGeom prst="rect">
            <a:avLst/>
          </a:prstGeom>
          <a:noFill/>
          <a:ln>
            <a:noFill/>
          </a:ln>
        </p:spPr>
        <p:txBody>
          <a:bodyPr wrap="none" rtlCol="0" anchor="t">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Do you learn the course today?</a:t>
            </a:r>
            <a:endParaRPr lang="zh-CN" alt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r>
              <a:rPr sz="2400" dirty="0">
                <a:solidFill>
                  <a:schemeClr val="accent5">
                    <a:lumMod val="75000"/>
                  </a:schemeClr>
                </a:solidFill>
                <a:latin typeface="Arial" panose="020B0604020202020204" pitchFamily="34" charset="0"/>
                <a:ea typeface="Arial" panose="020B0604020202020204" pitchFamily="34" charset="0"/>
                <a:sym typeface="+mn-ea"/>
              </a:rPr>
              <a:t>If you learn to do it, give yourself a top quack.</a:t>
            </a:r>
            <a:endParaRPr sz="2400" dirty="0">
              <a:solidFill>
                <a:schemeClr val="accent5">
                  <a:lumMod val="75000"/>
                </a:schemeClr>
              </a:solidFill>
              <a:latin typeface="Arial" panose="020B0604020202020204" pitchFamily="34" charset="0"/>
              <a:ea typeface="Arial" panose="020B0604020202020204" pitchFamily="34" charset="0"/>
              <a:sym typeface="+mn-ea"/>
            </a:endParaRPr>
          </a:p>
          <a:p>
            <a:pPr algn="l"/>
            <a:r>
              <a:rPr sz="2400" dirty="0">
                <a:solidFill>
                  <a:schemeClr val="accent5">
                    <a:lumMod val="75000"/>
                  </a:schemeClr>
                </a:solidFill>
                <a:latin typeface="Arial" panose="020B0604020202020204" pitchFamily="34" charset="0"/>
                <a:ea typeface="Arial" panose="020B0604020202020204" pitchFamily="34" charset="0"/>
                <a:sym typeface="+mn-ea"/>
              </a:rPr>
              <a:t>Now you have learned how to use the gyroscope in micro:bit.</a:t>
            </a:r>
            <a:endParaRPr sz="2400" dirty="0">
              <a:solidFill>
                <a:schemeClr val="accent5">
                  <a:lumMod val="75000"/>
                </a:schemeClr>
              </a:solidFill>
              <a:latin typeface="Arial" panose="020B0604020202020204" pitchFamily="34" charset="0"/>
              <a:ea typeface="Arial" panose="020B0604020202020204" pitchFamily="34" charset="0"/>
              <a:sym typeface="+mn-ea"/>
            </a:endParaRPr>
          </a:p>
          <a:p>
            <a:pPr algn="l"/>
            <a:r>
              <a:rPr sz="2400" dirty="0">
                <a:solidFill>
                  <a:schemeClr val="accent5">
                    <a:lumMod val="75000"/>
                  </a:schemeClr>
                </a:solidFill>
                <a:latin typeface="Arial" panose="020B0604020202020204" pitchFamily="34" charset="0"/>
                <a:ea typeface="Arial" panose="020B0604020202020204" pitchFamily="34" charset="0"/>
                <a:sym typeface="+mn-ea"/>
              </a:rPr>
              <a:t>But do you know </a:t>
            </a:r>
            <a:r>
              <a:rPr sz="2400" dirty="0">
                <a:solidFill>
                  <a:srgbClr val="FF0000"/>
                </a:solidFill>
                <a:latin typeface="Arial" panose="020B0604020202020204" pitchFamily="34" charset="0"/>
                <a:ea typeface="Arial" panose="020B0604020202020204" pitchFamily="34" charset="0"/>
                <a:sym typeface="+mn-ea"/>
              </a:rPr>
              <a:t>what the gyroscope is</a:t>
            </a:r>
            <a:r>
              <a:rPr sz="2400" dirty="0">
                <a:solidFill>
                  <a:schemeClr val="accent5">
                    <a:lumMod val="75000"/>
                  </a:schemeClr>
                </a:solidFill>
                <a:latin typeface="Arial" panose="020B0604020202020204" pitchFamily="34" charset="0"/>
                <a:ea typeface="Arial" panose="020B0604020202020204" pitchFamily="34" charset="0"/>
                <a:sym typeface="+mn-ea"/>
              </a:rPr>
              <a:t>?</a:t>
            </a:r>
            <a:endParaRPr sz="2400" dirty="0">
              <a:solidFill>
                <a:schemeClr val="accent5">
                  <a:lumMod val="75000"/>
                </a:schemeClr>
              </a:solidFill>
              <a:latin typeface="Arial" panose="020B0604020202020204" pitchFamily="34" charset="0"/>
              <a:ea typeface="Arial" panose="020B0604020202020204" pitchFamily="34" charset="0"/>
              <a:sym typeface="+mn-ea"/>
            </a:endParaRPr>
          </a:p>
        </p:txBody>
      </p:sp>
      <p:pic>
        <p:nvPicPr>
          <p:cNvPr id="4" name="图片 3" descr="大拇指"/>
          <p:cNvPicPr>
            <a:picLocks noChangeAspect="1"/>
          </p:cNvPicPr>
          <p:nvPr/>
        </p:nvPicPr>
        <p:blipFill>
          <a:blip r:embed="rId1"/>
          <a:stretch>
            <a:fillRect/>
          </a:stretch>
        </p:blipFill>
        <p:spPr>
          <a:xfrm>
            <a:off x="9213850" y="1122680"/>
            <a:ext cx="579755" cy="579755"/>
          </a:xfrm>
          <a:prstGeom prst="rect">
            <a:avLst/>
          </a:prstGeom>
        </p:spPr>
      </p:pic>
      <p:grpSp>
        <p:nvGrpSpPr>
          <p:cNvPr id="25" name="组合 24"/>
          <p:cNvGrpSpPr/>
          <p:nvPr/>
        </p:nvGrpSpPr>
        <p:grpSpPr>
          <a:xfrm>
            <a:off x="483173" y="218081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332158" y="5334430"/>
              <a:ext cx="93980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Tips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20090" y="7429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7" name="图片 6" descr="logo"/>
          <p:cNvPicPr>
            <a:picLocks noChangeAspect="1"/>
          </p:cNvPicPr>
          <p:nvPr/>
        </p:nvPicPr>
        <p:blipFill>
          <a:blip r:embed="rId2"/>
          <a:stretch>
            <a:fillRect/>
          </a:stretch>
        </p:blipFill>
        <p:spPr>
          <a:xfrm>
            <a:off x="1624330" y="45085"/>
            <a:ext cx="1233170" cy="764540"/>
          </a:xfrm>
          <a:prstGeom prst="rect">
            <a:avLst/>
          </a:prstGeom>
        </p:spPr>
      </p:pic>
      <p:sp>
        <p:nvSpPr>
          <p:cNvPr id="8" name="文本框 7"/>
          <p:cNvSpPr txBox="1"/>
          <p:nvPr/>
        </p:nvSpPr>
        <p:spPr>
          <a:xfrm>
            <a:off x="2842895" y="2680335"/>
            <a:ext cx="5579745" cy="3230245"/>
          </a:xfrm>
          <a:prstGeom prst="rect">
            <a:avLst/>
          </a:prstGeom>
          <a:noFill/>
        </p:spPr>
        <p:txBody>
          <a:bodyPr wrap="square" rtlCol="0" anchor="t">
            <a:spAutoFit/>
          </a:bodyPr>
          <a:p>
            <a:pPr algn="l"/>
            <a:r>
              <a:rPr lang="zh-CN" altLang="en-US" sz="2400" dirty="0">
                <a:solidFill>
                  <a:srgbClr val="FF0000"/>
                </a:solidFill>
                <a:latin typeface="Arial" panose="020B0604020202020204" pitchFamily="34" charset="0"/>
                <a:ea typeface="Arial" panose="020B0604020202020204" pitchFamily="34" charset="0"/>
                <a:sym typeface="+mn-ea"/>
              </a:rPr>
              <a:t>        </a:t>
            </a:r>
            <a:r>
              <a:rPr lang="zh-CN" altLang="en-US" sz="2000" dirty="0">
                <a:solidFill>
                  <a:schemeClr val="accent6"/>
                </a:solidFill>
                <a:latin typeface="Arial" panose="020B0604020202020204" pitchFamily="34" charset="0"/>
                <a:ea typeface="Arial" panose="020B0604020202020204" pitchFamily="34" charset="0"/>
                <a:sym typeface="+mn-ea"/>
              </a:rPr>
              <a:t>Gyroscope is used to measure the deflection of physical quantities, such as tilt inversion and other azimuth deflection. </a:t>
            </a:r>
            <a:r>
              <a:rPr sz="2000" dirty="0">
                <a:solidFill>
                  <a:schemeClr val="accent6"/>
                </a:solidFill>
                <a:latin typeface="Arial" panose="020B0604020202020204" pitchFamily="34" charset="0"/>
                <a:ea typeface="Arial" panose="020B0604020202020204" pitchFamily="34" charset="0"/>
                <a:sym typeface="+mn-ea"/>
              </a:rPr>
              <a:t>It can accurately determine the actual actions of users, and send some instructions to micro:bit through these actions he collected. There are many places involved in gyroscopes. For example, we can make some small games with gyroscopes.For example, dice game, Snake game is achieved through micro:bit gyroscope.</a:t>
            </a:r>
            <a:endParaRPr sz="2000" dirty="0">
              <a:solidFill>
                <a:schemeClr val="accent6"/>
              </a:solidFill>
              <a:latin typeface="Arial" panose="020B0604020202020204" pitchFamily="34" charset="0"/>
              <a:ea typeface="Arial" panose="020B0604020202020204" pitchFamily="34" charset="0"/>
              <a:sym typeface="+mn-ea"/>
            </a:endParaRPr>
          </a:p>
        </p:txBody>
      </p:sp>
      <p:pic>
        <p:nvPicPr>
          <p:cNvPr id="9" name="图片 8"/>
          <p:cNvPicPr>
            <a:picLocks noChangeAspect="1"/>
          </p:cNvPicPr>
          <p:nvPr/>
        </p:nvPicPr>
        <p:blipFill>
          <a:blip r:embed="rId3"/>
          <a:stretch>
            <a:fillRect/>
          </a:stretch>
        </p:blipFill>
        <p:spPr>
          <a:xfrm>
            <a:off x="8473440" y="3209925"/>
            <a:ext cx="3060700" cy="1966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entry</a:t>
            </a:r>
            <a:r>
              <a:rPr lang="zh-CN" altLang="en-US" sz="3200">
                <a:solidFill>
                  <a:schemeClr val="bg1"/>
                </a:solidFill>
                <a:latin typeface="Arial" panose="020B0604020202020204" pitchFamily="34" charset="0"/>
                <a:ea typeface="Arial" panose="020B0604020202020204" pitchFamily="34" charset="0"/>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1"/>
          <a:stretch>
            <a:fillRect/>
          </a:stretch>
        </p:blipFill>
        <p:spPr>
          <a:xfrm>
            <a:off x="75565" y="45085"/>
            <a:ext cx="1566545" cy="97091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2661</Words>
  <Application>WPS 演示</Application>
  <PresentationFormat>自定义</PresentationFormat>
  <Paragraphs>115</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icomoon</vt:lpstr>
      <vt:lpstr>Yu Gothic UI Semibold</vt:lpstr>
      <vt:lpstr>微软雅黑 Light</vt:lpstr>
      <vt:lpstr>方正卡通简体</vt:lpstr>
      <vt:lpstr>微软雅黑</vt:lpstr>
      <vt:lpstr/>
      <vt:lpstr>Arial Unicode MS</vt:lpstr>
      <vt:lpstr>方正喵呜体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梦飞羊想</cp:lastModifiedBy>
  <cp:revision>77</cp:revision>
  <dcterms:created xsi:type="dcterms:W3CDTF">2014-02-21T16:31:00Z</dcterms:created>
  <dcterms:modified xsi:type="dcterms:W3CDTF">2018-04-02T02:44:05Z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