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8" r:id="rId3"/>
    <p:sldId id="301" r:id="rId4"/>
    <p:sldId id="264" r:id="rId5"/>
    <p:sldId id="302" r:id="rId6"/>
    <p:sldId id="265" r:id="rId7"/>
    <p:sldId id="289" r:id="rId8"/>
    <p:sldId id="290" r:id="rId9"/>
    <p:sldId id="268" r:id="rId10"/>
    <p:sldId id="292" r:id="rId11"/>
    <p:sldId id="291" r:id="rId12"/>
    <p:sldId id="293" r:id="rId13"/>
    <p:sldId id="278" r:id="rId14"/>
    <p:sldId id="269" r:id="rId15"/>
    <p:sldId id="303" r:id="rId16"/>
  </p:sldIdLst>
  <p:sldSz cx="12192000" cy="6858000"/>
  <p:notesSz cx="6858000" cy="9144000"/>
  <p:embeddedFontLst>
    <p:embeddedFont>
      <p:font typeface="icomoon" charset="0"/>
      <p:regular r:id="rId22"/>
    </p:embeddedFont>
    <p:embeddedFont>
      <p:font typeface="Yu Gothic UI Semibold" panose="020B0700000000000000" charset="-128"/>
      <p:bold r:id="rId23"/>
    </p:embeddedFont>
    <p:embeddedFont>
      <p:font typeface="微软雅黑 Light" panose="020B0502040204020203" charset="-122"/>
      <p:regular r:id="rId24"/>
    </p:embeddedFont>
    <p:embeddedFont>
      <p:font typeface="方正卡通简体" panose="02010600030101010101" charset="0"/>
      <p:regular r:id="rId25"/>
    </p:embeddedFont>
    <p:embeddedFont>
      <p:font typeface="方正喵呜体" panose="02010600010101010101" charset="0"/>
      <p:regular r:id="rId26"/>
    </p:embeddedFont>
    <p:embeddedFont>
      <p:font typeface="Calibri" panose="020F0502020204030204" charset="0"/>
      <p:regular r:id="rId27"/>
      <p:bold r:id="rId28"/>
      <p:italic r:id="rId29"/>
      <p:boldItalic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03C"/>
    <a:srgbClr val="F23EDB"/>
    <a:srgbClr val="CD2902"/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7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720" y="-96"/>
      </p:cViewPr>
      <p:guideLst>
        <p:guide orient="horz" pos="2131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font" Target="fonts/font9.fntdata"/><Relationship Id="rId3" Type="http://schemas.openxmlformats.org/officeDocument/2006/relationships/slide" Target="slides/slide1.xml"/><Relationship Id="rId29" Type="http://schemas.openxmlformats.org/officeDocument/2006/relationships/font" Target="fonts/font8.fntdata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9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0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.png"/><Relationship Id="rId3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150" y="1691640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Lesson 17</a:t>
            </a:r>
            <a:endParaRPr lang="en-US" alt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35785" y="3168015"/>
            <a:ext cx="8300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creative lesson 17 “fruit picking” </a:t>
            </a:r>
            <a:endParaRPr lang="en-US" altLang="zh-CN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480060" y="20383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latin typeface="icomoon" charset="0"/>
                <a:ea typeface="Yu Gothic UI Semibold" panose="020B0700000000000000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81915"/>
            <a:ext cx="1505585" cy="933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3850" y="45085"/>
            <a:ext cx="1158240" cy="71818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3410" y="2290445"/>
            <a:ext cx="18973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195" y="1150620"/>
            <a:ext cx="3752215" cy="47618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575" y="1707515"/>
            <a:ext cx="5038090" cy="3647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hecker/>
      </p:transition>
    </mc:Choice>
    <mc:Fallback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3850" y="45085"/>
            <a:ext cx="1158240" cy="71818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13410" y="2290445"/>
            <a:ext cx="18973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230" y="1471930"/>
            <a:ext cx="4447540" cy="3914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hecker/>
      </p:transition>
    </mc:Choice>
    <mc:Fallback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750" y="161290"/>
            <a:ext cx="1042035" cy="6457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13410" y="2290445"/>
            <a:ext cx="18973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255" y="862330"/>
            <a:ext cx="4809490" cy="5133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53720" y="628650"/>
            <a:ext cx="11010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5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7645" y="45085"/>
            <a:ext cx="1109345" cy="68770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74333" y="2490697"/>
            <a:ext cx="2076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Combine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230" y="1021715"/>
            <a:ext cx="8859520" cy="4814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 dir="in"/>
      </p:transition>
    </mc:Choice>
    <mc:Fallback>
      <p:transition spd="slow">
        <p:zoom dir="in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25" y="81915"/>
            <a:ext cx="1428115" cy="8851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29230" y="3028950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Thanks for watching！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7503" y="4413477"/>
            <a:ext cx="1827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94286" y="1072882"/>
            <a:ext cx="104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project 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2491" y="780873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914257" y="2473706"/>
            <a:ext cx="7620340" cy="846183"/>
            <a:chOff x="1368157" y="1292335"/>
            <a:chExt cx="7620340" cy="846183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219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Part1</a:t>
              </a:r>
              <a:endParaRPr lang="en-US" altLang="zh-CN" dirty="0" smtClean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68157" y="1770042"/>
              <a:ext cx="168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Learning goals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8949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2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279256" y="1739562"/>
              <a:ext cx="136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Preparation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71947" y="1312655"/>
              <a:ext cx="7092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Part3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169384" y="1739562"/>
              <a:ext cx="1300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2" action="ppaction://hlinksldjump"/>
                </a:rPr>
                <a:t>Handmade</a:t>
              </a:r>
              <a:endPara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80936" y="129251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4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040317" y="1770218"/>
              <a:ext cx="1948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Search for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0185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ontent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1050" y="13335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9611081" y="2473882"/>
            <a:ext cx="77406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Arial" panose="020B0604020202020204" pitchFamily="34" charset="0"/>
                <a:ea typeface="Arial" panose="020B0604020202020204" pitchFamily="34" charset="0"/>
              </a:rPr>
              <a:t>Part 5</a:t>
            </a:r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文本框 10">
            <a:hlinkClick r:id="rId3" action="ppaction://hlinksldjump"/>
          </p:cNvPr>
          <p:cNvSpPr txBox="1"/>
          <p:nvPr/>
        </p:nvSpPr>
        <p:spPr>
          <a:xfrm>
            <a:off x="9534597" y="2951589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2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2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2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2" name="图片 11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705" y="69215"/>
            <a:ext cx="1148080" cy="711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2741295" y="4467860"/>
            <a:ext cx="881189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</a:rPr>
              <a:t>       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After you download the program, there will be a flickering picture on the micro:bit dot matrix, which means that the game will start.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Then there will be a LED light falling down randomly (like a fruit falling down). </a:t>
            </a:r>
            <a:r>
              <a:rPr sz="16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There is a LED lamp on the bottom row (like a basket). We want to catch the fruit fallen on it. </a:t>
            </a:r>
            <a:r>
              <a:rPr sz="16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Press the A button, move it to the left, press the B button, and move to the right side. When the two touch together, it means that the basket receives the fruit and gets a point. 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You can play with your little buddies and see who gets more.</a:t>
            </a:r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1950" y="122555"/>
            <a:ext cx="1225550" cy="7594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510" y="882015"/>
            <a:ext cx="2722880" cy="17164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720" y="882015"/>
            <a:ext cx="2836545" cy="17170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820" y="2599055"/>
            <a:ext cx="2980690" cy="186880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34353" y="2294482"/>
            <a:ext cx="1991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Learning goals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lu"/>
      </p:transition>
    </mc:Choice>
    <mc:Fallback>
      <p:transition spd="slow">
        <p:cover dir="l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19" name="文本框 18"/>
          <p:cNvSpPr txBox="1"/>
          <p:nvPr/>
        </p:nvSpPr>
        <p:spPr>
          <a:xfrm>
            <a:off x="3037572" y="129088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90695" y="2089785"/>
            <a:ext cx="558355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●  </a:t>
            </a:r>
            <a:r>
              <a:rPr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1 X Micro: bit Board</a:t>
            </a:r>
            <a:endParaRPr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1 X Micro USB Cable</a:t>
            </a:r>
            <a:endParaRPr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1 X Consoles shell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PC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49245" y="4122420"/>
            <a:ext cx="8710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  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Then the micro:bit is connected to the computer through USB, and the computer will pop up a U disk and click the URL in the U disk to enter the programming interface.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38113" y="2002382"/>
            <a:ext cx="2118598" cy="1272213"/>
            <a:chOff x="5213810" y="4799296"/>
            <a:chExt cx="2118598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9929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214048" y="5409995"/>
              <a:ext cx="211836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Preparation </a:t>
              </a:r>
              <a:endPara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6075" y="45085"/>
            <a:ext cx="1233170" cy="764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</p:txBody>
      </p:sp>
      <p:grpSp>
        <p:nvGrpSpPr>
          <p:cNvPr id="25" name="组合 24"/>
          <p:cNvGrpSpPr/>
          <p:nvPr/>
        </p:nvGrpSpPr>
        <p:grpSpPr>
          <a:xfrm>
            <a:off x="638113" y="2002382"/>
            <a:ext cx="2079228" cy="1272213"/>
            <a:chOff x="5213810" y="4799296"/>
            <a:chExt cx="2079228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9929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332793" y="5471590"/>
              <a:ext cx="196024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handmade </a:t>
              </a:r>
              <a:endPara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0515" y="120650"/>
            <a:ext cx="1119505" cy="694055"/>
          </a:xfrm>
          <a:prstGeom prst="rect">
            <a:avLst/>
          </a:prstGeom>
        </p:spPr>
      </p:pic>
      <p:pic>
        <p:nvPicPr>
          <p:cNvPr id="2" name="图片 1" descr="17_1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720" y="814705"/>
            <a:ext cx="4534535" cy="2496185"/>
          </a:xfrm>
          <a:prstGeom prst="rect">
            <a:avLst/>
          </a:prstGeom>
        </p:spPr>
      </p:pic>
      <p:pic>
        <p:nvPicPr>
          <p:cNvPr id="3" name="图片 2" descr="17_2_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580" y="3390265"/>
            <a:ext cx="6506210" cy="2743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0515" y="120650"/>
            <a:ext cx="1119505" cy="69405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57096" y="2674676"/>
            <a:ext cx="19602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handmade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图片 5" descr="17_3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105" y="1418590"/>
            <a:ext cx="4363085" cy="3258185"/>
          </a:xfrm>
          <a:prstGeom prst="rect">
            <a:avLst/>
          </a:prstGeom>
        </p:spPr>
      </p:pic>
      <p:pic>
        <p:nvPicPr>
          <p:cNvPr id="8" name="图片 7" descr="17_4_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355" y="1475740"/>
            <a:ext cx="4420235" cy="3201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0515" y="120650"/>
            <a:ext cx="1119505" cy="6940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717165" y="4642485"/>
            <a:ext cx="88423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Remind you that we must pay attention to safety when assembling.</a:t>
            </a:r>
            <a:r>
              <a:rPr sz="200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Finally, install the two screws under the dot matrix</a:t>
            </a:r>
            <a:r>
              <a:rPr lang="en-US" sz="200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. </a:t>
            </a:r>
            <a:r>
              <a:rPr lang="zh-CN" altLang="en-US" sz="20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If the lid behind the game shell is not stable, please help daddy and Mommy. </a:t>
            </a:r>
            <a:r>
              <a:rPr sz="20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Remember to say thank you to mom and dad after you finished it.</a:t>
            </a:r>
            <a:endParaRPr sz="2000" dirty="0">
              <a:solidFill>
                <a:schemeClr val="accent1"/>
              </a:solidFill>
              <a:effectLst/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7096" y="2674676"/>
            <a:ext cx="19602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handmade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图片 5" descr="17_6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935" y="1210945"/>
            <a:ext cx="4020185" cy="3267710"/>
          </a:xfrm>
          <a:prstGeom prst="rect">
            <a:avLst/>
          </a:prstGeom>
        </p:spPr>
      </p:pic>
      <p:pic>
        <p:nvPicPr>
          <p:cNvPr id="10" name="图片 9" descr="17_5_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650" y="1177290"/>
            <a:ext cx="4820285" cy="3334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4165" y="45085"/>
            <a:ext cx="1341120" cy="8312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3410" y="2290445"/>
            <a:ext cx="18973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820" y="1386840"/>
            <a:ext cx="4237990" cy="36283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855" y="855345"/>
            <a:ext cx="3963670" cy="5252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3850" y="45085"/>
            <a:ext cx="1158240" cy="71818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13410" y="2290445"/>
            <a:ext cx="18973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90" y="1150620"/>
            <a:ext cx="4335145" cy="45275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020" y="1276350"/>
            <a:ext cx="4285615" cy="4276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hecker/>
      </p:transition>
    </mc:Choice>
    <mc:Fallback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3344</Words>
  <Application>WPS 演示</Application>
  <PresentationFormat>自定义</PresentationFormat>
  <Paragraphs>153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方正少儿_GBK</vt:lpstr>
      <vt:lpstr>icomoon</vt:lpstr>
      <vt:lpstr>Yu Gothic UI Semibold</vt:lpstr>
      <vt:lpstr>微软雅黑 Light</vt:lpstr>
      <vt:lpstr>方正卡通简体</vt:lpstr>
      <vt:lpstr/>
      <vt:lpstr>Arial Unicode MS</vt:lpstr>
      <vt:lpstr>方正喵呜体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梦飞羊想</cp:lastModifiedBy>
  <cp:revision>114</cp:revision>
  <dcterms:created xsi:type="dcterms:W3CDTF">2014-02-21T16:31:00Z</dcterms:created>
  <dcterms:modified xsi:type="dcterms:W3CDTF">2018-04-04T08:33:09Z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