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99" r:id="rId4"/>
    <p:sldId id="264" r:id="rId5"/>
    <p:sldId id="300" r:id="rId6"/>
    <p:sldId id="293" r:id="rId7"/>
    <p:sldId id="265" r:id="rId8"/>
    <p:sldId id="289" r:id="rId9"/>
    <p:sldId id="268" r:id="rId10"/>
    <p:sldId id="269" r:id="rId11"/>
    <p:sldId id="301" r:id="rId12"/>
  </p:sldIdLst>
  <p:sldSz cx="12192000" cy="6858000"/>
  <p:notesSz cx="6858000" cy="9144000"/>
  <p:embeddedFontLst>
    <p:embeddedFont>
      <p:font typeface="icomoon" charset="0"/>
      <p:regular r:id="rId18"/>
    </p:embeddedFont>
    <p:embeddedFont>
      <p:font typeface="Yu Gothic UI Semibold" panose="020B0700000000000000" charset="-128"/>
      <p:bold r:id="rId19"/>
    </p:embeddedFont>
    <p:embeddedFont>
      <p:font typeface="微软雅黑 Light" panose="020B0502040204020203" charset="-122"/>
      <p:regular r:id="rId20"/>
    </p:embeddedFont>
    <p:embeddedFont>
      <p:font typeface="方正卡通简体" panose="02010600030101010101" charset="0"/>
      <p:regular r:id="rId21"/>
    </p:embeddedFont>
    <p:embeddedFont>
      <p:font typeface="方正喵呜体" panose="02010600010101010101" charset="0"/>
      <p:regular r:id="rId22"/>
    </p:embeddedFont>
    <p:embeddedFont>
      <p:font typeface="Calibri" panose="020F0502020204030204" charset="0"/>
      <p:regular r:id="rId23"/>
      <p:bold r:id="rId24"/>
      <p:italic r:id="rId25"/>
      <p:boldItalic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2902"/>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31"/>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slide" Target="slide5.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691640"/>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18</a:t>
            </a:r>
            <a:endPar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945640" y="3100070"/>
            <a:ext cx="8300720" cy="521970"/>
          </a:xfrm>
          <a:prstGeom prst="rect">
            <a:avLst/>
          </a:prstGeom>
          <a:noFill/>
        </p:spPr>
        <p:txBody>
          <a:bodyPr wrap="square" rtlCol="0">
            <a:spAutoFit/>
          </a:bodyPr>
          <a:lstStyle/>
          <a:p>
            <a:pPr algn="ct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zh-CN" altLang="en-US"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creative lesson 18 “color light” </a:t>
            </a:r>
            <a:endParaRPr lang="zh-CN" altLang="en-US" sz="2800" dirty="0">
              <a:solidFill>
                <a:schemeClr val="accent1"/>
              </a:solidFill>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latin typeface="icomoon" charset="0"/>
                <a:ea typeface="Yu Gothic UI Semibold" panose="020B0700000000000000" charset="-128"/>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5" name="图片 4" descr="logo"/>
          <p:cNvPicPr>
            <a:picLocks noChangeAspect="1"/>
          </p:cNvPicPr>
          <p:nvPr/>
        </p:nvPicPr>
        <p:blipFill>
          <a:blip r:embed="rId2"/>
          <a:stretch>
            <a:fillRect/>
          </a:stretch>
        </p:blipFill>
        <p:spPr>
          <a:xfrm>
            <a:off x="174625" y="81915"/>
            <a:ext cx="1505585" cy="933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3" name="任意多边形 2"/>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a:t>
            </a:r>
            <a:r>
              <a:rPr lang="en-US" altLang="zh-CN" sz="2800">
                <a:solidFill>
                  <a:schemeClr val="bg1"/>
                </a:solidFill>
                <a:latin typeface="Arial" panose="020B0604020202020204" pitchFamily="34" charset="0"/>
                <a:ea typeface="Arial" panose="020B0604020202020204" pitchFamily="34" charset="0"/>
                <a:sym typeface="+mn-ea"/>
              </a:rPr>
              <a:t>module</a:t>
            </a:r>
            <a:r>
              <a:rPr lang="zh-CN" altLang="en-US" sz="2800">
                <a:solidFill>
                  <a:schemeClr val="bg1"/>
                </a:solidFill>
                <a:latin typeface="Arial" panose="020B0604020202020204" pitchFamily="34" charset="0"/>
                <a:ea typeface="Arial" panose="020B0604020202020204" pitchFamily="34" charset="0"/>
                <a:sym typeface="+mn-ea"/>
              </a:rPr>
              <a:t> tutorial</a:t>
            </a:r>
            <a:endParaRPr lang="zh-CN" altLang="en-US" sz="2800"/>
          </a:p>
        </p:txBody>
      </p:sp>
      <p:pic>
        <p:nvPicPr>
          <p:cNvPr id="2" name="图片 1" descr="logo"/>
          <p:cNvPicPr>
            <a:picLocks noChangeAspect="1"/>
          </p:cNvPicPr>
          <p:nvPr/>
        </p:nvPicPr>
        <p:blipFill>
          <a:blip r:embed="rId1"/>
          <a:stretch>
            <a:fillRect/>
          </a:stretch>
        </p:blipFill>
        <p:spPr>
          <a:xfrm>
            <a:off x="174625" y="81915"/>
            <a:ext cx="1428115" cy="885190"/>
          </a:xfrm>
          <a:prstGeom prst="rect">
            <a:avLst/>
          </a:prstGeom>
        </p:spPr>
      </p:pic>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
        <p:nvSpPr>
          <p:cNvPr id="5" name="矩形 4"/>
          <p:cNvSpPr/>
          <p:nvPr/>
        </p:nvSpPr>
        <p:spPr>
          <a:xfrm>
            <a:off x="837503" y="4413477"/>
            <a:ext cx="1827530" cy="645160"/>
          </a:xfrm>
          <a:prstGeom prst="rect">
            <a:avLst/>
          </a:prstGeom>
          <a:noFill/>
        </p:spPr>
        <p:txBody>
          <a:bodyPr wrap="square" rtlCol="0">
            <a:spAutoFit/>
          </a:bodyPr>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6" name="矩形 5"/>
          <p:cNvSpPr/>
          <p:nvPr/>
        </p:nvSpPr>
        <p:spPr>
          <a:xfrm>
            <a:off x="10094286" y="1072882"/>
            <a:ext cx="1046480" cy="645160"/>
          </a:xfrm>
          <a:prstGeom prst="rect">
            <a:avLst/>
          </a:prstGeom>
          <a:noFill/>
        </p:spPr>
        <p:txBody>
          <a:bodyPr wrap="none" rtlCol="0">
            <a:spAutoFit/>
          </a:bodyPr>
          <a:p>
            <a:pPr algn="ctr"/>
            <a:r>
              <a:rPr lang="en-US" altLang="zh-CN" dirty="0">
                <a:solidFill>
                  <a:schemeClr val="accent5">
                    <a:lumMod val="75000"/>
                  </a:schemeClr>
                </a:solidFill>
                <a:latin typeface="Arial" panose="020B0604020202020204" pitchFamily="34" charset="0"/>
                <a:ea typeface="Arial" panose="020B0604020202020204" pitchFamily="34" charset="0"/>
              </a:rPr>
              <a:t>micro:bit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project </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80873"/>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14257" y="2473706"/>
            <a:ext cx="7620340" cy="846183"/>
            <a:chOff x="1368157" y="1292335"/>
            <a:chExt cx="762034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19" name="文本框 18"/>
            <p:cNvSpPr txBox="1"/>
            <p:nvPr/>
          </p:nvSpPr>
          <p:spPr>
            <a:xfrm>
              <a:off x="1368157" y="1770042"/>
              <a:ext cx="1681480" cy="368300"/>
            </a:xfrm>
            <a:prstGeom prst="rect">
              <a:avLst/>
            </a:prstGeom>
            <a:noFill/>
          </p:spPr>
          <p:txBody>
            <a:bodyPr wrap="none" rtlCol="0">
              <a:spAutoFit/>
            </a:bodyPr>
            <a:lstStyle/>
            <a:p>
              <a:pPr algn="l"/>
              <a:r>
                <a:rPr lang="zh-CN" altLang="en-US" dirty="0">
                  <a:solidFill>
                    <a:srgbClr val="0070C0"/>
                  </a:solidFill>
                  <a:latin typeface="Arial" panose="020B0604020202020204" pitchFamily="34" charset="0"/>
                  <a:ea typeface="Arial" panose="020B0604020202020204" pitchFamily="34" charset="0"/>
                  <a:sym typeface="+mn-ea"/>
                  <a:hlinkClick r:id="rId2" action="ppaction://hlinksldjump"/>
                </a:rPr>
                <a:t>Learning goals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5" name="文本框 24"/>
            <p:cNvSpPr txBox="1"/>
            <p:nvPr/>
          </p:nvSpPr>
          <p:spPr>
            <a:xfrm>
              <a:off x="3279256" y="173956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28" name="文本框 27"/>
            <p:cNvSpPr txBox="1"/>
            <p:nvPr/>
          </p:nvSpPr>
          <p:spPr>
            <a:xfrm>
              <a:off x="5169384" y="1739562"/>
              <a:ext cx="1300480" cy="368300"/>
            </a:xfrm>
            <a:prstGeom prst="rect">
              <a:avLst/>
            </a:prstGeom>
            <a:noFill/>
          </p:spPr>
          <p:txBody>
            <a:bodyPr wrap="none" rtlCol="0">
              <a:spAutoFit/>
            </a:bodyPr>
            <a:lstStyle/>
            <a:p>
              <a:pPr algn="l"/>
              <a:r>
                <a:rPr lang="en-US" altLang="zh-CN" dirty="0">
                  <a:solidFill>
                    <a:schemeClr val="accent5">
                      <a:lumMod val="75000"/>
                    </a:schemeClr>
                  </a:solidFill>
                  <a:latin typeface="Arial" panose="020B0604020202020204" pitchFamily="34" charset="0"/>
                  <a:ea typeface="Arial" panose="020B0604020202020204" pitchFamily="34" charset="0"/>
                  <a:hlinkClick r:id="rId2" action="ppaction://hlinksldjump"/>
                </a:rPr>
                <a:t>Handmade</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sp>
          <p:nvSpPr>
            <p:cNvPr id="34" name="文本框 33"/>
            <p:cNvSpPr txBox="1"/>
            <p:nvPr/>
          </p:nvSpPr>
          <p:spPr>
            <a:xfrm>
              <a:off x="7040317" y="1770218"/>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7" name="文本框 6"/>
          <p:cNvSpPr txBox="1"/>
          <p:nvPr/>
        </p:nvSpPr>
        <p:spPr>
          <a:xfrm>
            <a:off x="70185" y="642387"/>
            <a:ext cx="1427480" cy="521970"/>
          </a:xfrm>
          <a:prstGeom prst="rect">
            <a:avLst/>
          </a:prstGeom>
          <a:noFill/>
        </p:spPr>
        <p:txBody>
          <a:bodyPr wrap="none" rtlCol="0">
            <a:spAutoFit/>
          </a:bodyPr>
          <a:lstStyle/>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sym typeface="+mn-ea"/>
              </a:rPr>
              <a:t>ontent</a:t>
            </a:r>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a:t>
            </a:r>
            <a:r>
              <a:rPr lang="en-US" altLang="zh-CN" sz="2800">
                <a:solidFill>
                  <a:schemeClr val="bg1"/>
                </a:solidFill>
                <a:latin typeface="Arial" panose="020B0604020202020204" pitchFamily="34" charset="0"/>
                <a:ea typeface="Arial" panose="020B0604020202020204" pitchFamily="34" charset="0"/>
                <a:sym typeface="+mn-ea"/>
              </a:rPr>
              <a:t>module</a:t>
            </a:r>
            <a:r>
              <a:rPr lang="zh-CN" altLang="en-US" sz="2800">
                <a:solidFill>
                  <a:schemeClr val="bg1"/>
                </a:solidFill>
                <a:latin typeface="Arial" panose="020B0604020202020204" pitchFamily="34" charset="0"/>
                <a:ea typeface="Arial" panose="020B0604020202020204" pitchFamily="34" charset="0"/>
                <a:sym typeface="+mn-ea"/>
              </a:rPr>
              <a:t> tutorial</a:t>
            </a:r>
            <a:endParaRPr lang="zh-CN" altLang="en-US" sz="2800"/>
          </a:p>
        </p:txBody>
      </p:sp>
      <p:sp>
        <p:nvSpPr>
          <p:cNvPr id="6" name="文本框 5"/>
          <p:cNvSpPr txBox="1"/>
          <p:nvPr/>
        </p:nvSpPr>
        <p:spPr>
          <a:xfrm>
            <a:off x="9611081"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5</a:t>
            </a:r>
            <a:endParaRPr lang="zh-CN" altLang="en-US" dirty="0">
              <a:latin typeface="Arial" panose="020B0604020202020204" pitchFamily="34" charset="0"/>
              <a:ea typeface="Arial" panose="020B0604020202020204" pitchFamily="34" charset="0"/>
            </a:endParaRPr>
          </a:p>
        </p:txBody>
      </p:sp>
      <p:sp>
        <p:nvSpPr>
          <p:cNvPr id="11" name="文本框 10">
            <a:hlinkClick r:id="rId3" action="ppaction://hlinksldjump"/>
          </p:cNvPr>
          <p:cNvSpPr txBox="1"/>
          <p:nvPr/>
        </p:nvSpPr>
        <p:spPr>
          <a:xfrm>
            <a:off x="9534597" y="2951589"/>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pic>
        <p:nvPicPr>
          <p:cNvPr id="12" name="图片 11" descr="logo"/>
          <p:cNvPicPr>
            <a:picLocks noChangeAspect="1"/>
          </p:cNvPicPr>
          <p:nvPr/>
        </p:nvPicPr>
        <p:blipFill>
          <a:blip r:embed="rId4"/>
          <a:stretch>
            <a:fillRect/>
          </a:stretch>
        </p:blipFill>
        <p:spPr>
          <a:xfrm>
            <a:off x="1322705" y="69215"/>
            <a:ext cx="1148080" cy="711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2" name="文本框 1"/>
          <p:cNvSpPr txBox="1"/>
          <p:nvPr/>
        </p:nvSpPr>
        <p:spPr>
          <a:xfrm>
            <a:off x="2778125" y="4117340"/>
            <a:ext cx="8277225" cy="1938020"/>
          </a:xfrm>
          <a:prstGeom prst="rect">
            <a:avLst/>
          </a:prstGeom>
          <a:noFill/>
        </p:spPr>
        <p:txBody>
          <a:bodyPr wrap="square" rtlCol="0" anchor="t">
            <a:spAutoFit/>
          </a:bodyPr>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When the children have downloaded the program, we can hold micro:bit and make use of mirco:bit's gravity induction to make different gestures to control the color of the light and to </a:t>
            </a:r>
            <a:r>
              <a:rPr lang="en-US"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turn</a:t>
            </a:r>
            <a:r>
              <a:rPr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it </a:t>
            </a:r>
            <a:r>
              <a:rPr lang="en-US"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on</a:t>
            </a:r>
            <a:r>
              <a:rPr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and </a:t>
            </a:r>
            <a:r>
              <a:rPr lang="en-US"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off. </a:t>
            </a:r>
            <a:r>
              <a:rPr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We can see in the effect </a:t>
            </a:r>
            <a:r>
              <a:rPr lang="en-US"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photo</a:t>
            </a:r>
            <a:r>
              <a:rPr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that when we take the micro:bit up and the dot matrix is up, we light up the white light made up of red and green, and the different gestures can also shine out red, green, blue, and yellow.</a:t>
            </a:r>
            <a:endParaRPr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logo"/>
          <p:cNvPicPr>
            <a:picLocks noChangeAspect="1"/>
          </p:cNvPicPr>
          <p:nvPr/>
        </p:nvPicPr>
        <p:blipFill>
          <a:blip r:embed="rId1"/>
          <a:stretch>
            <a:fillRect/>
          </a:stretch>
        </p:blipFill>
        <p:spPr>
          <a:xfrm>
            <a:off x="1631950" y="122555"/>
            <a:ext cx="1225550" cy="759460"/>
          </a:xfrm>
          <a:prstGeom prst="rect">
            <a:avLst/>
          </a:prstGeom>
        </p:spPr>
      </p:pic>
      <p:pic>
        <p:nvPicPr>
          <p:cNvPr id="4" name="图片 3"/>
          <p:cNvPicPr>
            <a:picLocks noChangeAspect="1"/>
          </p:cNvPicPr>
          <p:nvPr/>
        </p:nvPicPr>
        <p:blipFill>
          <a:blip r:embed="rId2"/>
          <a:stretch>
            <a:fillRect/>
          </a:stretch>
        </p:blipFill>
        <p:spPr>
          <a:xfrm>
            <a:off x="5487670" y="1025525"/>
            <a:ext cx="2858770" cy="1295400"/>
          </a:xfrm>
          <a:prstGeom prst="rect">
            <a:avLst/>
          </a:prstGeom>
        </p:spPr>
      </p:pic>
      <p:pic>
        <p:nvPicPr>
          <p:cNvPr id="5" name="图片 4"/>
          <p:cNvPicPr>
            <a:picLocks noChangeAspect="1"/>
          </p:cNvPicPr>
          <p:nvPr/>
        </p:nvPicPr>
        <p:blipFill>
          <a:blip r:embed="rId3"/>
          <a:stretch>
            <a:fillRect/>
          </a:stretch>
        </p:blipFill>
        <p:spPr>
          <a:xfrm>
            <a:off x="2715260" y="1042670"/>
            <a:ext cx="2654300" cy="1292225"/>
          </a:xfrm>
          <a:prstGeom prst="rect">
            <a:avLst/>
          </a:prstGeom>
        </p:spPr>
      </p:pic>
      <p:pic>
        <p:nvPicPr>
          <p:cNvPr id="6" name="图片 5"/>
          <p:cNvPicPr>
            <a:picLocks noChangeAspect="1"/>
          </p:cNvPicPr>
          <p:nvPr/>
        </p:nvPicPr>
        <p:blipFill>
          <a:blip r:embed="rId4"/>
          <a:stretch>
            <a:fillRect/>
          </a:stretch>
        </p:blipFill>
        <p:spPr>
          <a:xfrm>
            <a:off x="8443595" y="1001395"/>
            <a:ext cx="2854960" cy="1333500"/>
          </a:xfrm>
          <a:prstGeom prst="rect">
            <a:avLst/>
          </a:prstGeom>
        </p:spPr>
      </p:pic>
      <p:pic>
        <p:nvPicPr>
          <p:cNvPr id="8" name="图片 7"/>
          <p:cNvPicPr>
            <a:picLocks noChangeAspect="1"/>
          </p:cNvPicPr>
          <p:nvPr/>
        </p:nvPicPr>
        <p:blipFill>
          <a:blip r:embed="rId5"/>
          <a:stretch>
            <a:fillRect/>
          </a:stretch>
        </p:blipFill>
        <p:spPr>
          <a:xfrm>
            <a:off x="2729865" y="2545080"/>
            <a:ext cx="2639695" cy="1323340"/>
          </a:xfrm>
          <a:prstGeom prst="rect">
            <a:avLst/>
          </a:prstGeom>
        </p:spPr>
      </p:pic>
      <p:pic>
        <p:nvPicPr>
          <p:cNvPr id="14" name="图片 13"/>
          <p:cNvPicPr>
            <a:picLocks noChangeAspect="1"/>
          </p:cNvPicPr>
          <p:nvPr/>
        </p:nvPicPr>
        <p:blipFill>
          <a:blip r:embed="rId6"/>
          <a:stretch>
            <a:fillRect/>
          </a:stretch>
        </p:blipFill>
        <p:spPr>
          <a:xfrm>
            <a:off x="5559425" y="2486025"/>
            <a:ext cx="2715895" cy="1442085"/>
          </a:xfrm>
          <a:prstGeom prst="rect">
            <a:avLst/>
          </a:prstGeom>
        </p:spPr>
      </p:pic>
      <p:pic>
        <p:nvPicPr>
          <p:cNvPr id="17" name="图片 16"/>
          <p:cNvPicPr>
            <a:picLocks noChangeAspect="1"/>
          </p:cNvPicPr>
          <p:nvPr/>
        </p:nvPicPr>
        <p:blipFill>
          <a:blip r:embed="rId7"/>
          <a:stretch>
            <a:fillRect/>
          </a:stretch>
        </p:blipFill>
        <p:spPr>
          <a:xfrm>
            <a:off x="8443595" y="2486025"/>
            <a:ext cx="2884170" cy="1495425"/>
          </a:xfrm>
          <a:prstGeom prst="rect">
            <a:avLst/>
          </a:prstGeom>
        </p:spPr>
      </p:pic>
      <p:sp>
        <p:nvSpPr>
          <p:cNvPr id="3" name="矩形 2"/>
          <p:cNvSpPr/>
          <p:nvPr/>
        </p:nvSpPr>
        <p:spPr>
          <a:xfrm>
            <a:off x="1034353" y="2294482"/>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lu"/>
      </p:transition>
    </mc:Choice>
    <mc:Fallback>
      <p:transition spd="slow">
        <p:cover dir="l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a:t>
            </a:r>
            <a:r>
              <a:rPr lang="en-US" altLang="zh-CN" sz="2800">
                <a:solidFill>
                  <a:schemeClr val="bg1"/>
                </a:solidFill>
                <a:latin typeface="Arial" panose="020B0604020202020204" pitchFamily="34" charset="0"/>
                <a:ea typeface="Arial" panose="020B0604020202020204" pitchFamily="34" charset="0"/>
                <a:sym typeface="+mn-ea"/>
              </a:rPr>
              <a:t>module</a:t>
            </a:r>
            <a:r>
              <a:rPr lang="zh-CN" altLang="en-US" sz="2800">
                <a:solidFill>
                  <a:schemeClr val="bg1"/>
                </a:solidFill>
                <a:latin typeface="Arial" panose="020B0604020202020204" pitchFamily="34" charset="0"/>
                <a:ea typeface="Arial" panose="020B0604020202020204" pitchFamily="34" charset="0"/>
                <a:sym typeface="+mn-ea"/>
              </a:rPr>
              <a:t> tutorial</a:t>
            </a:r>
            <a:endParaRPr lang="zh-CN" altLang="en-US" sz="2800"/>
          </a:p>
        </p:txBody>
      </p:sp>
      <p:sp>
        <p:nvSpPr>
          <p:cNvPr id="19" name="文本框 18"/>
          <p:cNvSpPr txBox="1"/>
          <p:nvPr/>
        </p:nvSpPr>
        <p:spPr>
          <a:xfrm>
            <a:off x="3028047" y="1021013"/>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sym typeface="+mn-ea"/>
              </a:rPr>
              <a:t>Hardware</a:t>
            </a:r>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a:t>
            </a:r>
            <a:endParaRPr lang="zh-CN" altLang="en-US" sz="2400" dirty="0">
              <a:solidFill>
                <a:schemeClr val="accent5">
                  <a:lumMod val="75000"/>
                </a:schemeClr>
              </a:solidFill>
              <a:latin typeface="Arial" panose="020B0604020202020204" pitchFamily="34" charset="0"/>
              <a:ea typeface="Arial" panose="020B0604020202020204" pitchFamily="34" charset="0"/>
            </a:endParaRPr>
          </a:p>
        </p:txBody>
      </p:sp>
      <p:sp>
        <p:nvSpPr>
          <p:cNvPr id="2" name="文本框 1"/>
          <p:cNvSpPr txBox="1"/>
          <p:nvPr/>
        </p:nvSpPr>
        <p:spPr>
          <a:xfrm>
            <a:off x="3760470" y="1821815"/>
            <a:ext cx="5583555" cy="1568450"/>
          </a:xfrm>
          <a:prstGeom prst="rect">
            <a:avLst/>
          </a:prstGeom>
          <a:noFill/>
        </p:spPr>
        <p:txBody>
          <a:bodyPr wrap="square" rtlCol="0">
            <a:spAutoFit/>
          </a:bodyPr>
          <a:p>
            <a:r>
              <a:rPr lang="en-US" altLang="zh-CN" sz="2400" dirty="0">
                <a:solidFill>
                  <a:schemeClr val="accent5">
                    <a:lumMod val="75000"/>
                  </a:schemeClr>
                </a:solidFill>
                <a:latin typeface="Arial" panose="020B0604020202020204" pitchFamily="34" charset="0"/>
                <a:ea typeface="Arial" panose="020B0604020202020204" pitchFamily="34" charset="0"/>
              </a:rPr>
              <a:t>●  </a:t>
            </a:r>
            <a:r>
              <a:rPr sz="2400" dirty="0">
                <a:solidFill>
                  <a:schemeClr val="accent5">
                    <a:lumMod val="75000"/>
                  </a:schemeClr>
                </a:solidFill>
                <a:latin typeface="Arial" panose="020B0604020202020204" pitchFamily="34" charset="0"/>
                <a:ea typeface="Arial" panose="020B0604020202020204" pitchFamily="34" charset="0"/>
                <a:sym typeface="+mn-ea"/>
              </a:rPr>
              <a:t>1 X Micro: bit Board</a:t>
            </a:r>
            <a:endParaRPr lang="en-US" altLang="zh-CN" sz="2400" dirty="0">
              <a:solidFill>
                <a:schemeClr val="accent5">
                  <a:lumMod val="75000"/>
                </a:schemeClr>
              </a:solidFill>
              <a:latin typeface="Arial" panose="020B0604020202020204" pitchFamily="34" charset="0"/>
              <a:ea typeface="Arial" panose="020B0604020202020204" pitchFamily="34" charset="0"/>
            </a:endParaRPr>
          </a:p>
          <a:p>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  </a:t>
            </a:r>
            <a:r>
              <a:rPr sz="2400" dirty="0">
                <a:solidFill>
                  <a:schemeClr val="accent5">
                    <a:lumMod val="75000"/>
                  </a:schemeClr>
                </a:solidFill>
                <a:latin typeface="Arial" panose="020B0604020202020204" pitchFamily="34" charset="0"/>
                <a:ea typeface="Arial" panose="020B0604020202020204" pitchFamily="34" charset="0"/>
                <a:sym typeface="+mn-ea"/>
              </a:rPr>
              <a:t>1 X Micro USB Cable</a:t>
            </a:r>
            <a:r>
              <a:rPr lang="en-US" sz="2400" dirty="0">
                <a:solidFill>
                  <a:schemeClr val="accent5">
                    <a:lumMod val="75000"/>
                  </a:schemeClr>
                </a:solidFill>
                <a:latin typeface="Arial" panose="020B0604020202020204" pitchFamily="34" charset="0"/>
                <a:ea typeface="Arial" panose="020B0604020202020204" pitchFamily="34" charset="0"/>
                <a:sym typeface="+mn-ea"/>
              </a:rPr>
              <a:t> </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  4 X Dupont cable</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  1 X </a:t>
            </a:r>
            <a:r>
              <a:rPr lang="en-US" sz="2400" dirty="0">
                <a:solidFill>
                  <a:schemeClr val="accent5">
                    <a:lumMod val="75000"/>
                  </a:schemeClr>
                </a:solidFill>
                <a:latin typeface="Arial" panose="020B0604020202020204" pitchFamily="34" charset="0"/>
                <a:ea typeface="Arial" panose="020B0604020202020204" pitchFamily="34" charset="0"/>
                <a:sym typeface="+mn-ea"/>
              </a:rPr>
              <a:t>RGB LED</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3" name="文本框 2"/>
          <p:cNvSpPr txBox="1"/>
          <p:nvPr/>
        </p:nvSpPr>
        <p:spPr>
          <a:xfrm>
            <a:off x="2717165" y="401447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anose="020B0604020202020204" pitchFamily="34" charset="0"/>
                <a:ea typeface="Arial" panose="020B0604020202020204" pitchFamily="34" charset="0"/>
                <a:sym typeface="+mn-ea"/>
              </a:rPr>
              <a:t>Input this URL </a:t>
            </a:r>
            <a:r>
              <a:rPr lang="en-US" sz="24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4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pPr algn="l"/>
            <a:endParaRPr lang="zh-CN" altLang="en-US" sz="2000"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logo"/>
          <p:cNvPicPr>
            <a:picLocks noChangeAspect="1"/>
          </p:cNvPicPr>
          <p:nvPr/>
        </p:nvPicPr>
        <p:blipFill>
          <a:blip r:embed="rId1"/>
          <a:stretch>
            <a:fillRect/>
          </a:stretch>
        </p:blipFill>
        <p:spPr>
          <a:xfrm>
            <a:off x="1556385" y="45085"/>
            <a:ext cx="1292860" cy="801370"/>
          </a:xfrm>
          <a:prstGeom prst="rect">
            <a:avLst/>
          </a:prstGeom>
        </p:spPr>
      </p:pic>
      <p:sp>
        <p:nvSpPr>
          <p:cNvPr id="5" name="矩形 4"/>
          <p:cNvSpPr/>
          <p:nvPr/>
        </p:nvSpPr>
        <p:spPr>
          <a:xfrm>
            <a:off x="638351" y="2613081"/>
            <a:ext cx="211836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logo"/>
          <p:cNvPicPr>
            <a:picLocks noChangeAspect="1"/>
          </p:cNvPicPr>
          <p:nvPr/>
        </p:nvPicPr>
        <p:blipFill>
          <a:blip r:embed="rId1"/>
          <a:stretch>
            <a:fillRect/>
          </a:stretch>
        </p:blipFill>
        <p:spPr>
          <a:xfrm>
            <a:off x="1556385" y="45085"/>
            <a:ext cx="1292860" cy="801370"/>
          </a:xfrm>
          <a:prstGeom prst="rect">
            <a:avLst/>
          </a:prstGeom>
        </p:spPr>
      </p:pic>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7" name="文本框 6"/>
          <p:cNvSpPr txBox="1"/>
          <p:nvPr/>
        </p:nvSpPr>
        <p:spPr>
          <a:xfrm>
            <a:off x="638251" y="688905"/>
            <a:ext cx="1099820" cy="521970"/>
          </a:xfrm>
          <a:prstGeom prst="rect">
            <a:avLst/>
          </a:prstGeom>
          <a:noFill/>
        </p:spPr>
        <p:txBody>
          <a:bodyPr wrap="none" rtlCol="0">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3</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10" name="文本框 9"/>
          <p:cNvSpPr txBox="1"/>
          <p:nvPr/>
        </p:nvSpPr>
        <p:spPr>
          <a:xfrm>
            <a:off x="3056890" y="5183505"/>
            <a:ext cx="8106410" cy="368300"/>
          </a:xfrm>
          <a:prstGeom prst="rect">
            <a:avLst/>
          </a:prstGeom>
          <a:noFill/>
        </p:spPr>
        <p:txBody>
          <a:bodyPr wrap="square" rtlCol="0" anchor="t">
            <a:spAutoFit/>
          </a:bodyPr>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Connection line according to the upper drawing</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a:t>
            </a:r>
            <a:endParaRPr lang="en-US" altLang="zh-CN" sz="2000">
              <a:solidFill>
                <a:schemeClr val="accent5">
                  <a:lumMod val="75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pic>
        <p:nvPicPr>
          <p:cNvPr id="3" name="图片 2"/>
          <p:cNvPicPr>
            <a:picLocks noChangeAspect="1"/>
          </p:cNvPicPr>
          <p:nvPr/>
        </p:nvPicPr>
        <p:blipFill>
          <a:blip r:embed="rId2"/>
          <a:stretch>
            <a:fillRect/>
          </a:stretch>
        </p:blipFill>
        <p:spPr>
          <a:xfrm>
            <a:off x="3895725" y="941705"/>
            <a:ext cx="6428740" cy="4085590"/>
          </a:xfrm>
          <a:prstGeom prst="rect">
            <a:avLst/>
          </a:prstGeom>
        </p:spPr>
      </p:pic>
      <p:sp>
        <p:nvSpPr>
          <p:cNvPr id="2" name="矩形 1"/>
          <p:cNvSpPr/>
          <p:nvPr/>
        </p:nvSpPr>
        <p:spPr>
          <a:xfrm>
            <a:off x="757096" y="2674676"/>
            <a:ext cx="1960245"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handmade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3</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logo"/>
          <p:cNvPicPr>
            <a:picLocks noChangeAspect="1"/>
          </p:cNvPicPr>
          <p:nvPr/>
        </p:nvPicPr>
        <p:blipFill>
          <a:blip r:embed="rId1"/>
          <a:stretch>
            <a:fillRect/>
          </a:stretch>
        </p:blipFill>
        <p:spPr>
          <a:xfrm>
            <a:off x="1580515" y="120650"/>
            <a:ext cx="1119505" cy="694055"/>
          </a:xfrm>
          <a:prstGeom prst="rect">
            <a:avLst/>
          </a:prstGeom>
        </p:spPr>
      </p:pic>
      <p:sp>
        <p:nvSpPr>
          <p:cNvPr id="10" name="文本框 9"/>
          <p:cNvSpPr txBox="1"/>
          <p:nvPr/>
        </p:nvSpPr>
        <p:spPr>
          <a:xfrm>
            <a:off x="2957830" y="4713605"/>
            <a:ext cx="7906385" cy="1198880"/>
          </a:xfrm>
          <a:prstGeom prst="rect">
            <a:avLst/>
          </a:prstGeom>
          <a:noFill/>
        </p:spPr>
        <p:txBody>
          <a:bodyPr wrap="square" rtlCol="0" anchor="t">
            <a:spAutoFit/>
          </a:bodyPr>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Or the children can also </a:t>
            </a:r>
            <a:r>
              <a:rPr 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prepare</a:t>
            </a:r>
            <a:r>
              <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two table tennis balls, and then whip the colorful lights down 90 degrees, with two table tennis table ball with two holes to hold seven color lamps, looks like the eyes of the colorful lamp, is not beautiful many?</a:t>
            </a:r>
            <a:endPar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3" name="矩形 2"/>
          <p:cNvSpPr/>
          <p:nvPr/>
        </p:nvSpPr>
        <p:spPr>
          <a:xfrm>
            <a:off x="757096" y="2674676"/>
            <a:ext cx="1960245"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handmade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6" name="图片 5" descr="18_1_副本"/>
          <p:cNvPicPr>
            <a:picLocks noChangeAspect="1"/>
          </p:cNvPicPr>
          <p:nvPr/>
        </p:nvPicPr>
        <p:blipFill>
          <a:blip r:embed="rId2"/>
          <a:stretch>
            <a:fillRect/>
          </a:stretch>
        </p:blipFill>
        <p:spPr>
          <a:xfrm>
            <a:off x="2837180" y="1009015"/>
            <a:ext cx="3953510" cy="3324860"/>
          </a:xfrm>
          <a:prstGeom prst="rect">
            <a:avLst/>
          </a:prstGeom>
        </p:spPr>
      </p:pic>
      <p:pic>
        <p:nvPicPr>
          <p:cNvPr id="8" name="图片 7" descr="18_2_副本"/>
          <p:cNvPicPr>
            <a:picLocks noChangeAspect="1"/>
          </p:cNvPicPr>
          <p:nvPr/>
        </p:nvPicPr>
        <p:blipFill>
          <a:blip r:embed="rId3"/>
          <a:stretch>
            <a:fillRect/>
          </a:stretch>
        </p:blipFill>
        <p:spPr>
          <a:xfrm>
            <a:off x="6929755" y="1009015"/>
            <a:ext cx="4144010" cy="3324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1885"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4</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logo"/>
          <p:cNvPicPr>
            <a:picLocks noChangeAspect="1"/>
          </p:cNvPicPr>
          <p:nvPr/>
        </p:nvPicPr>
        <p:blipFill>
          <a:blip r:embed="rId1"/>
          <a:stretch>
            <a:fillRect/>
          </a:stretch>
        </p:blipFill>
        <p:spPr>
          <a:xfrm>
            <a:off x="1580515" y="120650"/>
            <a:ext cx="1119505" cy="694055"/>
          </a:xfrm>
          <a:prstGeom prst="rect">
            <a:avLst/>
          </a:prstGeom>
        </p:spPr>
      </p:pic>
      <p:sp>
        <p:nvSpPr>
          <p:cNvPr id="2" name="矩形 1"/>
          <p:cNvSpPr/>
          <p:nvPr/>
        </p:nvSpPr>
        <p:spPr>
          <a:xfrm>
            <a:off x="802640" y="2425700"/>
            <a:ext cx="189738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5" name="图片 4"/>
          <p:cNvPicPr>
            <a:picLocks noChangeAspect="1"/>
          </p:cNvPicPr>
          <p:nvPr/>
        </p:nvPicPr>
        <p:blipFill>
          <a:blip r:embed="rId2"/>
          <a:stretch>
            <a:fillRect/>
          </a:stretch>
        </p:blipFill>
        <p:spPr>
          <a:xfrm>
            <a:off x="3891280" y="1247775"/>
            <a:ext cx="4409440" cy="4361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6" name="文本框 5"/>
          <p:cNvSpPr txBox="1"/>
          <p:nvPr/>
        </p:nvSpPr>
        <p:spPr>
          <a:xfrm>
            <a:off x="61341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logo"/>
          <p:cNvPicPr>
            <a:picLocks noChangeAspect="1"/>
          </p:cNvPicPr>
          <p:nvPr/>
        </p:nvPicPr>
        <p:blipFill>
          <a:blip r:embed="rId1"/>
          <a:stretch>
            <a:fillRect/>
          </a:stretch>
        </p:blipFill>
        <p:spPr>
          <a:xfrm>
            <a:off x="1574165" y="45085"/>
            <a:ext cx="1341120" cy="831215"/>
          </a:xfrm>
          <a:prstGeom prst="rect">
            <a:avLst/>
          </a:prstGeom>
        </p:spPr>
      </p:pic>
      <p:sp>
        <p:nvSpPr>
          <p:cNvPr id="3" name="矩形 2"/>
          <p:cNvSpPr/>
          <p:nvPr/>
        </p:nvSpPr>
        <p:spPr>
          <a:xfrm>
            <a:off x="613410" y="2290445"/>
            <a:ext cx="189738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5" name="图片 4"/>
          <p:cNvPicPr>
            <a:picLocks noChangeAspect="1"/>
          </p:cNvPicPr>
          <p:nvPr/>
        </p:nvPicPr>
        <p:blipFill>
          <a:blip r:embed="rId2"/>
          <a:stretch>
            <a:fillRect/>
          </a:stretch>
        </p:blipFill>
        <p:spPr>
          <a:xfrm>
            <a:off x="4177665" y="1022985"/>
            <a:ext cx="4704715" cy="4618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5</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logo"/>
          <p:cNvPicPr>
            <a:picLocks noChangeAspect="1"/>
          </p:cNvPicPr>
          <p:nvPr/>
        </p:nvPicPr>
        <p:blipFill>
          <a:blip r:embed="rId1"/>
          <a:stretch>
            <a:fillRect/>
          </a:stretch>
        </p:blipFill>
        <p:spPr>
          <a:xfrm>
            <a:off x="1477645" y="45085"/>
            <a:ext cx="1109345" cy="687705"/>
          </a:xfrm>
          <a:prstGeom prst="rect">
            <a:avLst/>
          </a:prstGeom>
        </p:spPr>
      </p:pic>
      <p:sp>
        <p:nvSpPr>
          <p:cNvPr id="2" name="矩形 1"/>
          <p:cNvSpPr/>
          <p:nvPr/>
        </p:nvSpPr>
        <p:spPr>
          <a:xfrm>
            <a:off x="874333" y="249069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3" name="图片 2"/>
          <p:cNvPicPr>
            <a:picLocks noChangeAspect="1"/>
          </p:cNvPicPr>
          <p:nvPr/>
        </p:nvPicPr>
        <p:blipFill>
          <a:blip r:embed="rId2"/>
          <a:stretch>
            <a:fillRect/>
          </a:stretch>
        </p:blipFill>
        <p:spPr>
          <a:xfrm>
            <a:off x="2729230" y="1805305"/>
            <a:ext cx="8488045" cy="3499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dir="in"/>
      </p:transition>
    </mc:Choice>
    <mc:Fallback>
      <p:transition spd="slow">
        <p:zoom dir="in"/>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2743</Words>
  <Application>WPS 演示</Application>
  <PresentationFormat>自定义</PresentationFormat>
  <Paragraphs>121</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宋体</vt:lpstr>
      <vt:lpstr>Wingdings</vt:lpstr>
      <vt:lpstr>微软雅黑</vt:lpstr>
      <vt:lpstr>方正少儿_GBK</vt:lpstr>
      <vt:lpstr>icomoon</vt:lpstr>
      <vt:lpstr>Yu Gothic UI Semibold</vt:lpstr>
      <vt:lpstr>微软雅黑 Light</vt:lpstr>
      <vt:lpstr>方正卡通简体</vt:lpstr>
      <vt:lpstr/>
      <vt:lpstr>Arial Unicode MS</vt:lpstr>
      <vt:lpstr>方正喵呜体</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梦飞羊想</cp:lastModifiedBy>
  <cp:revision>96</cp:revision>
  <dcterms:created xsi:type="dcterms:W3CDTF">2014-02-21T16:31:00Z</dcterms:created>
  <dcterms:modified xsi:type="dcterms:W3CDTF">2018-04-04T09:11:13Z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