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58" r:id="rId2"/>
    <p:sldId id="257" r:id="rId3"/>
    <p:sldId id="264" r:id="rId4"/>
    <p:sldId id="282" r:id="rId5"/>
    <p:sldId id="265" r:id="rId6"/>
    <p:sldId id="298" r:id="rId7"/>
    <p:sldId id="289" r:id="rId8"/>
    <p:sldId id="268" r:id="rId9"/>
    <p:sldId id="293" r:id="rId10"/>
    <p:sldId id="294" r:id="rId11"/>
    <p:sldId id="269" r:id="rId12"/>
    <p:sldId id="261" r:id="rId13"/>
  </p:sldIdLst>
  <p:sldSz cx="12192000" cy="6858000"/>
  <p:notesSz cx="6858000" cy="9144000"/>
  <p:embeddedFontLst>
    <p:embeddedFont>
      <p:font typeface="方正卡通简体" panose="02010600030101010101" charset="-122"/>
      <p:regular r:id="rId15"/>
    </p:embeddedFont>
    <p:embeddedFont>
      <p:font typeface="方正少儿_GBK" panose="02010600030101010101" charset="-122"/>
      <p:regular r:id="rId16"/>
    </p:embeddedFont>
    <p:embeddedFont>
      <p:font typeface="icomoon" panose="020B0604020202020204" charset="0"/>
      <p:regular r:id="rId17"/>
    </p:embeddedFont>
    <p:embeddedFont>
      <p:font typeface="Yu Gothic UI Semibold" panose="020B0700000000000000" pitchFamily="34" charset="-128"/>
      <p:bold r:id="rId18"/>
    </p:embeddedFont>
    <p:embeddedFont>
      <p:font typeface="方正喵呜体" panose="02010600030101010101" charset="-122"/>
      <p:regular r:id="rId19"/>
    </p:embeddedFont>
    <p:embeddedFont>
      <p:font typeface="微软雅黑" panose="020B0503020204020204" pitchFamily="34" charset="-122"/>
      <p:regular r:id="rId20"/>
      <p:bold r:id="rId21"/>
    </p:embeddedFont>
    <p:embeddedFont>
      <p:font typeface="Calibri" panose="020F0502020204030204" pitchFamily="34" charset="0"/>
      <p:regular r:id="rId22"/>
      <p:bold r:id="rId23"/>
      <p:italic r:id="rId24"/>
      <p:boldItalic r:id="rId25"/>
    </p:embeddedFont>
    <p:embeddedFont>
      <p:font typeface="黑体" panose="02010609060101010101" pitchFamily="49" charset="-122"/>
      <p:regular r:id="rId26"/>
    </p:embeddedFont>
    <p:embeddedFont>
      <p:font typeface="微软雅黑 Light" panose="020B0502040204020203" pitchFamily="34" charset="-122"/>
      <p:regular r:id="rId27"/>
    </p:embeddedFont>
    <p:embeddedFont>
      <p:font typeface="Batang" panose="020B0604020202020204" charset="-127"/>
      <p:regular r:id="rId28"/>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0">
          <p15:clr>
            <a:srgbClr val="A4A3A4"/>
          </p15:clr>
        </p15:guide>
        <p15:guide id="2" pos="39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CD290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21" autoAdjust="0"/>
    <p:restoredTop sz="94660"/>
  </p:normalViewPr>
  <p:slideViewPr>
    <p:cSldViewPr snapToGrid="0">
      <p:cViewPr varScale="1">
        <p:scale>
          <a:sx n="116" d="100"/>
          <a:sy n="116" d="100"/>
        </p:scale>
        <p:origin x="636" y="102"/>
      </p:cViewPr>
      <p:guideLst>
        <p:guide orient="horz" pos="2130"/>
        <p:guide pos="3900"/>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2018/10/24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957096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873421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E030803-5243-48BD-A46E-7FD8BD1AAA46}" type="datetimeFigureOut">
              <a:rPr lang="zh-CN" altLang="en-US" smtClean="0"/>
              <a:t>2018/10/24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3833AC-07DE-4993-B348-38CBE964A16B}" type="datetimeFigureOut">
              <a:rPr lang="zh-CN" altLang="en-US" smtClean="0"/>
              <a:t>2018/10/24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993C1D-794E-489C-9FC8-2F71838519B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3833AC-07DE-4993-B348-38CBE964A16B}" type="datetimeFigureOut">
              <a:rPr lang="zh-CN" altLang="en-US" smtClean="0"/>
              <a:t>2018/10/24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993C1D-794E-489C-9FC8-2F71838519BE}"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节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内容页">
    <p:spTree>
      <p:nvGrpSpPr>
        <p:cNvPr id="1" name=""/>
        <p:cNvGrpSpPr/>
        <p:nvPr/>
      </p:nvGrpSpPr>
      <p:grpSpPr>
        <a:xfrm>
          <a:off x="0" y="0"/>
          <a:ext cx="0" cy="0"/>
          <a:chOff x="0" y="0"/>
          <a:chExt cx="0" cy="0"/>
        </a:xfrm>
      </p:grpSpPr>
      <p:grpSp>
        <p:nvGrpSpPr>
          <p:cNvPr id="7" name="组合 6"/>
          <p:cNvGrpSpPr/>
          <p:nvPr userDrawn="1"/>
        </p:nvGrpSpPr>
        <p:grpSpPr>
          <a:xfrm>
            <a:off x="836686" y="842468"/>
            <a:ext cx="1879218" cy="5299025"/>
            <a:chOff x="0" y="0"/>
            <a:chExt cx="12192000" cy="6858000"/>
          </a:xfrm>
        </p:grpSpPr>
        <p:sp>
          <p:nvSpPr>
            <p:cNvPr id="8" name="矩形 7"/>
            <p:cNvSpPr/>
            <p:nvPr/>
          </p:nvSpPr>
          <p:spPr>
            <a:xfrm>
              <a:off x="0" y="0"/>
              <a:ext cx="12192000" cy="6858000"/>
            </a:xfrm>
            <a:prstGeom prst="rect">
              <a:avLst/>
            </a:prstGeom>
            <a:blipFill dpi="0" rotWithShape="0">
              <a:blip r:embed="rId2"/>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userDrawn="1"/>
        </p:nvGrpSpPr>
        <p:grpSpPr>
          <a:xfrm>
            <a:off x="2743200" y="842468"/>
            <a:ext cx="8802509" cy="5299025"/>
            <a:chOff x="0" y="0"/>
            <a:chExt cx="12192000" cy="6858000"/>
          </a:xfrm>
        </p:grpSpPr>
        <p:sp>
          <p:nvSpPr>
            <p:cNvPr id="11" name="矩形 10"/>
            <p:cNvSpPr/>
            <p:nvPr/>
          </p:nvSpPr>
          <p:spPr>
            <a:xfrm>
              <a:off x="0" y="0"/>
              <a:ext cx="12192000" cy="6858000"/>
            </a:xfrm>
            <a:prstGeom prst="rect">
              <a:avLst/>
            </a:prstGeom>
            <a:blipFill dpi="0" rotWithShape="0">
              <a:blip r:embed="rId2"/>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任意多边形 12"/>
          <p:cNvSpPr/>
          <p:nvPr userDrawn="1"/>
        </p:nvSpPr>
        <p:spPr>
          <a:xfrm>
            <a:off x="11326811" y="759707"/>
            <a:ext cx="542043" cy="331679"/>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userDrawn="1"/>
        </p:nvSpPr>
        <p:spPr>
          <a:xfrm>
            <a:off x="428395" y="373320"/>
            <a:ext cx="1354542" cy="82885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5" name="组合 14"/>
          <p:cNvGrpSpPr/>
          <p:nvPr userDrawn="1"/>
        </p:nvGrpSpPr>
        <p:grpSpPr>
          <a:xfrm>
            <a:off x="11375265" y="343928"/>
            <a:ext cx="447465" cy="283350"/>
            <a:chOff x="560275" y="3433438"/>
            <a:chExt cx="1198188" cy="758734"/>
          </a:xfrm>
        </p:grpSpPr>
        <p:sp>
          <p:nvSpPr>
            <p:cNvPr id="1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任意多边形 17"/>
          <p:cNvSpPr/>
          <p:nvPr userDrawn="1"/>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E030803-5243-48BD-A46E-7FD8BD1AAA46}" type="datetimeFigureOut">
              <a:rPr lang="zh-CN" altLang="en-US" smtClean="0"/>
              <a:t>2018/10/24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E030803-5243-48BD-A46E-7FD8BD1AAA46}" type="datetimeFigureOut">
              <a:rPr lang="zh-CN" altLang="en-US" smtClean="0"/>
              <a:t>2018/10/24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B3833AC-07DE-4993-B348-38CBE964A16B}" type="datetimeFigureOut">
              <a:rPr lang="zh-CN" altLang="en-US" smtClean="0"/>
              <a:t>2018/10/24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B3833AC-07DE-4993-B348-38CBE964A16B}" type="datetimeFigureOut">
              <a:rPr lang="zh-CN" altLang="en-US" smtClean="0"/>
              <a:t>2018/10/24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5993C1D-794E-489C-9FC8-2F71838519BE}"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B3833AC-07DE-4993-B348-38CBE964A16B}" type="datetimeFigureOut">
              <a:rPr lang="zh-CN" altLang="en-US" smtClean="0"/>
              <a:t>2018/10/24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993C1D-794E-489C-9FC8-2F71838519B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B3833AC-07DE-4993-B348-38CBE964A16B}" type="datetimeFigureOut">
              <a:rPr lang="zh-CN" altLang="en-US" smtClean="0"/>
              <a:t>2018/10/24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993C1D-794E-489C-9FC8-2F71838519B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B3833AC-07DE-4993-B348-38CBE964A16B}" type="datetimeFigureOut">
              <a:rPr lang="zh-CN" altLang="en-US" smtClean="0"/>
              <a:t>2018/10/24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B3833AC-07DE-4993-B348-38CBE964A16B}" type="datetimeFigureOut">
              <a:rPr lang="zh-CN" altLang="en-US" smtClean="0"/>
              <a:t>2018/10/24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030803-5243-48BD-A46E-7FD8BD1AAA46}" type="datetimeFigureOut">
              <a:rPr lang="zh-CN" altLang="en-US" smtClean="0"/>
              <a:t>2018/10/24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CC821D-CD86-482A-88A1-248540F6B868}" type="slidenum">
              <a:rPr lang="zh-CN" altLang="en-US" smtClean="0"/>
              <a:t>‹#›</a:t>
            </a:fld>
            <a:endParaRPr lang="zh-CN" altLang="en-US"/>
          </a:p>
        </p:txBody>
      </p:sp>
      <p:sp>
        <p:nvSpPr>
          <p:cNvPr id="7" name="矩形 6"/>
          <p:cNvSpPr/>
          <p:nvPr userDrawn="1"/>
        </p:nvSpPr>
        <p:spPr>
          <a:xfrm>
            <a:off x="0" y="0"/>
            <a:ext cx="12192000" cy="6858000"/>
          </a:xfrm>
          <a:prstGeom prst="rect">
            <a:avLst/>
          </a:prstGeom>
          <a:blipFill dpi="0" rotWithShape="0">
            <a:blip r:embed="rId15"/>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0"/>
            <a:ext cx="12192000" cy="6858000"/>
          </a:xfrm>
          <a:prstGeom prst="rect">
            <a:avLst/>
          </a:prstGeom>
          <a:solidFill>
            <a:srgbClr val="5B9BD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slide" Target="slide1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804870" y="4572436"/>
            <a:ext cx="724486" cy="458769"/>
            <a:chOff x="560275" y="3433438"/>
            <a:chExt cx="1198188" cy="758734"/>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10555619" y="566833"/>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0" y="5761355"/>
            <a:ext cx="12192000" cy="109664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微软雅黑" panose="020B0503020204020204" charset="-122"/>
                <a:ea typeface="微软雅黑" panose="020B0503020204020204" charset="-122"/>
                <a:sym typeface="+mn-ea"/>
              </a:rPr>
              <a:t> </a:t>
            </a: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creative tutorial</a:t>
            </a:r>
            <a:endParaRPr lang="zh-CN" altLang="en-US" sz="2800"/>
          </a:p>
        </p:txBody>
      </p:sp>
      <p:sp>
        <p:nvSpPr>
          <p:cNvPr id="30" name="任意多边形 29"/>
          <p:cNvSpPr/>
          <p:nvPr/>
        </p:nvSpPr>
        <p:spPr>
          <a:xfrm>
            <a:off x="9813248" y="4513409"/>
            <a:ext cx="942537" cy="57674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2"/>
          <a:stretch>
            <a:fillRect/>
          </a:stretch>
        </p:blipFill>
        <p:spPr>
          <a:xfrm>
            <a:off x="1843405" y="1691640"/>
            <a:ext cx="8301355" cy="3338830"/>
          </a:xfrm>
          <a:prstGeom prst="rect">
            <a:avLst/>
          </a:prstGeom>
          <a:ln w="57150">
            <a:solidFill>
              <a:srgbClr val="5B9BD5"/>
            </a:solidFill>
          </a:ln>
        </p:spPr>
      </p:pic>
      <p:sp>
        <p:nvSpPr>
          <p:cNvPr id="18" name="文本框 17"/>
          <p:cNvSpPr txBox="1"/>
          <p:nvPr/>
        </p:nvSpPr>
        <p:spPr>
          <a:xfrm>
            <a:off x="4186669" y="2278029"/>
            <a:ext cx="3818633" cy="706755"/>
          </a:xfrm>
          <a:prstGeom prst="rect">
            <a:avLst/>
          </a:prstGeom>
          <a:noFill/>
        </p:spPr>
        <p:txBody>
          <a:bodyPr wrap="square" rtlCol="0">
            <a:spAutoFit/>
            <a:scene3d>
              <a:camera prst="orthographicFront"/>
              <a:lightRig rig="threePt" dir="t"/>
            </a:scene3d>
          </a:bodyPr>
          <a:lstStyle/>
          <a:p>
            <a:pPr algn="ctr"/>
            <a:r>
              <a:rPr lang="en-US" altLang="zh-CN" sz="4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黑体" panose="02010609060101010101" charset="-122"/>
                <a:cs typeface="Arial" panose="020B0604020202020204" pitchFamily="34" charset="0"/>
              </a:rPr>
              <a:t>Lesson 19</a:t>
            </a:r>
          </a:p>
        </p:txBody>
      </p:sp>
      <p:sp>
        <p:nvSpPr>
          <p:cNvPr id="19" name="文本框 18"/>
          <p:cNvSpPr txBox="1"/>
          <p:nvPr/>
        </p:nvSpPr>
        <p:spPr>
          <a:xfrm>
            <a:off x="1945640" y="3100070"/>
            <a:ext cx="8300720" cy="521970"/>
          </a:xfrm>
          <a:prstGeom prst="rect">
            <a:avLst/>
          </a:prstGeom>
          <a:noFill/>
        </p:spPr>
        <p:txBody>
          <a:bodyPr wrap="square" rtlCol="0">
            <a:spAutoFit/>
          </a:bodyPr>
          <a:lstStyle/>
          <a:p>
            <a:pPr algn="ctr"/>
            <a:r>
              <a:rPr lang="en-US" altLang="zh-CN" sz="28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micro:bit</a:t>
            </a:r>
            <a:r>
              <a:rPr lang="zh-CN" altLang="en-US" sz="28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 </a:t>
            </a:r>
            <a:r>
              <a:rPr lang="en-US" altLang="zh-CN" sz="28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creative lesson 19 “Automatic door”</a:t>
            </a:r>
            <a:endParaRPr lang="zh-CN" altLang="en-US" sz="2800" dirty="0">
              <a:solidFill>
                <a:schemeClr val="accent1"/>
              </a:solidFill>
              <a:effectLst/>
              <a:latin typeface="方正少儿_GBK" panose="02000000000000000000" charset="-122"/>
              <a:ea typeface="方正少儿_GBK" panose="02000000000000000000" charset="-122"/>
            </a:endParaRPr>
          </a:p>
        </p:txBody>
      </p:sp>
      <p:sp>
        <p:nvSpPr>
          <p:cNvPr id="29" name="任意多边形 28"/>
          <p:cNvSpPr/>
          <p:nvPr/>
        </p:nvSpPr>
        <p:spPr>
          <a:xfrm>
            <a:off x="1529561" y="1284511"/>
            <a:ext cx="1069145" cy="65421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80060" y="203835"/>
            <a:ext cx="10042525" cy="435610"/>
          </a:xfrm>
          <a:prstGeom prst="rect">
            <a:avLst/>
          </a:prstGeom>
          <a:noFill/>
        </p:spPr>
        <p:txBody>
          <a:bodyPr wrap="square" rtlCol="0" anchor="t">
            <a:spAutoFit/>
          </a:bodyPr>
          <a:lstStyle/>
          <a:p>
            <a:pPr algn="ctr">
              <a:lnSpc>
                <a:spcPct val="70000"/>
              </a:lnSpc>
              <a:spcBef>
                <a:spcPts val="0"/>
              </a:spcBef>
              <a:spcAft>
                <a:spcPts val="0"/>
              </a:spcAft>
            </a:pPr>
            <a:r>
              <a:rPr lang="en-US" altLang="zh-CN" sz="3200">
                <a:solidFill>
                  <a:schemeClr val="bg1"/>
                </a:solidFill>
                <a:latin typeface="微软雅黑" panose="020B0503020204020204" charset="-122"/>
                <a:ea typeface="微软雅黑" panose="020B0503020204020204" charset="-122"/>
              </a:rPr>
              <a:t>      </a:t>
            </a:r>
            <a:r>
              <a:rPr lang="zh-CN" altLang="en-US" sz="3200">
                <a:solidFill>
                  <a:schemeClr val="bg1"/>
                </a:solidFill>
                <a:latin typeface="微软雅黑" panose="020B0503020204020204" charset="-122"/>
                <a:ea typeface="微软雅黑" panose="020B0503020204020204" charset="-122"/>
              </a:rPr>
              <a:t>               </a:t>
            </a:r>
            <a:r>
              <a:rPr lang="zh-CN" altLang="en-US" sz="3200">
                <a:solidFill>
                  <a:schemeClr val="bg1"/>
                </a:solidFill>
                <a:latin typeface="Arial" panose="020B0604020202020204" pitchFamily="34" charset="0"/>
                <a:ea typeface="Arial" panose="020B0604020202020204" pitchFamily="34" charset="0"/>
                <a:sym typeface="+mn-ea"/>
              </a:rPr>
              <a:t> </a:t>
            </a:r>
            <a:r>
              <a:rPr lang="en-US" altLang="zh-CN" sz="3200">
                <a:solidFill>
                  <a:schemeClr val="bg1"/>
                </a:solidFill>
                <a:latin typeface="Arial" panose="020B0604020202020204" pitchFamily="34" charset="0"/>
                <a:ea typeface="Arial" panose="020B0604020202020204" pitchFamily="34" charset="0"/>
                <a:sym typeface="+mn-ea"/>
              </a:rPr>
              <a:t>micro:bit</a:t>
            </a:r>
            <a:r>
              <a:rPr lang="zh-CN" altLang="en-US" sz="3200">
                <a:solidFill>
                  <a:schemeClr val="bg1"/>
                </a:solidFill>
                <a:latin typeface="Arial" panose="020B0604020202020204" pitchFamily="34" charset="0"/>
                <a:ea typeface="Arial" panose="020B0604020202020204" pitchFamily="34" charset="0"/>
                <a:sym typeface="+mn-ea"/>
              </a:rPr>
              <a:t> entry video tutorial</a:t>
            </a:r>
            <a:r>
              <a:rPr lang="zh-CN" altLang="en-US" sz="2800">
                <a:latin typeface="icomoon" charset="0"/>
                <a:ea typeface="Yu Gothic UI Semibold" panose="020B0700000000000000" charset="-128"/>
              </a:rPr>
              <a:t>          </a:t>
            </a:r>
            <a:r>
              <a:rPr lang="zh-CN" altLang="en-US" sz="2800" u="sng">
                <a:latin typeface="icomoon" charset="0"/>
                <a:ea typeface="Yu Gothic UI Semibold" panose="020B0700000000000000" charset="-128"/>
              </a:rPr>
              <a:t>                     </a:t>
            </a:r>
          </a:p>
        </p:txBody>
      </p:sp>
      <p:pic>
        <p:nvPicPr>
          <p:cNvPr id="5" name="图片 4" descr="logo"/>
          <p:cNvPicPr>
            <a:picLocks noChangeAspect="1"/>
          </p:cNvPicPr>
          <p:nvPr/>
        </p:nvPicPr>
        <p:blipFill>
          <a:blip r:embed="rId3"/>
          <a:stretch>
            <a:fillRect/>
          </a:stretch>
        </p:blipFill>
        <p:spPr>
          <a:xfrm>
            <a:off x="174625" y="81915"/>
            <a:ext cx="1505585" cy="93345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logo"/>
          <p:cNvPicPr>
            <a:picLocks noChangeAspect="1"/>
          </p:cNvPicPr>
          <p:nvPr/>
        </p:nvPicPr>
        <p:blipFill>
          <a:blip r:embed="rId2"/>
          <a:stretch>
            <a:fillRect/>
          </a:stretch>
        </p:blipFill>
        <p:spPr>
          <a:xfrm>
            <a:off x="1574165" y="45085"/>
            <a:ext cx="1341120" cy="831215"/>
          </a:xfrm>
          <a:prstGeom prst="rect">
            <a:avLst/>
          </a:prstGeom>
        </p:spPr>
      </p:pic>
      <p:sp>
        <p:nvSpPr>
          <p:cNvPr id="15" name="文本框 14"/>
          <p:cNvSpPr txBox="1"/>
          <p:nvPr/>
        </p:nvSpPr>
        <p:spPr>
          <a:xfrm>
            <a:off x="1546225" y="102235"/>
            <a:ext cx="10042525" cy="583565"/>
          </a:xfrm>
          <a:prstGeom prst="rect">
            <a:avLst/>
          </a:prstGeom>
          <a:noFill/>
        </p:spPr>
        <p:txBody>
          <a:bodyPr wrap="square" rtlCol="0" anchor="t">
            <a:spAutoFit/>
          </a:bodyPr>
          <a:lstStyle/>
          <a:p>
            <a:r>
              <a:rPr lang="en-US" altLang="zh-CN" sz="3200">
                <a:solidFill>
                  <a:schemeClr val="bg1"/>
                </a:solidFill>
                <a:latin typeface="微软雅黑" panose="020B0503020204020204" charset="-122"/>
                <a:ea typeface="微软雅黑" panose="020B0503020204020204" charset="-122"/>
              </a:rPr>
              <a:t>                     </a:t>
            </a:r>
            <a:r>
              <a:rPr lang="zh-CN" altLang="en-US" sz="3200">
                <a:solidFill>
                  <a:schemeClr val="bg1"/>
                </a:solidFill>
                <a:latin typeface="微软雅黑" panose="020B0503020204020204" charset="-122"/>
                <a:ea typeface="微软雅黑" panose="020B0503020204020204" charset="-122"/>
              </a:rPr>
              <a:t>          </a:t>
            </a:r>
            <a:r>
              <a:rPr lang="zh-CN" altLang="en-US" sz="3200">
                <a:solidFill>
                  <a:schemeClr val="bg1"/>
                </a:solidFill>
                <a:latin typeface="Arial" panose="020B0604020202020204" pitchFamily="34" charset="0"/>
                <a:ea typeface="Arial" panose="020B0604020202020204" pitchFamily="34" charset="0"/>
                <a:sym typeface="+mn-ea"/>
              </a:rPr>
              <a:t> </a:t>
            </a:r>
            <a:r>
              <a:rPr lang="en-US" altLang="zh-CN" sz="3200">
                <a:solidFill>
                  <a:schemeClr val="bg1"/>
                </a:solidFill>
                <a:latin typeface="Arial" panose="020B0604020202020204" pitchFamily="34" charset="0"/>
                <a:ea typeface="Arial" panose="020B0604020202020204" pitchFamily="34" charset="0"/>
                <a:sym typeface="+mn-ea"/>
              </a:rPr>
              <a:t>micro:bit</a:t>
            </a:r>
            <a:r>
              <a:rPr lang="zh-CN" altLang="en-US" sz="3200">
                <a:solidFill>
                  <a:schemeClr val="bg1"/>
                </a:solidFill>
                <a:latin typeface="Arial" panose="020B0604020202020204" pitchFamily="34" charset="0"/>
                <a:ea typeface="Arial" panose="020B0604020202020204" pitchFamily="34" charset="0"/>
                <a:sym typeface="+mn-ea"/>
              </a:rPr>
              <a:t> entry video tutorial</a:t>
            </a:r>
            <a:r>
              <a:rPr lang="zh-CN" altLang="en-US" sz="2800" u="sng">
                <a:latin typeface="icomoon" charset="0"/>
                <a:ea typeface="Yu Gothic UI Semibold" panose="020B0700000000000000" charset="-128"/>
              </a:rPr>
              <a:t>                                </a:t>
            </a:r>
          </a:p>
        </p:txBody>
      </p:sp>
      <p:sp>
        <p:nvSpPr>
          <p:cNvPr id="6" name="文本框 5"/>
          <p:cNvSpPr txBox="1"/>
          <p:nvPr/>
        </p:nvSpPr>
        <p:spPr>
          <a:xfrm>
            <a:off x="613410" y="628650"/>
            <a:ext cx="1111885" cy="521970"/>
          </a:xfrm>
          <a:prstGeom prst="rect">
            <a:avLst/>
          </a:prstGeom>
          <a:noFill/>
        </p:spPr>
        <p:txBody>
          <a:bodyPr wrap="none" rtlCol="0" anchor="t">
            <a:spAutoFit/>
          </a:bodyPr>
          <a:lstStyle/>
          <a:p>
            <a:r>
              <a:rPr lang="en-US" altLang="zh-CN" sz="2800" dirty="0" smtClean="0">
                <a:solidFill>
                  <a:schemeClr val="accent5">
                    <a:lumMod val="75000"/>
                  </a:schemeClr>
                </a:solidFill>
                <a:latin typeface="方正少儿_GBK" panose="02000000000000000000" charset="-122"/>
                <a:ea typeface="方正少儿_GBK" panose="02000000000000000000" charset="-122"/>
                <a:sym typeface="+mn-ea"/>
              </a:rPr>
              <a:t>Part 4</a:t>
            </a:r>
          </a:p>
        </p:txBody>
      </p:sp>
      <p:sp>
        <p:nvSpPr>
          <p:cNvPr id="26" name="任意多边形 25"/>
          <p:cNvSpPr/>
          <p:nvPr/>
        </p:nvSpPr>
        <p:spPr>
          <a:xfrm>
            <a:off x="518733" y="1863952"/>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775511" y="2188901"/>
            <a:ext cx="1822450" cy="1383665"/>
          </a:xfrm>
          <a:prstGeom prst="rect">
            <a:avLst/>
          </a:prstGeom>
          <a:noFill/>
        </p:spPr>
        <p:txBody>
          <a:bodyPr wrap="none" rtlCol="0">
            <a:spAutoFit/>
          </a:bodyPr>
          <a:lstStyle/>
          <a:p>
            <a:pPr algn="l"/>
            <a:r>
              <a:rPr lang="en-US" altLang="zh-CN" sz="2800" dirty="0">
                <a:solidFill>
                  <a:schemeClr val="accent5">
                    <a:lumMod val="75000"/>
                  </a:schemeClr>
                </a:solidFill>
                <a:latin typeface="Arial" panose="020B0604020202020204" pitchFamily="34" charset="0"/>
                <a:ea typeface="Arial" panose="020B0604020202020204" pitchFamily="34" charset="0"/>
                <a:sym typeface="+mn-ea"/>
              </a:rPr>
              <a:t>Search for</a:t>
            </a:r>
          </a:p>
          <a:p>
            <a:pPr algn="l"/>
            <a:r>
              <a:rPr lang="en-US" altLang="zh-CN" sz="2800" dirty="0">
                <a:solidFill>
                  <a:schemeClr val="accent5">
                    <a:lumMod val="75000"/>
                  </a:schemeClr>
                </a:solidFill>
                <a:latin typeface="Arial" panose="020B0604020202020204" pitchFamily="34" charset="0"/>
                <a:ea typeface="Arial" panose="020B0604020202020204" pitchFamily="34" charset="0"/>
                <a:sym typeface="+mn-ea"/>
              </a:rPr>
              <a:t> blocks</a:t>
            </a:r>
            <a:endParaRPr lang="zh-CN" altLang="en-US" sz="2800" dirty="0">
              <a:solidFill>
                <a:schemeClr val="accent5">
                  <a:lumMod val="75000"/>
                </a:schemeClr>
              </a:solidFill>
              <a:latin typeface="方正少儿_GBK" panose="02000000000000000000" charset="-122"/>
              <a:ea typeface="方正少儿_GBK" panose="02000000000000000000" charset="-122"/>
            </a:endParaRPr>
          </a:p>
          <a:p>
            <a:endParaRPr lang="zh-CN" altLang="en-US" sz="2800" dirty="0">
              <a:solidFill>
                <a:schemeClr val="accent5">
                  <a:lumMod val="75000"/>
                </a:schemeClr>
              </a:solidFill>
              <a:latin typeface="方正少儿_GBK" panose="02000000000000000000" charset="-122"/>
              <a:ea typeface="方正少儿_GBK" panose="02000000000000000000" charset="-122"/>
            </a:endParaRPr>
          </a:p>
        </p:txBody>
      </p:sp>
      <p:sp>
        <p:nvSpPr>
          <p:cNvPr id="16" name="任意多边形 15"/>
          <p:cNvSpPr/>
          <p:nvPr/>
        </p:nvSpPr>
        <p:spPr>
          <a:xfrm>
            <a:off x="0" y="599567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creative tutorial</a:t>
            </a:r>
            <a:endParaRPr lang="zh-CN" altLang="en-US" sz="2800"/>
          </a:p>
        </p:txBody>
      </p:sp>
      <p:pic>
        <p:nvPicPr>
          <p:cNvPr id="3" name="图片 2"/>
          <p:cNvPicPr>
            <a:picLocks noChangeAspect="1"/>
          </p:cNvPicPr>
          <p:nvPr/>
        </p:nvPicPr>
        <p:blipFill>
          <a:blip r:embed="rId3"/>
          <a:stretch>
            <a:fillRect/>
          </a:stretch>
        </p:blipFill>
        <p:spPr>
          <a:xfrm>
            <a:off x="4391976" y="1616938"/>
            <a:ext cx="4923809" cy="363809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53720" y="628650"/>
            <a:ext cx="1101090" cy="521970"/>
          </a:xfrm>
          <a:prstGeom prst="rect">
            <a:avLst/>
          </a:prstGeom>
          <a:noFill/>
        </p:spPr>
        <p:txBody>
          <a:bodyPr wrap="none" rtlCol="0" anchor="t">
            <a:spAutoFit/>
          </a:bodyPr>
          <a:lstStyle/>
          <a:p>
            <a:r>
              <a:rPr lang="en-US" altLang="zh-CN" sz="2800" dirty="0" smtClean="0">
                <a:solidFill>
                  <a:schemeClr val="accent5">
                    <a:lumMod val="75000"/>
                  </a:schemeClr>
                </a:solidFill>
                <a:latin typeface="方正少儿_GBK" panose="02000000000000000000" charset="-122"/>
                <a:ea typeface="方正少儿_GBK" panose="02000000000000000000" charset="-122"/>
                <a:sym typeface="+mn-ea"/>
              </a:rPr>
              <a:t>Part 5</a:t>
            </a:r>
          </a:p>
        </p:txBody>
      </p:sp>
      <p:sp>
        <p:nvSpPr>
          <p:cNvPr id="15" name="文本框 14"/>
          <p:cNvSpPr txBox="1"/>
          <p:nvPr/>
        </p:nvSpPr>
        <p:spPr>
          <a:xfrm>
            <a:off x="1075055" y="149225"/>
            <a:ext cx="10042525" cy="583565"/>
          </a:xfrm>
          <a:prstGeom prst="rect">
            <a:avLst/>
          </a:prstGeom>
          <a:noFill/>
        </p:spPr>
        <p:txBody>
          <a:bodyPr wrap="square" rtlCol="0" anchor="t">
            <a:spAutoFit/>
          </a:bodyPr>
          <a:lstStyle/>
          <a:p>
            <a:r>
              <a:rPr lang="en-US" altLang="zh-CN" sz="3200">
                <a:solidFill>
                  <a:schemeClr val="bg1"/>
                </a:solidFill>
                <a:latin typeface="微软雅黑" panose="020B0503020204020204" charset="-122"/>
                <a:ea typeface="微软雅黑" panose="020B0503020204020204" charset="-122"/>
              </a:rPr>
              <a:t>          </a:t>
            </a:r>
            <a:r>
              <a:rPr lang="zh-CN" altLang="en-US" sz="3200">
                <a:solidFill>
                  <a:schemeClr val="bg1"/>
                </a:solidFill>
                <a:latin typeface="微软雅黑" panose="020B0503020204020204" charset="-122"/>
                <a:ea typeface="微软雅黑" panose="020B0503020204020204" charset="-122"/>
              </a:rPr>
              <a:t>                    </a:t>
            </a:r>
            <a:r>
              <a:rPr lang="zh-CN" altLang="en-US" sz="3200">
                <a:solidFill>
                  <a:schemeClr val="bg1"/>
                </a:solidFill>
                <a:latin typeface="Arial" panose="020B0604020202020204" pitchFamily="34" charset="0"/>
                <a:ea typeface="Arial" panose="020B0604020202020204" pitchFamily="34" charset="0"/>
                <a:sym typeface="+mn-ea"/>
              </a:rPr>
              <a:t> </a:t>
            </a:r>
            <a:r>
              <a:rPr lang="en-US" altLang="zh-CN" sz="3200">
                <a:solidFill>
                  <a:schemeClr val="bg1"/>
                </a:solidFill>
                <a:latin typeface="Arial" panose="020B0604020202020204" pitchFamily="34" charset="0"/>
                <a:ea typeface="Arial" panose="020B0604020202020204" pitchFamily="34" charset="0"/>
                <a:sym typeface="+mn-ea"/>
              </a:rPr>
              <a:t>micro:bit</a:t>
            </a:r>
            <a:r>
              <a:rPr lang="zh-CN" altLang="en-US" sz="3200">
                <a:solidFill>
                  <a:schemeClr val="bg1"/>
                </a:solidFill>
                <a:latin typeface="Arial" panose="020B0604020202020204" pitchFamily="34" charset="0"/>
                <a:ea typeface="Arial" panose="020B0604020202020204" pitchFamily="34" charset="0"/>
                <a:sym typeface="+mn-ea"/>
              </a:rPr>
              <a:t> entry video tutorial</a:t>
            </a:r>
            <a:r>
              <a:rPr lang="zh-CN" altLang="en-US" sz="2800">
                <a:solidFill>
                  <a:schemeClr val="bg1"/>
                </a:solidFill>
                <a:latin typeface="微软雅黑" panose="020B0503020204020204" charset="-122"/>
                <a:ea typeface="微软雅黑" panose="020B0503020204020204" charset="-122"/>
              </a:rPr>
              <a:t> </a:t>
            </a:r>
            <a:r>
              <a:rPr lang="zh-CN" altLang="en-US" sz="2800" u="sng">
                <a:latin typeface="icomoon" charset="0"/>
                <a:ea typeface="Yu Gothic UI Semibold" panose="020B0700000000000000" charset="-128"/>
              </a:rPr>
              <a:t>                                </a:t>
            </a: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微软雅黑" panose="020B0503020204020204" charset="-122"/>
                <a:ea typeface="微软雅黑" panose="020B0503020204020204" charset="-122"/>
                <a:sym typeface="+mn-ea"/>
              </a:rPr>
              <a:t> </a:t>
            </a: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creative tutorial</a:t>
            </a:r>
            <a:endParaRPr lang="zh-CN" altLang="en-US" sz="2800"/>
          </a:p>
        </p:txBody>
      </p:sp>
      <p:grpSp>
        <p:nvGrpSpPr>
          <p:cNvPr id="25" name="组合 24"/>
          <p:cNvGrpSpPr/>
          <p:nvPr/>
        </p:nvGrpSpPr>
        <p:grpSpPr>
          <a:xfrm>
            <a:off x="650178" y="2074137"/>
            <a:ext cx="2079101" cy="1272213"/>
            <a:chOff x="5213810" y="4721826"/>
            <a:chExt cx="2079101" cy="1272213"/>
          </a:xfrm>
        </p:grpSpPr>
        <p:sp>
          <p:nvSpPr>
            <p:cNvPr id="26" name="任意多边形 25"/>
            <p:cNvSpPr/>
            <p:nvPr/>
          </p:nvSpPr>
          <p:spPr>
            <a:xfrm>
              <a:off x="5213810" y="4721826"/>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5546788" y="4980100"/>
              <a:ext cx="1604010" cy="953135"/>
            </a:xfrm>
            <a:prstGeom prst="rect">
              <a:avLst/>
            </a:prstGeom>
            <a:noFill/>
          </p:spPr>
          <p:txBody>
            <a:bodyPr wrap="none" rtlCol="0">
              <a:spAutoFit/>
            </a:bodyPr>
            <a:lstStyle/>
            <a:p>
              <a:pPr algn="l"/>
              <a:r>
                <a:rPr lang="en-US" altLang="zh-CN" sz="2800" dirty="0">
                  <a:solidFill>
                    <a:schemeClr val="accent5">
                      <a:lumMod val="75000"/>
                    </a:schemeClr>
                  </a:solidFill>
                  <a:latin typeface="Arial" panose="020B0604020202020204" pitchFamily="34" charset="0"/>
                  <a:ea typeface="Arial" panose="020B0604020202020204" pitchFamily="34" charset="0"/>
                  <a:sym typeface="+mn-ea"/>
                </a:rPr>
                <a:t>Combine</a:t>
              </a:r>
            </a:p>
            <a:p>
              <a:pPr algn="l"/>
              <a:r>
                <a:rPr lang="en-US" altLang="zh-CN" sz="2800" dirty="0">
                  <a:solidFill>
                    <a:schemeClr val="accent5">
                      <a:lumMod val="75000"/>
                    </a:schemeClr>
                  </a:solidFill>
                  <a:latin typeface="Arial" panose="020B0604020202020204" pitchFamily="34" charset="0"/>
                  <a:ea typeface="Arial" panose="020B0604020202020204" pitchFamily="34" charset="0"/>
                  <a:sym typeface="+mn-ea"/>
                </a:rPr>
                <a:t> blocks</a:t>
              </a:r>
              <a:endParaRPr lang="zh-CN" altLang="en-US" sz="2800" dirty="0">
                <a:solidFill>
                  <a:schemeClr val="accent5">
                    <a:lumMod val="75000"/>
                  </a:schemeClr>
                </a:solidFill>
                <a:latin typeface="方正少儿_GBK" panose="02000000000000000000" charset="-122"/>
                <a:ea typeface="方正少儿_GBK" panose="02000000000000000000" charset="-122"/>
              </a:endParaRPr>
            </a:p>
          </p:txBody>
        </p:sp>
      </p:grpSp>
      <p:pic>
        <p:nvPicPr>
          <p:cNvPr id="4" name="图片 3" descr="logo"/>
          <p:cNvPicPr>
            <a:picLocks noChangeAspect="1"/>
          </p:cNvPicPr>
          <p:nvPr/>
        </p:nvPicPr>
        <p:blipFill>
          <a:blip r:embed="rId2"/>
          <a:stretch>
            <a:fillRect/>
          </a:stretch>
        </p:blipFill>
        <p:spPr>
          <a:xfrm>
            <a:off x="1477645" y="45085"/>
            <a:ext cx="1109345" cy="687705"/>
          </a:xfrm>
          <a:prstGeom prst="rect">
            <a:avLst/>
          </a:prstGeom>
        </p:spPr>
      </p:pic>
      <p:sp>
        <p:nvSpPr>
          <p:cNvPr id="5" name="文本框 4"/>
          <p:cNvSpPr txBox="1"/>
          <p:nvPr/>
        </p:nvSpPr>
        <p:spPr>
          <a:xfrm>
            <a:off x="3202305" y="5441315"/>
            <a:ext cx="8133715" cy="368300"/>
          </a:xfrm>
          <a:prstGeom prst="rect">
            <a:avLst/>
          </a:prstGeom>
          <a:noFill/>
        </p:spPr>
        <p:txBody>
          <a:bodyPr wrap="square" rtlCol="0" anchor="t">
            <a:spAutoFit/>
          </a:bodyPr>
          <a:lstStyle/>
          <a:p>
            <a:r>
              <a:rPr lang="zh-CN" altLang="en-US">
                <a:solidFill>
                  <a:schemeClr val="accent1"/>
                </a:solidFill>
                <a:effectLst>
                  <a:outerShdw blurRad="38100" dist="25400" dir="5400000" algn="ctr" rotWithShape="0">
                    <a:srgbClr val="6E747A">
                      <a:alpha val="43000"/>
                    </a:srgbClr>
                  </a:outerShdw>
                </a:effectLst>
                <a:latin typeface="Arial" panose="020B0604020202020204" pitchFamily="34" charset="0"/>
                <a:ea typeface="方正少儿_GBK" panose="02000000000000000000" charset="-122"/>
                <a:cs typeface="Arial" panose="020B0604020202020204" pitchFamily="34" charset="0"/>
              </a:rPr>
              <a:t>Dot matrix display distance version </a:t>
            </a:r>
            <a:r>
              <a:rPr lang="zh-CN" altLang="en-US">
                <a:solidFill>
                  <a:schemeClr val="accent1"/>
                </a:solidFill>
                <a:effectLst>
                  <a:outerShdw blurRad="38100" dist="25400" dir="5400000" algn="ctr" rotWithShape="0">
                    <a:srgbClr val="6E747A">
                      <a:alpha val="43000"/>
                    </a:srgbClr>
                  </a:outerShdw>
                </a:effectLst>
                <a:latin typeface="方正少儿_GBK" panose="02000000000000000000" charset="-122"/>
                <a:ea typeface="方正少儿_GBK" panose="02000000000000000000" charset="-122"/>
              </a:rPr>
              <a:t>            </a:t>
            </a:r>
            <a:r>
              <a:rPr lang="zh-CN" altLang="en-US">
                <a:solidFill>
                  <a:schemeClr val="accent1"/>
                </a:solidFill>
                <a:effectLst>
                  <a:outerShdw blurRad="38100" dist="25400" dir="5400000" algn="ctr" rotWithShape="0">
                    <a:srgbClr val="6E747A">
                      <a:alpha val="43000"/>
                    </a:srgbClr>
                  </a:outerShdw>
                </a:effectLst>
                <a:latin typeface="Arial" panose="020B0604020202020204" pitchFamily="34" charset="0"/>
                <a:ea typeface="方正少儿_GBK" panose="02000000000000000000" charset="-122"/>
                <a:cs typeface="Arial" panose="020B0604020202020204" pitchFamily="34" charset="0"/>
                <a:sym typeface="+mn-ea"/>
              </a:rPr>
              <a:t>Dot matrix display </a:t>
            </a:r>
            <a:r>
              <a:rPr lang="en-US" altLang="zh-CN">
                <a:solidFill>
                  <a:schemeClr val="accent1"/>
                </a:solidFill>
                <a:effectLst>
                  <a:outerShdw blurRad="38100" dist="25400" dir="5400000" algn="ctr" rotWithShape="0">
                    <a:srgbClr val="6E747A">
                      <a:alpha val="43000"/>
                    </a:srgbClr>
                  </a:outerShdw>
                </a:effectLst>
                <a:latin typeface="Arial" panose="020B0604020202020204" pitchFamily="34" charset="0"/>
                <a:ea typeface="方正少儿_GBK" panose="02000000000000000000" charset="-122"/>
                <a:cs typeface="Arial" panose="020B0604020202020204" pitchFamily="34" charset="0"/>
                <a:sym typeface="+mn-ea"/>
              </a:rPr>
              <a:t>image</a:t>
            </a:r>
            <a:r>
              <a:rPr lang="zh-CN" altLang="en-US">
                <a:solidFill>
                  <a:schemeClr val="accent1"/>
                </a:solidFill>
                <a:effectLst>
                  <a:outerShdw blurRad="38100" dist="25400" dir="5400000" algn="ctr" rotWithShape="0">
                    <a:srgbClr val="6E747A">
                      <a:alpha val="43000"/>
                    </a:srgbClr>
                  </a:outerShdw>
                </a:effectLst>
                <a:latin typeface="Arial" panose="020B0604020202020204" pitchFamily="34" charset="0"/>
                <a:ea typeface="方正少儿_GBK" panose="02000000000000000000" charset="-122"/>
                <a:cs typeface="Arial" panose="020B0604020202020204" pitchFamily="34" charset="0"/>
                <a:sym typeface="+mn-ea"/>
              </a:rPr>
              <a:t> version</a:t>
            </a:r>
            <a:endParaRPr lang="zh-CN" altLang="en-US" sz="2000">
              <a:solidFill>
                <a:schemeClr val="accent1"/>
              </a:solidFill>
              <a:effectLst>
                <a:outerShdw blurRad="38100" dist="25400" dir="5400000" algn="ctr" rotWithShape="0">
                  <a:srgbClr val="6E747A">
                    <a:alpha val="43000"/>
                  </a:srgbClr>
                </a:outerShdw>
              </a:effectLst>
              <a:latin typeface="方正少儿_GBK" panose="02000000000000000000" charset="-122"/>
              <a:ea typeface="方正少儿_GBK" panose="02000000000000000000" charset="-122"/>
            </a:endParaRPr>
          </a:p>
        </p:txBody>
      </p:sp>
      <p:sp>
        <p:nvSpPr>
          <p:cNvPr id="3" name="文本框 2"/>
          <p:cNvSpPr txBox="1"/>
          <p:nvPr/>
        </p:nvSpPr>
        <p:spPr>
          <a:xfrm>
            <a:off x="3065780" y="1069340"/>
            <a:ext cx="412750" cy="368300"/>
          </a:xfrm>
          <a:prstGeom prst="rect">
            <a:avLst/>
          </a:prstGeom>
          <a:noFill/>
        </p:spPr>
        <p:txBody>
          <a:bodyPr wrap="none" rtlCol="0" anchor="t">
            <a:spAutoFit/>
          </a:bodyPr>
          <a:lstStyle/>
          <a:p>
            <a:r>
              <a:rPr lang="zh-CN" altLang="en-US" b="1">
                <a:solidFill>
                  <a:srgbClr val="FF0000"/>
                </a:solidFill>
                <a:effectLst>
                  <a:outerShdw blurRad="38100" dist="25400" dir="5400000" algn="ctr" rotWithShape="0">
                    <a:srgbClr val="6E747A">
                      <a:alpha val="43000"/>
                    </a:srgbClr>
                  </a:outerShdw>
                </a:effectLst>
                <a:latin typeface="Calibri" panose="020F0502020204030204" charset="0"/>
                <a:ea typeface="方正少儿_GBK" panose="02000000000000000000" charset="-122"/>
                <a:sym typeface="+mn-ea"/>
              </a:rPr>
              <a:t>①</a:t>
            </a:r>
            <a:endParaRPr lang="zh-CN" altLang="en-US" b="1"/>
          </a:p>
        </p:txBody>
      </p:sp>
      <p:sp>
        <p:nvSpPr>
          <p:cNvPr id="7" name="文本框 6"/>
          <p:cNvSpPr txBox="1"/>
          <p:nvPr/>
        </p:nvSpPr>
        <p:spPr>
          <a:xfrm>
            <a:off x="8453755" y="1069340"/>
            <a:ext cx="477520" cy="368300"/>
          </a:xfrm>
          <a:prstGeom prst="rect">
            <a:avLst/>
          </a:prstGeom>
          <a:noFill/>
        </p:spPr>
        <p:txBody>
          <a:bodyPr wrap="none" rtlCol="0" anchor="t">
            <a:spAutoFit/>
          </a:bodyPr>
          <a:lstStyle/>
          <a:p>
            <a:r>
              <a:rPr lang="zh-CN" altLang="en-US" b="1">
                <a:solidFill>
                  <a:srgbClr val="FF0000"/>
                </a:solidFill>
                <a:effectLst>
                  <a:outerShdw blurRad="38100" dist="25400" dir="5400000" algn="ctr" rotWithShape="0">
                    <a:srgbClr val="6E747A">
                      <a:alpha val="43000"/>
                    </a:srgbClr>
                  </a:outerShdw>
                </a:effectLst>
                <a:latin typeface="Calibri" panose="020F0502020204030204" charset="0"/>
                <a:ea typeface="方正少儿_GBK" panose="02000000000000000000" charset="-122"/>
                <a:sym typeface="+mn-ea"/>
              </a:rPr>
              <a:t>②</a:t>
            </a:r>
            <a:r>
              <a:rPr lang="zh-CN" altLang="en-US" b="1">
                <a:solidFill>
                  <a:srgbClr val="FF0000"/>
                </a:solidFill>
                <a:effectLst>
                  <a:outerShdw blurRad="38100" dist="25400" dir="5400000" algn="ctr" rotWithShape="0">
                    <a:srgbClr val="6E747A">
                      <a:alpha val="43000"/>
                    </a:srgbClr>
                  </a:outerShdw>
                </a:effectLst>
                <a:latin typeface="方正少儿_GBK" panose="02000000000000000000" charset="-122"/>
                <a:ea typeface="方正少儿_GBK" panose="02000000000000000000" charset="-122"/>
                <a:sym typeface="+mn-ea"/>
              </a:rPr>
              <a:t> </a:t>
            </a:r>
            <a:endParaRPr lang="zh-CN" altLang="en-US"/>
          </a:p>
        </p:txBody>
      </p:sp>
      <p:pic>
        <p:nvPicPr>
          <p:cNvPr id="8" name="图片 7"/>
          <p:cNvPicPr>
            <a:picLocks noChangeAspect="1"/>
          </p:cNvPicPr>
          <p:nvPr/>
        </p:nvPicPr>
        <p:blipFill>
          <a:blip r:embed="rId3"/>
          <a:stretch>
            <a:fillRect/>
          </a:stretch>
        </p:blipFill>
        <p:spPr>
          <a:xfrm>
            <a:off x="7698740" y="1448659"/>
            <a:ext cx="3817291" cy="3981636"/>
          </a:xfrm>
          <a:prstGeom prst="rect">
            <a:avLst/>
          </a:prstGeom>
        </p:spPr>
      </p:pic>
      <p:pic>
        <p:nvPicPr>
          <p:cNvPr id="9" name="图片 8"/>
          <p:cNvPicPr>
            <a:picLocks noChangeAspect="1"/>
          </p:cNvPicPr>
          <p:nvPr/>
        </p:nvPicPr>
        <p:blipFill>
          <a:blip r:embed="rId4"/>
          <a:stretch>
            <a:fillRect/>
          </a:stretch>
        </p:blipFill>
        <p:spPr>
          <a:xfrm>
            <a:off x="2920144" y="1600835"/>
            <a:ext cx="4742440" cy="264633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zoom dir="in"/>
      </p:transition>
    </mc:Choice>
    <mc:Fallback xmlns="">
      <p:transition spd="slow">
        <p:zoom dir="in"/>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a:off x="2597834" y="755699"/>
            <a:ext cx="6996332" cy="3961052"/>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 </a:t>
            </a:r>
            <a:endParaRPr lang="zh-CN" altLang="en-US" dirty="0"/>
          </a:p>
        </p:txBody>
      </p:sp>
      <p:grpSp>
        <p:nvGrpSpPr>
          <p:cNvPr id="16" name="组合 15"/>
          <p:cNvGrpSpPr/>
          <p:nvPr/>
        </p:nvGrpSpPr>
        <p:grpSpPr>
          <a:xfrm>
            <a:off x="3656236" y="3261927"/>
            <a:ext cx="447465" cy="283350"/>
            <a:chOff x="560275" y="3433438"/>
            <a:chExt cx="1198188" cy="758734"/>
          </a:xfrm>
        </p:grpSpPr>
        <p:sp>
          <p:nvSpPr>
            <p:cNvPr id="17"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任意多边形 18"/>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3779520" y="3106420"/>
            <a:ext cx="4991100" cy="645160"/>
          </a:xfrm>
          <a:prstGeom prst="rect">
            <a:avLst/>
          </a:prstGeom>
          <a:noFill/>
        </p:spPr>
        <p:txBody>
          <a:bodyPr wrap="square" rtlCol="0">
            <a:spAutoFit/>
          </a:bodyPr>
          <a:lstStyle/>
          <a:p>
            <a:pPr algn="l"/>
            <a:r>
              <a:rPr lang="zh-CN" altLang="en-US" sz="3600" dirty="0">
                <a:solidFill>
                  <a:schemeClr val="accent5">
                    <a:lumMod val="75000"/>
                  </a:schemeClr>
                </a:solidFill>
                <a:latin typeface="Arial" panose="020B0604020202020204" pitchFamily="34" charset="0"/>
                <a:ea typeface="Arial" panose="020B0604020202020204" pitchFamily="34" charset="0"/>
                <a:sym typeface="+mn-ea"/>
              </a:rPr>
              <a:t>Thanks for watching</a:t>
            </a:r>
            <a:r>
              <a:rPr lang="en-US" altLang="zh-CN" sz="3600" dirty="0">
                <a:solidFill>
                  <a:schemeClr val="accent5">
                    <a:lumMod val="75000"/>
                  </a:schemeClr>
                </a:solidFill>
                <a:latin typeface="Arial" panose="020B0604020202020204" pitchFamily="34" charset="0"/>
                <a:ea typeface="Arial" panose="020B0604020202020204" pitchFamily="34" charset="0"/>
                <a:sym typeface="+mn-ea"/>
              </a:rPr>
              <a:t>!</a:t>
            </a:r>
            <a:endParaRPr lang="en-US" altLang="zh-CN" sz="3600" dirty="0">
              <a:solidFill>
                <a:schemeClr val="accent5">
                  <a:lumMod val="75000"/>
                </a:schemeClr>
              </a:solidFill>
              <a:latin typeface="Arial" panose="020B0604020202020204" pitchFamily="34" charset="0"/>
              <a:ea typeface="Arial" panose="020B0604020202020204" pitchFamily="34" charset="0"/>
              <a:cs typeface="Aharoni" panose="02010803020104030203" charset="0"/>
              <a:sym typeface="+mn-ea"/>
            </a:endParaRPr>
          </a:p>
        </p:txBody>
      </p:sp>
      <p:sp>
        <p:nvSpPr>
          <p:cNvPr id="22" name="任意多边形 21"/>
          <p:cNvSpPr/>
          <p:nvPr/>
        </p:nvSpPr>
        <p:spPr>
          <a:xfrm>
            <a:off x="9891876" y="829994"/>
            <a:ext cx="1451304" cy="88806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0094286" y="1072882"/>
            <a:ext cx="1046480" cy="645160"/>
          </a:xfrm>
          <a:prstGeom prst="rect">
            <a:avLst/>
          </a:prstGeom>
          <a:noFill/>
        </p:spPr>
        <p:txBody>
          <a:bodyPr wrap="none" rtlCol="0">
            <a:spAutoFit/>
          </a:bodyPr>
          <a:lstStyle/>
          <a:p>
            <a:pPr algn="ctr"/>
            <a:r>
              <a:rPr lang="en-US" altLang="zh-CN" dirty="0">
                <a:solidFill>
                  <a:schemeClr val="accent5">
                    <a:lumMod val="75000"/>
                  </a:schemeClr>
                </a:solidFill>
                <a:latin typeface="Arial" panose="020B0604020202020204" pitchFamily="34" charset="0"/>
                <a:ea typeface="Arial" panose="020B0604020202020204" pitchFamily="34" charset="0"/>
                <a:sym typeface="+mn-ea"/>
              </a:rPr>
              <a:t>micro:bit</a:t>
            </a:r>
            <a:endParaRPr lang="en-US" altLang="zh-CN" dirty="0">
              <a:solidFill>
                <a:schemeClr val="accent5">
                  <a:lumMod val="75000"/>
                </a:schemeClr>
              </a:solidFill>
              <a:latin typeface="方正少儿_GBK" panose="02000000000000000000" charset="-122"/>
              <a:ea typeface="方正少儿_GBK" panose="02000000000000000000" charset="-122"/>
            </a:endParaRPr>
          </a:p>
          <a:p>
            <a:pPr algn="ctr"/>
            <a:r>
              <a:rPr lang="en-US" altLang="zh-CN" dirty="0">
                <a:solidFill>
                  <a:schemeClr val="accent5">
                    <a:lumMod val="75000"/>
                  </a:schemeClr>
                </a:solidFill>
                <a:latin typeface="Arial" panose="020B0604020202020204" pitchFamily="34" charset="0"/>
                <a:ea typeface="Arial" panose="020B0604020202020204" pitchFamily="34" charset="0"/>
                <a:sym typeface="+mn-ea"/>
              </a:rPr>
              <a:t>project</a:t>
            </a:r>
            <a:endParaRPr lang="zh-CN" altLang="en-US" dirty="0">
              <a:solidFill>
                <a:schemeClr val="accent5">
                  <a:lumMod val="75000"/>
                </a:schemeClr>
              </a:solidFill>
              <a:latin typeface="方正少儿_GBK" panose="02000000000000000000" charset="-122"/>
              <a:ea typeface="方正少儿_GBK" panose="02000000000000000000" charset="-122"/>
            </a:endParaRPr>
          </a:p>
        </p:txBody>
      </p:sp>
      <p:grpSp>
        <p:nvGrpSpPr>
          <p:cNvPr id="25" name="组合 24"/>
          <p:cNvGrpSpPr/>
          <p:nvPr/>
        </p:nvGrpSpPr>
        <p:grpSpPr>
          <a:xfrm>
            <a:off x="518733" y="3918177"/>
            <a:ext cx="2079101" cy="1272213"/>
            <a:chOff x="5213810" y="4721826"/>
            <a:chExt cx="2079101" cy="1272213"/>
          </a:xfrm>
        </p:grpSpPr>
        <p:sp>
          <p:nvSpPr>
            <p:cNvPr id="26" name="任意多边形 25"/>
            <p:cNvSpPr/>
            <p:nvPr/>
          </p:nvSpPr>
          <p:spPr>
            <a:xfrm>
              <a:off x="5213810" y="4721826"/>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5495353" y="5215685"/>
              <a:ext cx="1516380" cy="645160"/>
            </a:xfrm>
            <a:prstGeom prst="rect">
              <a:avLst/>
            </a:prstGeom>
            <a:noFill/>
          </p:spPr>
          <p:txBody>
            <a:bodyPr wrap="none" rtlCol="0">
              <a:spAutoFit/>
            </a:bodyPr>
            <a:lstStyle/>
            <a:p>
              <a:pPr algn="l"/>
              <a:r>
                <a:rPr lang="en-US" altLang="zh-CN" dirty="0">
                  <a:solidFill>
                    <a:schemeClr val="accent5">
                      <a:lumMod val="75000"/>
                    </a:schemeClr>
                  </a:solidFill>
                  <a:latin typeface="Arial" panose="020B0604020202020204" pitchFamily="34" charset="0"/>
                  <a:ea typeface="Arial" panose="020B0604020202020204" pitchFamily="34" charset="0"/>
                  <a:sym typeface="+mn-ea"/>
                </a:rPr>
                <a:t>Powered by  </a:t>
              </a:r>
            </a:p>
            <a:p>
              <a:pPr algn="l"/>
              <a:r>
                <a:rPr lang="zh-CN" altLang="en-US" dirty="0">
                  <a:solidFill>
                    <a:schemeClr val="accent5">
                      <a:lumMod val="75000"/>
                    </a:schemeClr>
                  </a:solidFill>
                  <a:latin typeface="Arial" panose="020B0604020202020204" pitchFamily="34" charset="0"/>
                  <a:ea typeface="Arial" panose="020B0604020202020204" pitchFamily="34" charset="0"/>
                  <a:sym typeface="+mn-ea"/>
                </a:rPr>
                <a:t>YahBoom</a:t>
              </a:r>
              <a:endParaRPr lang="zh-CN" altLang="en-US" dirty="0">
                <a:solidFill>
                  <a:schemeClr val="accent5">
                    <a:lumMod val="75000"/>
                  </a:schemeClr>
                </a:solidFill>
                <a:latin typeface="方正少儿_GBK" panose="02000000000000000000" charset="-122"/>
                <a:ea typeface="方正少儿_GBK" panose="02000000000000000000" charset="-122"/>
              </a:endParaRPr>
            </a:p>
          </p:txBody>
        </p:sp>
      </p:grpSp>
      <p:sp>
        <p:nvSpPr>
          <p:cNvPr id="15" name="文本框 14"/>
          <p:cNvSpPr txBox="1"/>
          <p:nvPr/>
        </p:nvSpPr>
        <p:spPr>
          <a:xfrm>
            <a:off x="924560" y="81915"/>
            <a:ext cx="10042525" cy="583565"/>
          </a:xfrm>
          <a:prstGeom prst="rect">
            <a:avLst/>
          </a:prstGeom>
          <a:noFill/>
        </p:spPr>
        <p:txBody>
          <a:bodyPr wrap="square" rtlCol="0" anchor="t">
            <a:spAutoFit/>
          </a:bodyPr>
          <a:lstStyle/>
          <a:p>
            <a:r>
              <a:rPr lang="en-US" altLang="zh-CN" sz="3200">
                <a:solidFill>
                  <a:schemeClr val="bg1"/>
                </a:solidFill>
                <a:latin typeface="微软雅黑" panose="020B0503020204020204" charset="-122"/>
                <a:ea typeface="微软雅黑" panose="020B0503020204020204" charset="-122"/>
              </a:rPr>
              <a:t>                </a:t>
            </a:r>
            <a:r>
              <a:rPr lang="zh-CN" altLang="en-US" sz="3200">
                <a:solidFill>
                  <a:schemeClr val="bg1"/>
                </a:solidFill>
                <a:latin typeface="微软雅黑" panose="020B0503020204020204" charset="-122"/>
                <a:ea typeface="微软雅黑" panose="020B0503020204020204" charset="-122"/>
              </a:rPr>
              <a:t>          </a:t>
            </a:r>
            <a:r>
              <a:rPr lang="zh-CN" altLang="en-US" sz="3200">
                <a:solidFill>
                  <a:schemeClr val="bg1"/>
                </a:solidFill>
                <a:latin typeface="Arial" panose="020B0604020202020204" pitchFamily="34" charset="0"/>
                <a:ea typeface="Arial" panose="020B0604020202020204" pitchFamily="34" charset="0"/>
                <a:sym typeface="+mn-ea"/>
              </a:rPr>
              <a:t> </a:t>
            </a:r>
            <a:r>
              <a:rPr lang="en-US" altLang="zh-CN" sz="3200">
                <a:solidFill>
                  <a:schemeClr val="bg1"/>
                </a:solidFill>
                <a:latin typeface="Arial" panose="020B0604020202020204" pitchFamily="34" charset="0"/>
                <a:ea typeface="Arial" panose="020B0604020202020204" pitchFamily="34" charset="0"/>
                <a:sym typeface="+mn-ea"/>
              </a:rPr>
              <a:t>micro:bit</a:t>
            </a:r>
            <a:r>
              <a:rPr lang="zh-CN" altLang="en-US" sz="3200">
                <a:solidFill>
                  <a:schemeClr val="bg1"/>
                </a:solidFill>
                <a:latin typeface="Arial" panose="020B0604020202020204" pitchFamily="34" charset="0"/>
                <a:ea typeface="Arial" panose="020B0604020202020204" pitchFamily="34" charset="0"/>
                <a:sym typeface="+mn-ea"/>
              </a:rPr>
              <a:t> entry video tutorial</a:t>
            </a:r>
            <a:r>
              <a:rPr lang="zh-CN" altLang="en-US" sz="2800" u="sng">
                <a:latin typeface="icomoon" charset="0"/>
                <a:ea typeface="Yu Gothic UI Semibold" panose="020B0700000000000000" charset="-128"/>
              </a:rPr>
              <a:t>                               </a:t>
            </a:r>
          </a:p>
        </p:txBody>
      </p:sp>
      <p:sp>
        <p:nvSpPr>
          <p:cNvPr id="3" name="任意多边形 2"/>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creative tutorial</a:t>
            </a:r>
            <a:endParaRPr lang="zh-CN" altLang="en-US" sz="2800"/>
          </a:p>
        </p:txBody>
      </p:sp>
      <p:pic>
        <p:nvPicPr>
          <p:cNvPr id="2" name="图片 1" descr="logo"/>
          <p:cNvPicPr>
            <a:picLocks noChangeAspect="1"/>
          </p:cNvPicPr>
          <p:nvPr/>
        </p:nvPicPr>
        <p:blipFill>
          <a:blip r:embed="rId2"/>
          <a:stretch>
            <a:fillRect/>
          </a:stretch>
        </p:blipFill>
        <p:spPr>
          <a:xfrm>
            <a:off x="174625" y="81915"/>
            <a:ext cx="1428115" cy="8851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zoom/>
      </p:transition>
    </mc:Choice>
    <mc:Fallback xmlns="">
      <p:transition spd="slow">
        <p:zo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22491" y="778968"/>
            <a:ext cx="10899418" cy="5299025"/>
            <a:chOff x="0" y="0"/>
            <a:chExt cx="12192000" cy="6858000"/>
          </a:xfrm>
        </p:grpSpPr>
        <p:sp>
          <p:nvSpPr>
            <p:cNvPr id="13" name="矩形 12"/>
            <p:cNvSpPr/>
            <p:nvPr/>
          </p:nvSpPr>
          <p:spPr>
            <a:xfrm>
              <a:off x="0" y="0"/>
              <a:ext cx="12192000" cy="6858000"/>
            </a:xfrm>
            <a:prstGeom prst="rect">
              <a:avLst/>
            </a:prstGeom>
            <a:blipFill dpi="0" rotWithShape="0">
              <a:blip r:embed="rId2"/>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228598" y="5118134"/>
            <a:ext cx="724486" cy="458769"/>
            <a:chOff x="560275" y="3433438"/>
            <a:chExt cx="1198188" cy="758734"/>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任意多边形 29"/>
          <p:cNvSpPr/>
          <p:nvPr/>
        </p:nvSpPr>
        <p:spPr>
          <a:xfrm>
            <a:off x="11280687" y="1444203"/>
            <a:ext cx="542043" cy="331679"/>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143539" y="335914"/>
            <a:ext cx="1354542" cy="82885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5" name="组合 34"/>
          <p:cNvGrpSpPr/>
          <p:nvPr/>
        </p:nvGrpSpPr>
        <p:grpSpPr>
          <a:xfrm>
            <a:off x="11280688" y="56591"/>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1601837" y="2473706"/>
            <a:ext cx="7593670" cy="846183"/>
            <a:chOff x="1055737" y="1292335"/>
            <a:chExt cx="7593670" cy="846183"/>
          </a:xfrm>
        </p:grpSpPr>
        <p:sp>
          <p:nvSpPr>
            <p:cNvPr id="18" name="文本框 17"/>
            <p:cNvSpPr txBox="1"/>
            <p:nvPr/>
          </p:nvSpPr>
          <p:spPr>
            <a:xfrm>
              <a:off x="1459489" y="1292335"/>
              <a:ext cx="721995" cy="368300"/>
            </a:xfrm>
            <a:prstGeom prst="rect">
              <a:avLst/>
            </a:prstGeom>
            <a:solidFill>
              <a:schemeClr val="accent5">
                <a:lumMod val="20000"/>
                <a:lumOff val="80000"/>
              </a:schemeClr>
            </a:solidFill>
          </p:spPr>
          <p:txBody>
            <a:bodyPr wrap="none" rtlCol="0">
              <a:spAutoFit/>
            </a:bodyPr>
            <a:lstStyle/>
            <a:p>
              <a:r>
                <a:rPr lang="en-US" altLang="zh-CN" dirty="0" smtClean="0">
                  <a:latin typeface="方正少儿_GBK" panose="02000000000000000000" charset="-122"/>
                  <a:ea typeface="方正少儿_GBK" panose="02000000000000000000" charset="-122"/>
                </a:rPr>
                <a:t>Part1</a:t>
              </a:r>
            </a:p>
          </p:txBody>
        </p:sp>
        <p:sp>
          <p:nvSpPr>
            <p:cNvPr id="19" name="文本框 18"/>
            <p:cNvSpPr txBox="1"/>
            <p:nvPr/>
          </p:nvSpPr>
          <p:spPr>
            <a:xfrm>
              <a:off x="1055737" y="1770042"/>
              <a:ext cx="1681480" cy="368300"/>
            </a:xfrm>
            <a:prstGeom prst="rect">
              <a:avLst/>
            </a:prstGeom>
            <a:noFill/>
          </p:spPr>
          <p:txBody>
            <a:bodyPr wrap="none" rtlCol="0">
              <a:spAutoFit/>
            </a:bodyPr>
            <a:lstStyle/>
            <a:p>
              <a:pPr algn="l"/>
              <a:r>
                <a:rPr lang="zh-CN" altLang="en-US" dirty="0">
                  <a:solidFill>
                    <a:srgbClr val="0070C0"/>
                  </a:solidFill>
                  <a:latin typeface="Arial" panose="020B0604020202020204" pitchFamily="34" charset="0"/>
                  <a:ea typeface="Arial" panose="020B0604020202020204" pitchFamily="34" charset="0"/>
                  <a:sym typeface="+mn-ea"/>
                  <a:hlinkClick r:id="rId3" action="ppaction://hlinksldjump"/>
                </a:rPr>
                <a:t>Learning goals</a:t>
              </a:r>
              <a:endParaRPr lang="zh-CN" altLang="en-US" dirty="0">
                <a:solidFill>
                  <a:schemeClr val="accent5">
                    <a:lumMod val="75000"/>
                  </a:schemeClr>
                </a:solidFill>
                <a:latin typeface="方正少儿_GBK" panose="02000000000000000000" charset="-122"/>
                <a:ea typeface="方正少儿_GBK" panose="02000000000000000000" charset="-122"/>
              </a:endParaRPr>
            </a:p>
          </p:txBody>
        </p:sp>
        <p:sp>
          <p:nvSpPr>
            <p:cNvPr id="24" name="文本框 23"/>
            <p:cNvSpPr txBox="1"/>
            <p:nvPr/>
          </p:nvSpPr>
          <p:spPr>
            <a:xfrm>
              <a:off x="3278949" y="1292335"/>
              <a:ext cx="782955" cy="368300"/>
            </a:xfrm>
            <a:prstGeom prst="rect">
              <a:avLst/>
            </a:prstGeom>
            <a:solidFill>
              <a:schemeClr val="accent5">
                <a:lumMod val="20000"/>
                <a:lumOff val="80000"/>
              </a:schemeClr>
            </a:solidFill>
          </p:spPr>
          <p:txBody>
            <a:bodyPr wrap="none" rtlCol="0">
              <a:spAutoFit/>
            </a:bodyPr>
            <a:lstStyle/>
            <a:p>
              <a:r>
                <a:rPr lang="en-US" altLang="zh-CN" dirty="0" smtClean="0">
                  <a:latin typeface="方正少儿_GBK" panose="02000000000000000000" charset="-122"/>
                  <a:ea typeface="方正少儿_GBK" panose="02000000000000000000" charset="-122"/>
                </a:rPr>
                <a:t>Part 2</a:t>
              </a:r>
              <a:endParaRPr lang="zh-CN" altLang="en-US" dirty="0">
                <a:latin typeface="方正少儿_GBK" panose="02000000000000000000" charset="-122"/>
                <a:ea typeface="方正少儿_GBK" panose="02000000000000000000" charset="-122"/>
              </a:endParaRPr>
            </a:p>
          </p:txBody>
        </p:sp>
        <p:sp>
          <p:nvSpPr>
            <p:cNvPr id="25" name="文本框 24"/>
            <p:cNvSpPr txBox="1"/>
            <p:nvPr/>
          </p:nvSpPr>
          <p:spPr>
            <a:xfrm>
              <a:off x="3043036" y="1739562"/>
              <a:ext cx="1363980" cy="368300"/>
            </a:xfrm>
            <a:prstGeom prst="rect">
              <a:avLst/>
            </a:prstGeom>
            <a:noFill/>
          </p:spPr>
          <p:txBody>
            <a:bodyPr wrap="none" rtlCol="0">
              <a:spAutoFit/>
            </a:bodyPr>
            <a:lstStyle/>
            <a:p>
              <a:pPr algn="l"/>
              <a:r>
                <a:rPr lang="zh-CN" altLang="en-US" dirty="0">
                  <a:solidFill>
                    <a:schemeClr val="accent5">
                      <a:lumMod val="75000"/>
                    </a:schemeClr>
                  </a:solidFill>
                  <a:latin typeface="Arial" panose="020B0604020202020204" pitchFamily="34" charset="0"/>
                  <a:ea typeface="Arial" panose="020B0604020202020204" pitchFamily="34" charset="0"/>
                  <a:sym typeface="+mn-ea"/>
                  <a:hlinkClick r:id="rId3" action="ppaction://hlinksldjump"/>
                </a:rPr>
                <a:t>Preparation</a:t>
              </a:r>
              <a:endParaRPr lang="zh-CN" altLang="en-US" dirty="0">
                <a:solidFill>
                  <a:schemeClr val="accent5">
                    <a:lumMod val="75000"/>
                  </a:schemeClr>
                </a:solidFill>
                <a:latin typeface="方正少儿_GBK" panose="02000000000000000000" charset="-122"/>
                <a:ea typeface="方正少儿_GBK" panose="02000000000000000000" charset="-122"/>
              </a:endParaRPr>
            </a:p>
          </p:txBody>
        </p:sp>
        <p:sp>
          <p:nvSpPr>
            <p:cNvPr id="27" name="文本框 26"/>
            <p:cNvSpPr txBox="1"/>
            <p:nvPr/>
          </p:nvSpPr>
          <p:spPr>
            <a:xfrm>
              <a:off x="5271947" y="1312655"/>
              <a:ext cx="709295" cy="368300"/>
            </a:xfrm>
            <a:prstGeom prst="rect">
              <a:avLst/>
            </a:prstGeom>
            <a:solidFill>
              <a:schemeClr val="accent5">
                <a:lumMod val="20000"/>
                <a:lumOff val="80000"/>
              </a:schemeClr>
            </a:solidFill>
          </p:spPr>
          <p:txBody>
            <a:bodyPr wrap="none" rtlCol="0">
              <a:spAutoFit/>
            </a:bodyPr>
            <a:lstStyle/>
            <a:p>
              <a:r>
                <a:rPr lang="en-US" altLang="zh-CN" dirty="0" smtClean="0">
                  <a:latin typeface="方正少儿_GBK" panose="02000000000000000000" charset="-122"/>
                  <a:ea typeface="方正少儿_GBK" panose="02000000000000000000" charset="-122"/>
                </a:rPr>
                <a:t>Part3</a:t>
              </a:r>
              <a:endParaRPr lang="zh-CN" altLang="en-US" dirty="0">
                <a:latin typeface="方正少儿_GBK" panose="02000000000000000000" charset="-122"/>
                <a:ea typeface="方正少儿_GBK" panose="02000000000000000000" charset="-122"/>
              </a:endParaRPr>
            </a:p>
          </p:txBody>
        </p:sp>
        <p:sp>
          <p:nvSpPr>
            <p:cNvPr id="28" name="文本框 27"/>
            <p:cNvSpPr txBox="1"/>
            <p:nvPr/>
          </p:nvSpPr>
          <p:spPr>
            <a:xfrm>
              <a:off x="4976979" y="1739562"/>
              <a:ext cx="1300480" cy="368300"/>
            </a:xfrm>
            <a:prstGeom prst="rect">
              <a:avLst/>
            </a:prstGeom>
            <a:noFill/>
          </p:spPr>
          <p:txBody>
            <a:bodyPr wrap="none" rtlCol="0">
              <a:spAutoFit/>
            </a:bodyPr>
            <a:lstStyle/>
            <a:p>
              <a:pPr algn="l"/>
              <a:r>
                <a:rPr lang="en-US" altLang="zh-CN" dirty="0">
                  <a:solidFill>
                    <a:schemeClr val="accent5">
                      <a:lumMod val="75000"/>
                    </a:schemeClr>
                  </a:solidFill>
                  <a:latin typeface="Arial" panose="020B0604020202020204" pitchFamily="34" charset="0"/>
                  <a:ea typeface="Arial" panose="020B0604020202020204" pitchFamily="34" charset="0"/>
                  <a:sym typeface="+mn-ea"/>
                  <a:hlinkClick r:id="rId3" action="ppaction://hlinksldjump"/>
                </a:rPr>
                <a:t>Handmade</a:t>
              </a:r>
              <a:endParaRPr lang="zh-CN" altLang="en-US" dirty="0">
                <a:solidFill>
                  <a:schemeClr val="accent5">
                    <a:lumMod val="75000"/>
                  </a:schemeClr>
                </a:solidFill>
                <a:latin typeface="方正少儿_GBK" panose="02000000000000000000" charset="-122"/>
                <a:ea typeface="方正少儿_GBK" panose="02000000000000000000" charset="-122"/>
              </a:endParaRPr>
            </a:p>
          </p:txBody>
        </p:sp>
        <p:sp>
          <p:nvSpPr>
            <p:cNvPr id="32" name="文本框 31"/>
            <p:cNvSpPr txBox="1"/>
            <p:nvPr/>
          </p:nvSpPr>
          <p:spPr>
            <a:xfrm>
              <a:off x="7180936" y="1292511"/>
              <a:ext cx="781050" cy="368300"/>
            </a:xfrm>
            <a:prstGeom prst="rect">
              <a:avLst/>
            </a:prstGeom>
            <a:solidFill>
              <a:schemeClr val="accent5">
                <a:lumMod val="20000"/>
                <a:lumOff val="80000"/>
              </a:schemeClr>
            </a:solidFill>
          </p:spPr>
          <p:txBody>
            <a:bodyPr wrap="none" rtlCol="0">
              <a:spAutoFit/>
            </a:bodyPr>
            <a:lstStyle/>
            <a:p>
              <a:r>
                <a:rPr lang="en-US" altLang="zh-CN" dirty="0" smtClean="0">
                  <a:latin typeface="方正少儿_GBK" panose="02000000000000000000" charset="-122"/>
                  <a:ea typeface="方正少儿_GBK" panose="02000000000000000000" charset="-122"/>
                </a:rPr>
                <a:t>Part 4</a:t>
              </a:r>
              <a:endParaRPr lang="zh-CN" altLang="en-US" dirty="0">
                <a:latin typeface="方正少儿_GBK" panose="02000000000000000000" charset="-122"/>
                <a:ea typeface="方正少儿_GBK" panose="02000000000000000000" charset="-122"/>
              </a:endParaRPr>
            </a:p>
          </p:txBody>
        </p:sp>
        <p:sp>
          <p:nvSpPr>
            <p:cNvPr id="34" name="文本框 33"/>
            <p:cNvSpPr txBox="1"/>
            <p:nvPr/>
          </p:nvSpPr>
          <p:spPr>
            <a:xfrm>
              <a:off x="6701227" y="1770218"/>
              <a:ext cx="1948180" cy="368300"/>
            </a:xfrm>
            <a:prstGeom prst="rect">
              <a:avLst/>
            </a:prstGeom>
            <a:noFill/>
          </p:spPr>
          <p:txBody>
            <a:bodyPr wrap="none" rtlCol="0">
              <a:spAutoFit/>
            </a:bodyPr>
            <a:lstStyle/>
            <a:p>
              <a:pPr algn="l"/>
              <a:r>
                <a:rPr lang="zh-CN" altLang="en-US" dirty="0">
                  <a:solidFill>
                    <a:schemeClr val="accent5">
                      <a:lumMod val="75000"/>
                    </a:schemeClr>
                  </a:solidFill>
                  <a:latin typeface="Arial" panose="020B0604020202020204" pitchFamily="34" charset="0"/>
                  <a:ea typeface="Arial" panose="020B0604020202020204" pitchFamily="34" charset="0"/>
                  <a:sym typeface="+mn-ea"/>
                  <a:hlinkClick r:id="rId3" action="ppaction://hlinksldjump"/>
                </a:rPr>
                <a:t>Search for blocks</a:t>
              </a:r>
              <a:endParaRPr lang="zh-CN" altLang="en-US" dirty="0">
                <a:solidFill>
                  <a:schemeClr val="accent5">
                    <a:lumMod val="75000"/>
                  </a:schemeClr>
                </a:solidFill>
                <a:latin typeface="方正少儿_GBK" panose="02000000000000000000" charset="-122"/>
                <a:ea typeface="方正少儿_GBK" panose="02000000000000000000" charset="-122"/>
              </a:endParaRPr>
            </a:p>
          </p:txBody>
        </p:sp>
      </p:grpSp>
      <p:sp>
        <p:nvSpPr>
          <p:cNvPr id="7" name="文本框 6"/>
          <p:cNvSpPr txBox="1"/>
          <p:nvPr/>
        </p:nvSpPr>
        <p:spPr>
          <a:xfrm>
            <a:off x="107015" y="642387"/>
            <a:ext cx="1427480" cy="521970"/>
          </a:xfrm>
          <a:prstGeom prst="rect">
            <a:avLst/>
          </a:prstGeom>
          <a:noFill/>
        </p:spPr>
        <p:txBody>
          <a:bodyPr wrap="none" rtlCol="0">
            <a:spAutoFit/>
          </a:bodyPr>
          <a:lstStyle/>
          <a:p>
            <a:pPr algn="l"/>
            <a:r>
              <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rPr>
              <a:t>C</a:t>
            </a:r>
            <a:r>
              <a:rPr lang="zh-CN" altLang="en-US" sz="2800" dirty="0" smtClean="0">
                <a:solidFill>
                  <a:schemeClr val="accent5">
                    <a:lumMod val="75000"/>
                  </a:schemeClr>
                </a:solidFill>
                <a:latin typeface="Arial" panose="020B0604020202020204" pitchFamily="34" charset="0"/>
                <a:ea typeface="Arial" panose="020B0604020202020204" pitchFamily="34" charset="0"/>
                <a:sym typeface="+mn-ea"/>
              </a:rPr>
              <a:t>ontent</a:t>
            </a:r>
            <a:endParaRPr lang="zh-CN" altLang="en-US" sz="2800" dirty="0">
              <a:solidFill>
                <a:schemeClr val="accent5">
                  <a:lumMod val="75000"/>
                </a:schemeClr>
              </a:solidFill>
              <a:latin typeface="方正少儿_GBK" panose="02000000000000000000" charset="-122"/>
              <a:ea typeface="方正少儿_GBK" panose="02000000000000000000" charset="-122"/>
            </a:endParaRPr>
          </a:p>
        </p:txBody>
      </p:sp>
      <p:sp>
        <p:nvSpPr>
          <p:cNvPr id="3" name="文本框 2"/>
          <p:cNvSpPr txBox="1"/>
          <p:nvPr/>
        </p:nvSpPr>
        <p:spPr>
          <a:xfrm>
            <a:off x="781050" y="133350"/>
            <a:ext cx="10042525" cy="583565"/>
          </a:xfrm>
          <a:prstGeom prst="rect">
            <a:avLst/>
          </a:prstGeom>
          <a:noFill/>
        </p:spPr>
        <p:txBody>
          <a:bodyPr wrap="square" rtlCol="0" anchor="t">
            <a:spAutoFit/>
          </a:bodyPr>
          <a:lstStyle/>
          <a:p>
            <a:r>
              <a:rPr lang="en-US" altLang="zh-CN" sz="3200">
                <a:solidFill>
                  <a:schemeClr val="bg1"/>
                </a:solidFill>
                <a:latin typeface="微软雅黑" panose="020B0503020204020204" charset="-122"/>
                <a:ea typeface="微软雅黑" panose="020B0503020204020204" charset="-122"/>
              </a:rPr>
              <a:t>      </a:t>
            </a:r>
            <a:r>
              <a:rPr lang="zh-CN" altLang="en-US" sz="3200">
                <a:solidFill>
                  <a:schemeClr val="bg1"/>
                </a:solidFill>
                <a:latin typeface="微软雅黑" panose="020B0503020204020204" charset="-122"/>
                <a:ea typeface="微软雅黑" panose="020B0503020204020204" charset="-122"/>
              </a:rPr>
              <a:t>                    </a:t>
            </a:r>
            <a:r>
              <a:rPr lang="zh-CN" altLang="en-US" sz="3200">
                <a:solidFill>
                  <a:schemeClr val="bg1"/>
                </a:solidFill>
                <a:latin typeface="Arial" panose="020B0604020202020204" pitchFamily="34" charset="0"/>
                <a:ea typeface="Arial" panose="020B0604020202020204" pitchFamily="34" charset="0"/>
                <a:sym typeface="+mn-ea"/>
              </a:rPr>
              <a:t> </a:t>
            </a:r>
            <a:r>
              <a:rPr lang="en-US" altLang="zh-CN" sz="3200">
                <a:solidFill>
                  <a:schemeClr val="bg1"/>
                </a:solidFill>
                <a:latin typeface="Arial" panose="020B0604020202020204" pitchFamily="34" charset="0"/>
                <a:ea typeface="Arial" panose="020B0604020202020204" pitchFamily="34" charset="0"/>
                <a:sym typeface="+mn-ea"/>
              </a:rPr>
              <a:t>micro:bit</a:t>
            </a:r>
            <a:r>
              <a:rPr lang="zh-CN" altLang="en-US" sz="3200">
                <a:solidFill>
                  <a:schemeClr val="bg1"/>
                </a:solidFill>
                <a:latin typeface="Arial" panose="020B0604020202020204" pitchFamily="34" charset="0"/>
                <a:ea typeface="Arial" panose="020B0604020202020204" pitchFamily="34" charset="0"/>
                <a:sym typeface="+mn-ea"/>
              </a:rPr>
              <a:t> entry video tutorial</a:t>
            </a:r>
            <a:r>
              <a:rPr lang="zh-CN" altLang="en-US" sz="2800">
                <a:solidFill>
                  <a:schemeClr val="bg1"/>
                </a:solidFill>
                <a:latin typeface="微软雅黑" panose="020B0503020204020204" charset="-122"/>
                <a:ea typeface="微软雅黑" panose="020B0503020204020204" charset="-122"/>
              </a:rPr>
              <a:t> </a:t>
            </a:r>
            <a:r>
              <a:rPr lang="zh-CN" altLang="en-US" sz="2800" u="sng">
                <a:latin typeface="icomoon" charset="0"/>
                <a:ea typeface="Yu Gothic UI Semibold" panose="020B0700000000000000" charset="-128"/>
              </a:rPr>
              <a:t>                                </a:t>
            </a:r>
          </a:p>
        </p:txBody>
      </p:sp>
      <p:sp>
        <p:nvSpPr>
          <p:cNvPr id="8" name="任意多边形 7"/>
          <p:cNvSpPr/>
          <p:nvPr/>
        </p:nvSpPr>
        <p:spPr>
          <a:xfrm>
            <a:off x="0" y="5761355"/>
            <a:ext cx="12192000" cy="109664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creative tutorial</a:t>
            </a:r>
            <a:endParaRPr lang="zh-CN" altLang="en-US" sz="2800"/>
          </a:p>
        </p:txBody>
      </p:sp>
      <p:sp>
        <p:nvSpPr>
          <p:cNvPr id="6" name="文本框 5"/>
          <p:cNvSpPr txBox="1"/>
          <p:nvPr/>
        </p:nvSpPr>
        <p:spPr>
          <a:xfrm>
            <a:off x="9725381" y="2473882"/>
            <a:ext cx="774065" cy="368300"/>
          </a:xfrm>
          <a:prstGeom prst="rect">
            <a:avLst/>
          </a:prstGeom>
          <a:solidFill>
            <a:schemeClr val="accent5">
              <a:lumMod val="20000"/>
              <a:lumOff val="80000"/>
            </a:schemeClr>
          </a:solidFill>
        </p:spPr>
        <p:txBody>
          <a:bodyPr wrap="none" rtlCol="0">
            <a:spAutoFit/>
          </a:bodyPr>
          <a:lstStyle/>
          <a:p>
            <a:r>
              <a:rPr lang="en-US" altLang="zh-CN" dirty="0" smtClean="0">
                <a:latin typeface="方正少儿_GBK" panose="02000000000000000000" charset="-122"/>
                <a:ea typeface="方正少儿_GBK" panose="02000000000000000000" charset="-122"/>
              </a:rPr>
              <a:t>Part 5</a:t>
            </a:r>
            <a:endParaRPr lang="zh-CN" altLang="en-US" dirty="0">
              <a:latin typeface="方正少儿_GBK" panose="02000000000000000000" charset="-122"/>
              <a:ea typeface="方正少儿_GBK" panose="02000000000000000000" charset="-122"/>
            </a:endParaRPr>
          </a:p>
        </p:txBody>
      </p:sp>
      <p:sp>
        <p:nvSpPr>
          <p:cNvPr id="11" name="文本框 10">
            <a:hlinkClick r:id="rId4" action="ppaction://hlinksldjump"/>
          </p:cNvPr>
          <p:cNvSpPr txBox="1"/>
          <p:nvPr/>
        </p:nvSpPr>
        <p:spPr>
          <a:xfrm>
            <a:off x="9363147" y="2951589"/>
            <a:ext cx="1808480" cy="368300"/>
          </a:xfrm>
          <a:prstGeom prst="rect">
            <a:avLst/>
          </a:prstGeom>
          <a:noFill/>
        </p:spPr>
        <p:txBody>
          <a:bodyPr wrap="none" rtlCol="0">
            <a:spAutoFit/>
          </a:bodyPr>
          <a:lstStyle/>
          <a:p>
            <a:pPr algn="l"/>
            <a:r>
              <a:rPr lang="zh-CN" altLang="en-US" dirty="0">
                <a:solidFill>
                  <a:schemeClr val="accent5">
                    <a:lumMod val="75000"/>
                  </a:schemeClr>
                </a:solidFill>
                <a:latin typeface="Arial" panose="020B0604020202020204" pitchFamily="34" charset="0"/>
                <a:ea typeface="Arial" panose="020B0604020202020204" pitchFamily="34" charset="0"/>
                <a:sym typeface="+mn-ea"/>
                <a:hlinkClick r:id="rId3" action="ppaction://hlinksldjump"/>
              </a:rPr>
              <a:t>Combin</a:t>
            </a:r>
            <a:r>
              <a:rPr lang="en-US" altLang="zh-CN" dirty="0">
                <a:solidFill>
                  <a:schemeClr val="accent5">
                    <a:lumMod val="75000"/>
                  </a:schemeClr>
                </a:solidFill>
                <a:latin typeface="Arial" panose="020B0604020202020204" pitchFamily="34" charset="0"/>
                <a:ea typeface="Arial" panose="020B0604020202020204" pitchFamily="34" charset="0"/>
                <a:sym typeface="+mn-ea"/>
                <a:hlinkClick r:id="rId3" action="ppaction://hlinksldjump"/>
              </a:rPr>
              <a:t>e</a:t>
            </a:r>
            <a:r>
              <a:rPr lang="zh-CN" altLang="en-US" dirty="0">
                <a:solidFill>
                  <a:schemeClr val="accent5">
                    <a:lumMod val="75000"/>
                  </a:schemeClr>
                </a:solidFill>
                <a:latin typeface="Arial" panose="020B0604020202020204" pitchFamily="34" charset="0"/>
                <a:ea typeface="Arial" panose="020B0604020202020204" pitchFamily="34" charset="0"/>
                <a:sym typeface="+mn-ea"/>
                <a:hlinkClick r:id="rId3" action="ppaction://hlinksldjump"/>
              </a:rPr>
              <a:t> blocks</a:t>
            </a:r>
            <a:endParaRPr lang="zh-CN" altLang="en-US" dirty="0">
              <a:solidFill>
                <a:schemeClr val="accent5">
                  <a:lumMod val="75000"/>
                </a:schemeClr>
              </a:solidFill>
              <a:latin typeface="方正少儿_GBK" panose="02000000000000000000" charset="-122"/>
              <a:ea typeface="方正少儿_GBK" panose="02000000000000000000" charset="-122"/>
            </a:endParaRPr>
          </a:p>
        </p:txBody>
      </p:sp>
      <p:pic>
        <p:nvPicPr>
          <p:cNvPr id="12" name="图片 11" descr="logo"/>
          <p:cNvPicPr>
            <a:picLocks noChangeAspect="1"/>
          </p:cNvPicPr>
          <p:nvPr/>
        </p:nvPicPr>
        <p:blipFill>
          <a:blip r:embed="rId5"/>
          <a:stretch>
            <a:fillRect/>
          </a:stretch>
        </p:blipFill>
        <p:spPr>
          <a:xfrm>
            <a:off x="1322705" y="69215"/>
            <a:ext cx="1148080" cy="71183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blinds/>
      </p:transition>
    </mc:Choice>
    <mc:Fallback xmlns="">
      <p:transition spd="slow">
        <p:blind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8870" cy="521970"/>
          </a:xfrm>
          <a:prstGeom prst="rect">
            <a:avLst/>
          </a:prstGeom>
          <a:noFill/>
        </p:spPr>
        <p:txBody>
          <a:bodyPr wrap="none" rtlCol="0">
            <a:spAutoFit/>
          </a:bodyPr>
          <a:lstStyle/>
          <a:p>
            <a:r>
              <a:rPr lang="en-US" altLang="zh-CN" sz="2800" dirty="0" smtClean="0">
                <a:solidFill>
                  <a:schemeClr val="accent5">
                    <a:lumMod val="75000"/>
                  </a:schemeClr>
                </a:solidFill>
                <a:latin typeface="方正少儿_GBK" panose="02000000000000000000" charset="-122"/>
                <a:ea typeface="方正少儿_GBK" panose="02000000000000000000" charset="-122"/>
              </a:rPr>
              <a:t>Part 1</a:t>
            </a:r>
          </a:p>
        </p:txBody>
      </p:sp>
      <p:sp>
        <p:nvSpPr>
          <p:cNvPr id="15" name="文本框 14"/>
          <p:cNvSpPr txBox="1"/>
          <p:nvPr/>
        </p:nvSpPr>
        <p:spPr>
          <a:xfrm>
            <a:off x="75565" y="45085"/>
            <a:ext cx="10042525" cy="583565"/>
          </a:xfrm>
          <a:prstGeom prst="rect">
            <a:avLst/>
          </a:prstGeom>
          <a:noFill/>
        </p:spPr>
        <p:txBody>
          <a:bodyPr wrap="square" rtlCol="0" anchor="t">
            <a:spAutoFit/>
          </a:bodyPr>
          <a:lstStyle/>
          <a:p>
            <a:r>
              <a:rPr lang="en-US" altLang="zh-CN" sz="3200">
                <a:solidFill>
                  <a:schemeClr val="bg1"/>
                </a:solidFill>
                <a:latin typeface="微软雅黑" panose="020B0503020204020204" charset="-122"/>
                <a:ea typeface="微软雅黑" panose="020B0503020204020204" charset="-122"/>
              </a:rPr>
              <a:t>                   </a:t>
            </a:r>
            <a:r>
              <a:rPr lang="zh-CN" altLang="en-US" sz="3200">
                <a:solidFill>
                  <a:schemeClr val="bg1"/>
                </a:solidFill>
                <a:latin typeface="微软雅黑" panose="020B0503020204020204" charset="-122"/>
                <a:ea typeface="微软雅黑" panose="020B0503020204020204" charset="-122"/>
              </a:rPr>
              <a:t>           </a:t>
            </a:r>
            <a:r>
              <a:rPr lang="zh-CN" altLang="en-US" sz="3200">
                <a:solidFill>
                  <a:schemeClr val="bg1"/>
                </a:solidFill>
                <a:latin typeface="Arial" panose="020B0604020202020204" pitchFamily="34" charset="0"/>
                <a:ea typeface="Arial" panose="020B0604020202020204" pitchFamily="34" charset="0"/>
                <a:sym typeface="+mn-ea"/>
              </a:rPr>
              <a:t> </a:t>
            </a:r>
            <a:r>
              <a:rPr lang="en-US" altLang="zh-CN" sz="3200">
                <a:solidFill>
                  <a:schemeClr val="bg1"/>
                </a:solidFill>
                <a:latin typeface="Arial" panose="020B0604020202020204" pitchFamily="34" charset="0"/>
                <a:ea typeface="Arial" panose="020B0604020202020204" pitchFamily="34" charset="0"/>
                <a:sym typeface="+mn-ea"/>
              </a:rPr>
              <a:t>micro:bit</a:t>
            </a:r>
            <a:r>
              <a:rPr lang="zh-CN" altLang="en-US" sz="3200">
                <a:solidFill>
                  <a:schemeClr val="bg1"/>
                </a:solidFill>
                <a:latin typeface="Arial" panose="020B0604020202020204" pitchFamily="34" charset="0"/>
                <a:ea typeface="Arial" panose="020B0604020202020204" pitchFamily="34" charset="0"/>
                <a:sym typeface="+mn-ea"/>
              </a:rPr>
              <a:t> entry video tutorial</a:t>
            </a:r>
            <a:r>
              <a:rPr lang="zh-CN" altLang="en-US" sz="2800">
                <a:solidFill>
                  <a:schemeClr val="bg1"/>
                </a:solidFill>
                <a:latin typeface="微软雅黑" panose="020B0503020204020204" charset="-122"/>
                <a:ea typeface="微软雅黑" panose="020B0503020204020204" charset="-122"/>
              </a:rPr>
              <a:t> </a:t>
            </a:r>
            <a:r>
              <a:rPr lang="zh-CN" altLang="en-US" sz="2800" u="sng">
                <a:latin typeface="icomoon" charset="0"/>
                <a:ea typeface="Yu Gothic UI Semibold" panose="020B0700000000000000" charset="-128"/>
              </a:rPr>
              <a:t>                                </a:t>
            </a: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creative tutorial</a:t>
            </a:r>
            <a:endParaRPr lang="zh-CN" altLang="en-US" sz="2800"/>
          </a:p>
        </p:txBody>
      </p:sp>
      <p:sp>
        <p:nvSpPr>
          <p:cNvPr id="2" name="文本框 1"/>
          <p:cNvSpPr txBox="1"/>
          <p:nvPr/>
        </p:nvSpPr>
        <p:spPr>
          <a:xfrm>
            <a:off x="2857500" y="4401820"/>
            <a:ext cx="8133715" cy="1630045"/>
          </a:xfrm>
          <a:prstGeom prst="rect">
            <a:avLst/>
          </a:prstGeom>
          <a:noFill/>
        </p:spPr>
        <p:txBody>
          <a:bodyPr wrap="square" rtlCol="0" anchor="t">
            <a:spAutoFit/>
          </a:bodyPr>
          <a:lstStyle/>
          <a:p>
            <a:r>
              <a:rPr lang="en-US" altLang="zh-CN">
                <a:solidFill>
                  <a:schemeClr val="accent1"/>
                </a:solidFill>
                <a:effectLst>
                  <a:outerShdw blurRad="38100" dist="25400" dir="5400000" algn="ctr" rotWithShape="0">
                    <a:srgbClr val="6E747A">
                      <a:alpha val="43000"/>
                    </a:srgbClr>
                  </a:outerShdw>
                </a:effectLst>
                <a:latin typeface="微软雅黑 Light" panose="020B0502040204020203" charset="-122"/>
                <a:ea typeface="微软雅黑 Light" panose="020B0502040204020203" charset="-122"/>
              </a:rPr>
              <a:t>       </a:t>
            </a:r>
            <a:r>
              <a:rPr lang="en-US" altLang="zh-CN" sz="2000">
                <a:solidFill>
                  <a:schemeClr val="accent1"/>
                </a:solidFill>
                <a:effectLst>
                  <a:outerShdw blurRad="38100" dist="25400" dir="5400000" algn="ctr" rotWithShape="0">
                    <a:srgbClr val="6E747A">
                      <a:alpha val="43000"/>
                    </a:srgbClr>
                  </a:outerShdw>
                </a:effectLst>
                <a:latin typeface="微软雅黑 Light" panose="020B0502040204020203" charset="-122"/>
                <a:ea typeface="微软雅黑 Light" panose="020B0502040204020203" charset="-122"/>
                <a:sym typeface="+mn-ea"/>
              </a:rPr>
              <a:t> </a:t>
            </a:r>
            <a:r>
              <a:rPr sz="2000">
                <a:solidFill>
                  <a:schemeClr val="accent1"/>
                </a:solidFill>
                <a:latin typeface="Arial" panose="020B0604020202020204" pitchFamily="34" charset="0"/>
                <a:ea typeface="Arial" panose="020B0604020202020204" pitchFamily="34" charset="0"/>
                <a:sym typeface="+mn-ea"/>
              </a:rPr>
              <a:t>After you download the program,</a:t>
            </a:r>
            <a:r>
              <a:rPr lang="en-US" sz="2000">
                <a:solidFill>
                  <a:schemeClr val="accent1"/>
                </a:solidFill>
                <a:effectLst/>
                <a:latin typeface="Arial" panose="020B0604020202020204" pitchFamily="34" charset="0"/>
                <a:ea typeface="Batang" panose="02030600000101010101" charset="-127"/>
                <a:cs typeface="Arial" panose="020B0604020202020204" pitchFamily="34" charset="0"/>
              </a:rPr>
              <a:t>p</a:t>
            </a:r>
            <a:r>
              <a:rPr sz="2000">
                <a:solidFill>
                  <a:schemeClr val="accent1"/>
                </a:solidFill>
                <a:effectLst/>
                <a:latin typeface="Arial" panose="020B0604020202020204" pitchFamily="34" charset="0"/>
                <a:ea typeface="Batang" panose="02030600000101010101" charset="-127"/>
                <a:cs typeface="Arial" panose="020B0604020202020204" pitchFamily="34" charset="0"/>
              </a:rPr>
              <a:t>l</a:t>
            </a:r>
            <a:r>
              <a:rPr lang="en-US" sz="2000">
                <a:solidFill>
                  <a:schemeClr val="accent1"/>
                </a:solidFill>
                <a:effectLst/>
                <a:latin typeface="Arial" panose="020B0604020202020204" pitchFamily="34" charset="0"/>
                <a:ea typeface="Batang" panose="02030600000101010101" charset="-127"/>
                <a:cs typeface="Arial" panose="020B0604020202020204" pitchFamily="34" charset="0"/>
              </a:rPr>
              <a:t>ease</a:t>
            </a:r>
            <a:r>
              <a:rPr sz="2000">
                <a:solidFill>
                  <a:schemeClr val="accent1"/>
                </a:solidFill>
                <a:effectLst/>
                <a:latin typeface="Arial" panose="020B0604020202020204" pitchFamily="34" charset="0"/>
                <a:ea typeface="Batang" panose="02030600000101010101" charset="-127"/>
                <a:cs typeface="Arial" panose="020B0604020202020204" pitchFamily="34" charset="0"/>
              </a:rPr>
              <a:t> the ultrasonic </a:t>
            </a:r>
            <a:r>
              <a:rPr lang="en-US" sz="2000">
                <a:solidFill>
                  <a:schemeClr val="accent1"/>
                </a:solidFill>
                <a:effectLst/>
                <a:latin typeface="Arial" panose="020B0604020202020204" pitchFamily="34" charset="0"/>
                <a:ea typeface="Batang" panose="02030600000101010101" charset="-127"/>
                <a:cs typeface="Arial" panose="020B0604020202020204" pitchFamily="34" charset="0"/>
              </a:rPr>
              <a:t>module</a:t>
            </a:r>
            <a:r>
              <a:rPr sz="2000">
                <a:solidFill>
                  <a:schemeClr val="accent1"/>
                </a:solidFill>
                <a:effectLst/>
                <a:latin typeface="Arial" panose="020B0604020202020204" pitchFamily="34" charset="0"/>
                <a:ea typeface="Batang" panose="02030600000101010101" charset="-127"/>
                <a:cs typeface="Arial" panose="020B0604020202020204" pitchFamily="34" charset="0"/>
              </a:rPr>
              <a:t> on the side of the door. If the ultrasonic </a:t>
            </a:r>
            <a:r>
              <a:rPr lang="en-US" sz="2000">
                <a:solidFill>
                  <a:schemeClr val="accent1"/>
                </a:solidFill>
                <a:effectLst/>
                <a:latin typeface="Arial" panose="020B0604020202020204" pitchFamily="34" charset="0"/>
                <a:ea typeface="Batang" panose="02030600000101010101" charset="-127"/>
                <a:cs typeface="Arial" panose="020B0604020202020204" pitchFamily="34" charset="0"/>
              </a:rPr>
              <a:t>module</a:t>
            </a:r>
            <a:r>
              <a:rPr sz="2000">
                <a:solidFill>
                  <a:schemeClr val="accent1"/>
                </a:solidFill>
                <a:effectLst/>
                <a:latin typeface="Arial" panose="020B0604020202020204" pitchFamily="34" charset="0"/>
                <a:ea typeface="Batang" panose="02030600000101010101" charset="-127"/>
                <a:cs typeface="Arial" panose="020B0604020202020204" pitchFamily="34" charset="0"/>
              </a:rPr>
              <a:t> is blocked by hand (simulating someone standing in front of the door), the servo will rotate 90 degrees to open the door. After two seconds, the door will automatically close. </a:t>
            </a:r>
            <a:r>
              <a:rPr lang="en-US" sz="2000">
                <a:solidFill>
                  <a:schemeClr val="accent1"/>
                </a:solidFill>
                <a:effectLst/>
                <a:latin typeface="Arial" panose="020B0604020202020204" pitchFamily="34" charset="0"/>
                <a:ea typeface="Batang" panose="02030600000101010101" charset="-127"/>
                <a:cs typeface="Arial" panose="020B0604020202020204" pitchFamily="34" charset="0"/>
              </a:rPr>
              <a:t>L</a:t>
            </a:r>
            <a:r>
              <a:rPr sz="2000">
                <a:solidFill>
                  <a:schemeClr val="accent1"/>
                </a:solidFill>
                <a:effectLst/>
                <a:latin typeface="Arial" panose="020B0604020202020204" pitchFamily="34" charset="0"/>
                <a:ea typeface="Batang" panose="02030600000101010101" charset="-127"/>
                <a:cs typeface="Arial" panose="020B0604020202020204" pitchFamily="34" charset="0"/>
              </a:rPr>
              <a:t>et's try it together.</a:t>
            </a:r>
          </a:p>
        </p:txBody>
      </p:sp>
      <p:grpSp>
        <p:nvGrpSpPr>
          <p:cNvPr id="25" name="组合 24"/>
          <p:cNvGrpSpPr/>
          <p:nvPr/>
        </p:nvGrpSpPr>
        <p:grpSpPr>
          <a:xfrm>
            <a:off x="778448" y="1924912"/>
            <a:ext cx="2079101" cy="1272213"/>
            <a:chOff x="5213810" y="4721826"/>
            <a:chExt cx="2079101" cy="1272213"/>
          </a:xfrm>
        </p:grpSpPr>
        <p:sp>
          <p:nvSpPr>
            <p:cNvPr id="26" name="任意多边形 25"/>
            <p:cNvSpPr/>
            <p:nvPr/>
          </p:nvSpPr>
          <p:spPr>
            <a:xfrm>
              <a:off x="5213810" y="4721826"/>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5483923" y="5040425"/>
              <a:ext cx="1663700" cy="953135"/>
            </a:xfrm>
            <a:prstGeom prst="rect">
              <a:avLst/>
            </a:prstGeom>
            <a:noFill/>
          </p:spPr>
          <p:txBody>
            <a:bodyPr wrap="none" rtlCol="0">
              <a:spAutoFit/>
            </a:bodyPr>
            <a:lstStyle/>
            <a:p>
              <a:pPr algn="l"/>
              <a:r>
                <a:rPr lang="en-US" altLang="zh-CN" sz="2800" dirty="0">
                  <a:solidFill>
                    <a:schemeClr val="accent5">
                      <a:lumMod val="75000"/>
                    </a:schemeClr>
                  </a:solidFill>
                  <a:latin typeface="Arial" panose="020B0604020202020204" pitchFamily="34" charset="0"/>
                  <a:ea typeface="Arial" panose="020B0604020202020204" pitchFamily="34" charset="0"/>
                  <a:sym typeface="+mn-ea"/>
                </a:rPr>
                <a:t>Learning </a:t>
              </a:r>
            </a:p>
            <a:p>
              <a:pPr algn="l"/>
              <a:r>
                <a:rPr lang="en-US" altLang="zh-CN" sz="2800" dirty="0">
                  <a:solidFill>
                    <a:schemeClr val="accent5">
                      <a:lumMod val="75000"/>
                    </a:schemeClr>
                  </a:solidFill>
                  <a:latin typeface="Arial" panose="020B0604020202020204" pitchFamily="34" charset="0"/>
                  <a:ea typeface="Arial" panose="020B0604020202020204" pitchFamily="34" charset="0"/>
                  <a:sym typeface="+mn-ea"/>
                </a:rPr>
                <a:t>goals</a:t>
              </a:r>
              <a:endParaRPr lang="zh-CN" altLang="en-US" sz="2800" dirty="0">
                <a:solidFill>
                  <a:schemeClr val="accent5">
                    <a:lumMod val="75000"/>
                  </a:schemeClr>
                </a:solidFill>
                <a:latin typeface="方正少儿_GBK" panose="02000000000000000000" charset="-122"/>
                <a:ea typeface="方正少儿_GBK" panose="02000000000000000000" charset="-122"/>
              </a:endParaRPr>
            </a:p>
          </p:txBody>
        </p:sp>
      </p:grpSp>
      <p:pic>
        <p:nvPicPr>
          <p:cNvPr id="9" name="图片 8" descr="logo"/>
          <p:cNvPicPr>
            <a:picLocks noChangeAspect="1"/>
          </p:cNvPicPr>
          <p:nvPr/>
        </p:nvPicPr>
        <p:blipFill>
          <a:blip r:embed="rId2"/>
          <a:stretch>
            <a:fillRect/>
          </a:stretch>
        </p:blipFill>
        <p:spPr>
          <a:xfrm>
            <a:off x="1631950" y="122555"/>
            <a:ext cx="1225550" cy="759460"/>
          </a:xfrm>
          <a:prstGeom prst="rect">
            <a:avLst/>
          </a:prstGeom>
        </p:spPr>
      </p:pic>
      <p:pic>
        <p:nvPicPr>
          <p:cNvPr id="5" name="图片 4"/>
          <p:cNvPicPr>
            <a:picLocks noChangeAspect="1"/>
          </p:cNvPicPr>
          <p:nvPr/>
        </p:nvPicPr>
        <p:blipFill>
          <a:blip r:embed="rId3"/>
          <a:stretch>
            <a:fillRect/>
          </a:stretch>
        </p:blipFill>
        <p:spPr>
          <a:xfrm>
            <a:off x="7174865" y="1362710"/>
            <a:ext cx="4177665" cy="2476500"/>
          </a:xfrm>
          <a:prstGeom prst="rect">
            <a:avLst/>
          </a:prstGeom>
        </p:spPr>
      </p:pic>
      <p:pic>
        <p:nvPicPr>
          <p:cNvPr id="6" name="图片 5"/>
          <p:cNvPicPr>
            <a:picLocks noChangeAspect="1"/>
          </p:cNvPicPr>
          <p:nvPr/>
        </p:nvPicPr>
        <p:blipFill>
          <a:blip r:embed="rId4"/>
          <a:stretch>
            <a:fillRect/>
          </a:stretch>
        </p:blipFill>
        <p:spPr>
          <a:xfrm>
            <a:off x="3065780" y="1395095"/>
            <a:ext cx="3739515" cy="241109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cover dir="lu"/>
      </p:transition>
    </mc:Choice>
    <mc:Fallback xmlns="">
      <p:transition spd="slow">
        <p:cover dir="lu"/>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5060" cy="521970"/>
          </a:xfrm>
          <a:prstGeom prst="rect">
            <a:avLst/>
          </a:prstGeom>
          <a:noFill/>
        </p:spPr>
        <p:txBody>
          <a:bodyPr wrap="none" rtlCol="0">
            <a:spAutoFit/>
          </a:bodyPr>
          <a:lstStyle/>
          <a:p>
            <a:r>
              <a:rPr lang="en-US" altLang="zh-CN" sz="2800" dirty="0" smtClean="0">
                <a:solidFill>
                  <a:schemeClr val="accent5">
                    <a:lumMod val="75000"/>
                  </a:schemeClr>
                </a:solidFill>
                <a:latin typeface="方正少儿_GBK" panose="02000000000000000000" charset="-122"/>
                <a:ea typeface="方正少儿_GBK" panose="02000000000000000000" charset="-122"/>
              </a:rPr>
              <a:t>Part 2</a:t>
            </a:r>
            <a:endParaRPr lang="en-US" sz="2800" dirty="0">
              <a:solidFill>
                <a:schemeClr val="accent5">
                  <a:lumMod val="75000"/>
                </a:schemeClr>
              </a:solidFill>
              <a:latin typeface="方正少儿_GBK" panose="02000000000000000000" charset="-122"/>
              <a:ea typeface="方正少儿_GBK" panose="02000000000000000000" charset="-122"/>
            </a:endParaRPr>
          </a:p>
        </p:txBody>
      </p:sp>
      <p:sp>
        <p:nvSpPr>
          <p:cNvPr id="15" name="文本框 14"/>
          <p:cNvSpPr txBox="1"/>
          <p:nvPr/>
        </p:nvSpPr>
        <p:spPr>
          <a:xfrm>
            <a:off x="1336040" y="105410"/>
            <a:ext cx="10042525" cy="583565"/>
          </a:xfrm>
          <a:prstGeom prst="rect">
            <a:avLst/>
          </a:prstGeom>
          <a:noFill/>
        </p:spPr>
        <p:txBody>
          <a:bodyPr wrap="square" rtlCol="0" anchor="t">
            <a:spAutoFit/>
          </a:bodyPr>
          <a:lstStyle/>
          <a:p>
            <a:r>
              <a:rPr lang="en-US" altLang="zh-CN" sz="3200">
                <a:solidFill>
                  <a:schemeClr val="bg1"/>
                </a:solidFill>
                <a:latin typeface="微软雅黑" panose="020B0503020204020204" charset="-122"/>
                <a:ea typeface="微软雅黑" panose="020B0503020204020204" charset="-122"/>
              </a:rPr>
              <a:t>          </a:t>
            </a:r>
            <a:r>
              <a:rPr lang="zh-CN" altLang="en-US" sz="3200">
                <a:solidFill>
                  <a:schemeClr val="bg1"/>
                </a:solidFill>
                <a:latin typeface="微软雅黑" panose="020B0503020204020204" charset="-122"/>
                <a:ea typeface="微软雅黑" panose="020B0503020204020204" charset="-122"/>
              </a:rPr>
              <a:t>                 </a:t>
            </a:r>
            <a:r>
              <a:rPr lang="zh-CN" altLang="en-US" sz="3200">
                <a:solidFill>
                  <a:schemeClr val="bg1"/>
                </a:solidFill>
                <a:latin typeface="Arial" panose="020B0604020202020204" pitchFamily="34" charset="0"/>
                <a:ea typeface="Arial" panose="020B0604020202020204" pitchFamily="34" charset="0"/>
                <a:sym typeface="+mn-ea"/>
              </a:rPr>
              <a:t> </a:t>
            </a:r>
            <a:r>
              <a:rPr lang="en-US" altLang="zh-CN" sz="3200">
                <a:solidFill>
                  <a:schemeClr val="bg1"/>
                </a:solidFill>
                <a:latin typeface="Arial" panose="020B0604020202020204" pitchFamily="34" charset="0"/>
                <a:ea typeface="Arial" panose="020B0604020202020204" pitchFamily="34" charset="0"/>
                <a:sym typeface="+mn-ea"/>
              </a:rPr>
              <a:t>micro:bit</a:t>
            </a:r>
            <a:r>
              <a:rPr lang="zh-CN" altLang="en-US" sz="3200">
                <a:solidFill>
                  <a:schemeClr val="bg1"/>
                </a:solidFill>
                <a:latin typeface="Arial" panose="020B0604020202020204" pitchFamily="34" charset="0"/>
                <a:ea typeface="Arial" panose="020B0604020202020204" pitchFamily="34" charset="0"/>
                <a:sym typeface="+mn-ea"/>
              </a:rPr>
              <a:t> entry video tutorial</a:t>
            </a:r>
            <a:r>
              <a:rPr lang="zh-CN" altLang="en-US" sz="2800">
                <a:solidFill>
                  <a:schemeClr val="bg1"/>
                </a:solidFill>
                <a:latin typeface="微软雅黑" panose="020B0503020204020204" charset="-122"/>
                <a:ea typeface="微软雅黑" panose="020B0503020204020204" charset="-122"/>
              </a:rPr>
              <a:t> </a:t>
            </a:r>
            <a:r>
              <a:rPr lang="zh-CN" altLang="en-US" sz="2800" u="sng">
                <a:latin typeface="icomoon" charset="0"/>
                <a:ea typeface="Yu Gothic UI Semibold" panose="020B0700000000000000" charset="-128"/>
              </a:rPr>
              <a:t>                                </a:t>
            </a: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微软雅黑" panose="020B0503020204020204" charset="-122"/>
                <a:ea typeface="微软雅黑" panose="020B0503020204020204" charset="-122"/>
                <a:sym typeface="+mn-ea"/>
              </a:rPr>
              <a:t> </a:t>
            </a: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creative tutorial</a:t>
            </a:r>
            <a:endParaRPr lang="zh-CN" altLang="en-US" sz="2800"/>
          </a:p>
        </p:txBody>
      </p:sp>
      <p:sp>
        <p:nvSpPr>
          <p:cNvPr id="19" name="文本框 18"/>
          <p:cNvSpPr txBox="1"/>
          <p:nvPr/>
        </p:nvSpPr>
        <p:spPr>
          <a:xfrm>
            <a:off x="2916287" y="994343"/>
            <a:ext cx="1589405" cy="460375"/>
          </a:xfrm>
          <a:prstGeom prst="rect">
            <a:avLst/>
          </a:prstGeom>
          <a:noFill/>
        </p:spPr>
        <p:txBody>
          <a:bodyPr wrap="none" rtlCol="0">
            <a:spAutoFit/>
          </a:bodyPr>
          <a:lstStyle/>
          <a:p>
            <a:pPr algn="l"/>
            <a:r>
              <a:rPr lang="zh-CN" altLang="en-US" sz="2400" dirty="0">
                <a:solidFill>
                  <a:schemeClr val="accent5">
                    <a:lumMod val="75000"/>
                  </a:schemeClr>
                </a:solidFill>
                <a:latin typeface="Arial" panose="020B0604020202020204" pitchFamily="34" charset="0"/>
                <a:ea typeface="Arial" panose="020B0604020202020204" pitchFamily="34" charset="0"/>
                <a:sym typeface="+mn-ea"/>
              </a:rPr>
              <a:t>Hardware</a:t>
            </a:r>
            <a:r>
              <a:rPr lang="en-US" altLang="zh-CN" sz="2400" dirty="0">
                <a:solidFill>
                  <a:schemeClr val="accent5">
                    <a:lumMod val="75000"/>
                  </a:schemeClr>
                </a:solidFill>
                <a:latin typeface="Arial" panose="020B0604020202020204" pitchFamily="34" charset="0"/>
                <a:ea typeface="Arial" panose="020B0604020202020204" pitchFamily="34" charset="0"/>
                <a:sym typeface="+mn-ea"/>
              </a:rPr>
              <a:t>:</a:t>
            </a:r>
          </a:p>
        </p:txBody>
      </p:sp>
      <p:sp>
        <p:nvSpPr>
          <p:cNvPr id="2" name="文本框 1"/>
          <p:cNvSpPr txBox="1"/>
          <p:nvPr/>
        </p:nvSpPr>
        <p:spPr>
          <a:xfrm>
            <a:off x="4505960" y="994410"/>
            <a:ext cx="6440805" cy="3138170"/>
          </a:xfrm>
          <a:prstGeom prst="rect">
            <a:avLst/>
          </a:prstGeom>
          <a:noFill/>
        </p:spPr>
        <p:txBody>
          <a:bodyPr wrap="square" rtlCol="0">
            <a:spAutoFit/>
          </a:bodyPr>
          <a:lstStyle/>
          <a:p>
            <a:r>
              <a:rPr lang="en-US" altLang="zh-CN" dirty="0">
                <a:solidFill>
                  <a:schemeClr val="accent5">
                    <a:lumMod val="75000"/>
                  </a:schemeClr>
                </a:solidFill>
                <a:latin typeface="Arial" panose="020B0604020202020204" pitchFamily="34" charset="0"/>
                <a:ea typeface="方正少儿_GBK" panose="02000000000000000000" charset="-122"/>
                <a:cs typeface="Arial" panose="020B0604020202020204" pitchFamily="34" charset="0"/>
              </a:rPr>
              <a:t>●  </a:t>
            </a:r>
            <a:r>
              <a:rPr lang="en-US" dirty="0">
                <a:solidFill>
                  <a:schemeClr val="accent5">
                    <a:lumMod val="75000"/>
                  </a:schemeClr>
                </a:solidFill>
                <a:latin typeface="Arial" panose="020B0604020202020204" pitchFamily="34" charset="0"/>
                <a:ea typeface="方正少儿_GBK" panose="02000000000000000000" charset="-122"/>
                <a:cs typeface="Arial" panose="020B0604020202020204" pitchFamily="34" charset="0"/>
              </a:rPr>
              <a:t>1 x Micro:bit Board</a:t>
            </a:r>
            <a:endParaRPr lang="en-US" altLang="zh-CN" dirty="0">
              <a:solidFill>
                <a:schemeClr val="accent5">
                  <a:lumMod val="75000"/>
                </a:schemeClr>
              </a:solidFill>
              <a:latin typeface="Arial" panose="020B0604020202020204" pitchFamily="34" charset="0"/>
              <a:ea typeface="方正少儿_GBK" panose="02000000000000000000" charset="-122"/>
              <a:cs typeface="Arial" panose="020B0604020202020204" pitchFamily="34" charset="0"/>
            </a:endParaRPr>
          </a:p>
          <a:p>
            <a:r>
              <a:rPr lang="en-US" altLang="zh-CN" dirty="0">
                <a:solidFill>
                  <a:schemeClr val="accent5">
                    <a:lumMod val="75000"/>
                  </a:schemeClr>
                </a:solidFill>
                <a:latin typeface="Arial" panose="020B0604020202020204" pitchFamily="34" charset="0"/>
                <a:ea typeface="方正少儿_GBK" panose="02000000000000000000" charset="-122"/>
                <a:cs typeface="Arial" panose="020B0604020202020204" pitchFamily="34" charset="0"/>
                <a:sym typeface="+mn-ea"/>
              </a:rPr>
              <a:t>●  </a:t>
            </a:r>
            <a:r>
              <a:rPr lang="en-US" dirty="0">
                <a:solidFill>
                  <a:schemeClr val="accent5">
                    <a:lumMod val="75000"/>
                  </a:schemeClr>
                </a:solidFill>
                <a:latin typeface="Arial" panose="020B0604020202020204" pitchFamily="34" charset="0"/>
                <a:ea typeface="方正少儿_GBK" panose="02000000000000000000" charset="-122"/>
                <a:cs typeface="Arial" panose="020B0604020202020204" pitchFamily="34" charset="0"/>
                <a:sym typeface="+mn-ea"/>
              </a:rPr>
              <a:t>1 x Micro:bit expansion board</a:t>
            </a:r>
            <a:endParaRPr lang="en-US" altLang="zh-CN" dirty="0">
              <a:solidFill>
                <a:schemeClr val="accent5">
                  <a:lumMod val="75000"/>
                </a:schemeClr>
              </a:solidFill>
              <a:latin typeface="Arial" panose="020B0604020202020204" pitchFamily="34" charset="0"/>
              <a:ea typeface="方正少儿_GBK" panose="02000000000000000000" charset="-122"/>
              <a:cs typeface="Arial" panose="020B0604020202020204" pitchFamily="34" charset="0"/>
            </a:endParaRPr>
          </a:p>
          <a:p>
            <a:r>
              <a:rPr lang="en-US" altLang="zh-CN" dirty="0">
                <a:solidFill>
                  <a:schemeClr val="accent5">
                    <a:lumMod val="75000"/>
                  </a:schemeClr>
                </a:solidFill>
                <a:latin typeface="Arial" panose="020B0604020202020204" pitchFamily="34" charset="0"/>
                <a:ea typeface="方正少儿_GBK" panose="02000000000000000000" charset="-122"/>
                <a:cs typeface="Arial" panose="020B0604020202020204" pitchFamily="34" charset="0"/>
                <a:sym typeface="+mn-ea"/>
              </a:rPr>
              <a:t>●  1 x servo kit</a:t>
            </a:r>
          </a:p>
          <a:p>
            <a:r>
              <a:rPr lang="en-US" altLang="zh-CN" dirty="0">
                <a:solidFill>
                  <a:schemeClr val="accent5">
                    <a:lumMod val="75000"/>
                  </a:schemeClr>
                </a:solidFill>
                <a:latin typeface="Arial" panose="020B0604020202020204" pitchFamily="34" charset="0"/>
                <a:ea typeface="方正少儿_GBK" panose="02000000000000000000" charset="-122"/>
                <a:cs typeface="Arial" panose="020B0604020202020204" pitchFamily="34" charset="0"/>
                <a:sym typeface="+mn-ea"/>
              </a:rPr>
              <a:t>●  1 x Ultrasonic</a:t>
            </a:r>
          </a:p>
          <a:p>
            <a:r>
              <a:rPr lang="en-US" altLang="zh-CN" dirty="0">
                <a:solidFill>
                  <a:schemeClr val="accent5">
                    <a:lumMod val="75000"/>
                  </a:schemeClr>
                </a:solidFill>
                <a:latin typeface="Arial" panose="020B0604020202020204" pitchFamily="34" charset="0"/>
                <a:ea typeface="方正少儿_GBK" panose="02000000000000000000" charset="-122"/>
                <a:cs typeface="Arial" panose="020B0604020202020204" pitchFamily="34" charset="0"/>
                <a:sym typeface="+mn-ea"/>
              </a:rPr>
              <a:t>●  1 x door ( Owned )</a:t>
            </a:r>
          </a:p>
          <a:p>
            <a:r>
              <a:rPr lang="en-US" altLang="zh-CN" dirty="0">
                <a:solidFill>
                  <a:schemeClr val="accent5">
                    <a:lumMod val="75000"/>
                  </a:schemeClr>
                </a:solidFill>
                <a:latin typeface="Arial" panose="020B0604020202020204" pitchFamily="34" charset="0"/>
                <a:ea typeface="方正少儿_GBK" panose="02000000000000000000" charset="-122"/>
                <a:cs typeface="Arial" panose="020B0604020202020204" pitchFamily="34" charset="0"/>
                <a:sym typeface="+mn-ea"/>
              </a:rPr>
              <a:t>●  4 x DuPont line female to male</a:t>
            </a:r>
          </a:p>
          <a:p>
            <a:r>
              <a:rPr lang="en-US" altLang="zh-CN" dirty="0">
                <a:solidFill>
                  <a:schemeClr val="accent5">
                    <a:lumMod val="75000"/>
                  </a:schemeClr>
                </a:solidFill>
                <a:latin typeface="Arial" panose="020B0604020202020204" pitchFamily="34" charset="0"/>
                <a:ea typeface="方正少儿_GBK" panose="02000000000000000000" charset="-122"/>
                <a:cs typeface="Arial" panose="020B0604020202020204" pitchFamily="34" charset="0"/>
                <a:sym typeface="+mn-ea"/>
              </a:rPr>
              <a:t>●  3 x DuPont line male to male</a:t>
            </a:r>
          </a:p>
          <a:p>
            <a:r>
              <a:rPr lang="en-US" altLang="zh-CN" dirty="0">
                <a:solidFill>
                  <a:schemeClr val="accent5">
                    <a:lumMod val="75000"/>
                  </a:schemeClr>
                </a:solidFill>
                <a:latin typeface="Arial" panose="020B0604020202020204" pitchFamily="34" charset="0"/>
                <a:ea typeface="方正少儿_GBK" panose="02000000000000000000" charset="-122"/>
                <a:cs typeface="Arial" panose="020B0604020202020204" pitchFamily="34" charset="0"/>
                <a:sym typeface="+mn-ea"/>
              </a:rPr>
              <a:t>●  1 x Power module</a:t>
            </a:r>
          </a:p>
          <a:p>
            <a:r>
              <a:rPr lang="en-US" altLang="zh-CN" dirty="0">
                <a:solidFill>
                  <a:schemeClr val="accent5">
                    <a:lumMod val="75000"/>
                  </a:schemeClr>
                </a:solidFill>
                <a:latin typeface="Arial" panose="020B0604020202020204" pitchFamily="34" charset="0"/>
                <a:ea typeface="方正少儿_GBK" panose="02000000000000000000" charset="-122"/>
                <a:cs typeface="Arial" panose="020B0604020202020204" pitchFamily="34" charset="0"/>
                <a:sym typeface="+mn-ea"/>
              </a:rPr>
              <a:t>●  1 x Breadboard</a:t>
            </a:r>
          </a:p>
          <a:p>
            <a:r>
              <a:rPr lang="en-US" altLang="zh-CN" dirty="0">
                <a:solidFill>
                  <a:schemeClr val="accent5">
                    <a:lumMod val="75000"/>
                  </a:schemeClr>
                </a:solidFill>
                <a:latin typeface="Arial" panose="020B0604020202020204" pitchFamily="34" charset="0"/>
                <a:ea typeface="方正少儿_GBK" panose="02000000000000000000" charset="-122"/>
                <a:cs typeface="Arial" panose="020B0604020202020204" pitchFamily="34" charset="0"/>
                <a:sym typeface="+mn-ea"/>
              </a:rPr>
              <a:t>●  1 x </a:t>
            </a:r>
            <a:r>
              <a:rPr lang="en-US" dirty="0">
                <a:solidFill>
                  <a:schemeClr val="accent5">
                    <a:lumMod val="75000"/>
                  </a:schemeClr>
                </a:solidFill>
                <a:latin typeface="Arial" panose="020B0604020202020204" pitchFamily="34" charset="0"/>
                <a:ea typeface="方正少儿_GBK" panose="02000000000000000000" charset="-122"/>
                <a:cs typeface="Arial" panose="020B0604020202020204" pitchFamily="34" charset="0"/>
                <a:sym typeface="+mn-ea"/>
              </a:rPr>
              <a:t>PC</a:t>
            </a:r>
            <a:endParaRPr lang="en-US" altLang="zh-CN" dirty="0">
              <a:solidFill>
                <a:schemeClr val="accent5">
                  <a:lumMod val="75000"/>
                </a:schemeClr>
              </a:solidFill>
              <a:latin typeface="Arial" panose="020B0604020202020204" pitchFamily="34" charset="0"/>
              <a:ea typeface="方正少儿_GBK" panose="02000000000000000000" charset="-122"/>
              <a:cs typeface="Arial" panose="020B0604020202020204" pitchFamily="34" charset="0"/>
              <a:sym typeface="+mn-ea"/>
            </a:endParaRPr>
          </a:p>
          <a:p>
            <a:r>
              <a:rPr lang="en-US" altLang="zh-CN" dirty="0">
                <a:solidFill>
                  <a:schemeClr val="accent5">
                    <a:lumMod val="75000"/>
                  </a:schemeClr>
                </a:solidFill>
                <a:latin typeface="Arial" panose="020B0604020202020204" pitchFamily="34" charset="0"/>
                <a:ea typeface="方正少儿_GBK" panose="02000000000000000000" charset="-122"/>
                <a:cs typeface="Arial" panose="020B0604020202020204" pitchFamily="34" charset="0"/>
                <a:sym typeface="+mn-ea"/>
              </a:rPr>
              <a:t>●  </a:t>
            </a:r>
            <a:r>
              <a:rPr lang="en-US" dirty="0">
                <a:solidFill>
                  <a:schemeClr val="accent5">
                    <a:lumMod val="75000"/>
                  </a:schemeClr>
                </a:solidFill>
                <a:latin typeface="Arial" panose="020B0604020202020204" pitchFamily="34" charset="0"/>
                <a:ea typeface="方正少儿_GBK" panose="02000000000000000000" charset="-122"/>
                <a:cs typeface="Arial" panose="020B0604020202020204" pitchFamily="34" charset="0"/>
                <a:sym typeface="+mn-ea"/>
              </a:rPr>
              <a:t>1 x USB </a:t>
            </a:r>
            <a:r>
              <a:rPr lang="en-US" dirty="0" smtClean="0">
                <a:solidFill>
                  <a:schemeClr val="accent5">
                    <a:lumMod val="75000"/>
                  </a:schemeClr>
                </a:solidFill>
                <a:latin typeface="Arial" panose="020B0604020202020204" pitchFamily="34" charset="0"/>
                <a:ea typeface="方正少儿_GBK" panose="02000000000000000000" charset="-122"/>
                <a:cs typeface="Arial" panose="020B0604020202020204" pitchFamily="34" charset="0"/>
                <a:sym typeface="+mn-ea"/>
              </a:rPr>
              <a:t>Cable</a:t>
            </a:r>
            <a:endParaRPr lang="en-US" dirty="0">
              <a:solidFill>
                <a:schemeClr val="accent5">
                  <a:lumMod val="75000"/>
                </a:schemeClr>
              </a:solidFill>
              <a:latin typeface="Arial" panose="020B0604020202020204" pitchFamily="34" charset="0"/>
              <a:ea typeface="方正少儿_GBK" panose="02000000000000000000" charset="-122"/>
              <a:cs typeface="Arial" panose="020B0604020202020204" pitchFamily="34" charset="0"/>
              <a:sym typeface="+mn-ea"/>
            </a:endParaRPr>
          </a:p>
        </p:txBody>
      </p:sp>
      <p:sp>
        <p:nvSpPr>
          <p:cNvPr id="3" name="文本框 2"/>
          <p:cNvSpPr txBox="1"/>
          <p:nvPr/>
        </p:nvSpPr>
        <p:spPr>
          <a:xfrm>
            <a:off x="2848977" y="4328728"/>
            <a:ext cx="8000365" cy="1383665"/>
          </a:xfrm>
          <a:prstGeom prst="rect">
            <a:avLst/>
          </a:prstGeom>
          <a:noFill/>
        </p:spPr>
        <p:txBody>
          <a:bodyPr wrap="none" rtlCol="0">
            <a:spAutoFit/>
          </a:bodyPr>
          <a:lstStyle/>
          <a:p>
            <a:pPr algn="l"/>
            <a:r>
              <a:rPr lang="en-US" altLang="zh-CN" sz="2400" dirty="0">
                <a:solidFill>
                  <a:schemeClr val="accent5">
                    <a:lumMod val="75000"/>
                  </a:schemeClr>
                </a:solidFill>
                <a:latin typeface="微软雅黑 Light" panose="020B0502040204020203" charset="-122"/>
                <a:ea typeface="微软雅黑 Light" panose="020B0502040204020203" charset="-122"/>
              </a:rPr>
              <a:t>       </a:t>
            </a:r>
            <a:r>
              <a:rPr sz="2000" dirty="0">
                <a:solidFill>
                  <a:schemeClr val="accent5">
                    <a:lumMod val="75000"/>
                  </a:schemeClr>
                </a:solidFill>
                <a:latin typeface="Arial" panose="020B0604020202020204" pitchFamily="34" charset="0"/>
                <a:ea typeface="Arial" panose="020B0604020202020204" pitchFamily="34" charset="0"/>
                <a:sym typeface="+mn-ea"/>
              </a:rPr>
              <a:t>Then the micro:bit is connected to the computer through USB, </a:t>
            </a:r>
          </a:p>
          <a:p>
            <a:pPr algn="l"/>
            <a:r>
              <a:rPr sz="2000" dirty="0">
                <a:solidFill>
                  <a:schemeClr val="accent5">
                    <a:lumMod val="75000"/>
                  </a:schemeClr>
                </a:solidFill>
                <a:latin typeface="Arial" panose="020B0604020202020204" pitchFamily="34" charset="0"/>
                <a:ea typeface="Arial" panose="020B0604020202020204" pitchFamily="34" charset="0"/>
                <a:sym typeface="+mn-ea"/>
              </a:rPr>
              <a:t>and the computer will pop up a U disk and click the URL in the U disk </a:t>
            </a:r>
          </a:p>
          <a:p>
            <a:pPr algn="l"/>
            <a:r>
              <a:rPr sz="2000" dirty="0">
                <a:solidFill>
                  <a:schemeClr val="accent5">
                    <a:lumMod val="75000"/>
                  </a:schemeClr>
                </a:solidFill>
                <a:latin typeface="Arial" panose="020B0604020202020204" pitchFamily="34" charset="0"/>
                <a:ea typeface="Arial" panose="020B0604020202020204" pitchFamily="34" charset="0"/>
                <a:sym typeface="+mn-ea"/>
              </a:rPr>
              <a:t>to enter the programming interface.</a:t>
            </a:r>
            <a:r>
              <a:rPr lang="en-US" sz="2000" dirty="0">
                <a:solidFill>
                  <a:schemeClr val="accent5">
                    <a:lumMod val="75000"/>
                  </a:schemeClr>
                </a:solidFill>
                <a:latin typeface="Arial" panose="020B0604020202020204" pitchFamily="34" charset="0"/>
                <a:ea typeface="Arial" panose="020B0604020202020204" pitchFamily="34" charset="0"/>
                <a:sym typeface="+mn-ea"/>
              </a:rPr>
              <a:t>Input this URL </a:t>
            </a:r>
          </a:p>
          <a:p>
            <a:pPr algn="l"/>
            <a:r>
              <a:rPr lang="en-US" sz="2000" dirty="0">
                <a:solidFill>
                  <a:srgbClr val="FF0000"/>
                </a:solidFill>
                <a:latin typeface="Arial" panose="020B0604020202020204" pitchFamily="34" charset="0"/>
                <a:ea typeface="Arial" panose="020B0604020202020204" pitchFamily="34" charset="0"/>
                <a:sym typeface="+mn-ea"/>
              </a:rPr>
              <a:t>https://github.com/lzty634158/yahboom_mbit_en </a:t>
            </a:r>
            <a:r>
              <a:rPr lang="en-US" sz="2000" dirty="0">
                <a:solidFill>
                  <a:schemeClr val="accent5">
                    <a:lumMod val="75000"/>
                  </a:schemeClr>
                </a:solidFill>
                <a:latin typeface="Arial" panose="020B0604020202020204" pitchFamily="34" charset="0"/>
                <a:ea typeface="Arial" panose="020B0604020202020204" pitchFamily="34" charset="0"/>
                <a:sym typeface="+mn-ea"/>
              </a:rPr>
              <a:t>to get the package.</a:t>
            </a:r>
            <a:endParaRPr lang="zh-CN" altLang="en-US" sz="2000" dirty="0">
              <a:solidFill>
                <a:schemeClr val="accent5">
                  <a:lumMod val="75000"/>
                </a:schemeClr>
              </a:solidFill>
              <a:latin typeface="方正少儿_GBK" panose="02000000000000000000" charset="-122"/>
              <a:ea typeface="方正少儿_GBK" panose="02000000000000000000" charset="-122"/>
            </a:endParaRPr>
          </a:p>
        </p:txBody>
      </p:sp>
      <p:grpSp>
        <p:nvGrpSpPr>
          <p:cNvPr id="25" name="组合 24"/>
          <p:cNvGrpSpPr/>
          <p:nvPr/>
        </p:nvGrpSpPr>
        <p:grpSpPr>
          <a:xfrm>
            <a:off x="638113" y="2002382"/>
            <a:ext cx="2133203" cy="1272213"/>
            <a:chOff x="5213810" y="4799296"/>
            <a:chExt cx="2133203" cy="1272213"/>
          </a:xfrm>
        </p:grpSpPr>
        <p:sp>
          <p:nvSpPr>
            <p:cNvPr id="26" name="任意多边形 25"/>
            <p:cNvSpPr/>
            <p:nvPr/>
          </p:nvSpPr>
          <p:spPr>
            <a:xfrm>
              <a:off x="5213810" y="4799296"/>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5327713" y="5471590"/>
              <a:ext cx="2019300" cy="521970"/>
            </a:xfrm>
            <a:prstGeom prst="rect">
              <a:avLst/>
            </a:prstGeom>
            <a:noFill/>
          </p:spPr>
          <p:txBody>
            <a:bodyPr wrap="none" rtlCol="0">
              <a:spAutoFit/>
            </a:bodyPr>
            <a:lstStyle/>
            <a:p>
              <a:pPr algn="l"/>
              <a:r>
                <a:rPr lang="en-US" altLang="zh-CN" sz="2800" dirty="0">
                  <a:solidFill>
                    <a:schemeClr val="accent5">
                      <a:lumMod val="75000"/>
                    </a:schemeClr>
                  </a:solidFill>
                  <a:latin typeface="Arial" panose="020B0604020202020204" pitchFamily="34" charset="0"/>
                  <a:ea typeface="Arial" panose="020B0604020202020204" pitchFamily="34" charset="0"/>
                  <a:sym typeface="+mn-ea"/>
                </a:rPr>
                <a:t>Preparation</a:t>
              </a:r>
              <a:endParaRPr lang="zh-CN" altLang="en-US" sz="2800" dirty="0">
                <a:solidFill>
                  <a:schemeClr val="accent5">
                    <a:lumMod val="75000"/>
                  </a:schemeClr>
                </a:solidFill>
                <a:latin typeface="方正少儿_GBK" panose="02000000000000000000" charset="-122"/>
                <a:ea typeface="方正少儿_GBK" panose="02000000000000000000" charset="-122"/>
              </a:endParaRPr>
            </a:p>
          </p:txBody>
        </p:sp>
      </p:grpSp>
      <p:pic>
        <p:nvPicPr>
          <p:cNvPr id="4" name="图片 3" descr="logo"/>
          <p:cNvPicPr>
            <a:picLocks noChangeAspect="1"/>
          </p:cNvPicPr>
          <p:nvPr/>
        </p:nvPicPr>
        <p:blipFill>
          <a:blip r:embed="rId2"/>
          <a:stretch>
            <a:fillRect/>
          </a:stretch>
        </p:blipFill>
        <p:spPr>
          <a:xfrm>
            <a:off x="1556385" y="45085"/>
            <a:ext cx="1292860" cy="80137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zoom/>
      </p:transition>
    </mc:Choice>
    <mc:Fallback xmlns="">
      <p:transition spd="slow">
        <p:zo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099820" cy="521970"/>
          </a:xfrm>
          <a:prstGeom prst="rect">
            <a:avLst/>
          </a:prstGeom>
          <a:noFill/>
        </p:spPr>
        <p:txBody>
          <a:bodyPr wrap="none" rtlCol="0">
            <a:spAutoFit/>
          </a:bodyPr>
          <a:lstStyle/>
          <a:p>
            <a:r>
              <a:rPr lang="en-US" altLang="zh-CN" sz="2800" dirty="0" smtClean="0">
                <a:solidFill>
                  <a:schemeClr val="accent5">
                    <a:lumMod val="75000"/>
                  </a:schemeClr>
                </a:solidFill>
                <a:latin typeface="方正少儿_GBK" panose="02000000000000000000" charset="-122"/>
                <a:ea typeface="方正少儿_GBK" panose="02000000000000000000" charset="-122"/>
              </a:rPr>
              <a:t>Part 3</a:t>
            </a:r>
            <a:endParaRPr lang="en-US" sz="2800" dirty="0">
              <a:solidFill>
                <a:schemeClr val="accent5">
                  <a:lumMod val="75000"/>
                </a:schemeClr>
              </a:solidFill>
              <a:latin typeface="方正少儿_GBK" panose="02000000000000000000" charset="-122"/>
              <a:ea typeface="方正少儿_GBK" panose="02000000000000000000" charset="-122"/>
            </a:endParaRPr>
          </a:p>
        </p:txBody>
      </p:sp>
      <p:sp>
        <p:nvSpPr>
          <p:cNvPr id="15" name="文本框 14"/>
          <p:cNvSpPr txBox="1"/>
          <p:nvPr/>
        </p:nvSpPr>
        <p:spPr>
          <a:xfrm>
            <a:off x="783590" y="105410"/>
            <a:ext cx="10042525" cy="583565"/>
          </a:xfrm>
          <a:prstGeom prst="rect">
            <a:avLst/>
          </a:prstGeom>
          <a:noFill/>
        </p:spPr>
        <p:txBody>
          <a:bodyPr wrap="square" rtlCol="0" anchor="t">
            <a:spAutoFit/>
          </a:bodyPr>
          <a:lstStyle/>
          <a:p>
            <a:r>
              <a:rPr lang="en-US" altLang="zh-CN" sz="3200">
                <a:solidFill>
                  <a:schemeClr val="bg1"/>
                </a:solidFill>
                <a:latin typeface="微软雅黑" panose="020B0503020204020204" charset="-122"/>
                <a:ea typeface="微软雅黑" panose="020B0503020204020204" charset="-122"/>
              </a:rPr>
              <a:t>          </a:t>
            </a:r>
            <a:r>
              <a:rPr lang="zh-CN" altLang="en-US" sz="3200">
                <a:solidFill>
                  <a:schemeClr val="bg1"/>
                </a:solidFill>
                <a:latin typeface="微软雅黑" panose="020B0503020204020204" charset="-122"/>
                <a:ea typeface="微软雅黑" panose="020B0503020204020204" charset="-122"/>
              </a:rPr>
              <a:t>                 </a:t>
            </a:r>
            <a:r>
              <a:rPr lang="zh-CN" altLang="en-US" sz="3200">
                <a:solidFill>
                  <a:schemeClr val="bg1"/>
                </a:solidFill>
                <a:latin typeface="Arial" panose="020B0604020202020204" pitchFamily="34" charset="0"/>
                <a:ea typeface="Arial" panose="020B0604020202020204" pitchFamily="34" charset="0"/>
                <a:sym typeface="+mn-ea"/>
              </a:rPr>
              <a:t> </a:t>
            </a:r>
            <a:r>
              <a:rPr lang="en-US" altLang="zh-CN" sz="3200">
                <a:solidFill>
                  <a:schemeClr val="bg1"/>
                </a:solidFill>
                <a:latin typeface="Arial" panose="020B0604020202020204" pitchFamily="34" charset="0"/>
                <a:ea typeface="Arial" panose="020B0604020202020204" pitchFamily="34" charset="0"/>
                <a:sym typeface="+mn-ea"/>
              </a:rPr>
              <a:t>micro:bit</a:t>
            </a:r>
            <a:r>
              <a:rPr lang="zh-CN" altLang="en-US" sz="3200">
                <a:solidFill>
                  <a:schemeClr val="bg1"/>
                </a:solidFill>
                <a:latin typeface="Arial" panose="020B0604020202020204" pitchFamily="34" charset="0"/>
                <a:ea typeface="Arial" panose="020B0604020202020204" pitchFamily="34" charset="0"/>
                <a:sym typeface="+mn-ea"/>
              </a:rPr>
              <a:t> entry video tutorial</a:t>
            </a:r>
            <a:r>
              <a:rPr lang="zh-CN" altLang="en-US" sz="2800" u="sng">
                <a:latin typeface="icomoon" charset="0"/>
                <a:ea typeface="Yu Gothic UI Semibold" panose="020B0700000000000000" charset="-128"/>
              </a:rPr>
              <a:t>                                </a:t>
            </a:r>
          </a:p>
        </p:txBody>
      </p:sp>
      <p:sp>
        <p:nvSpPr>
          <p:cNvPr id="16" name="任意多边形 15"/>
          <p:cNvSpPr/>
          <p:nvPr/>
        </p:nvSpPr>
        <p:spPr>
          <a:xfrm>
            <a:off x="0" y="5989320"/>
            <a:ext cx="12192000" cy="86868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微软雅黑" panose="020B0503020204020204" charset="-122"/>
                <a:ea typeface="微软雅黑" panose="020B0503020204020204" charset="-122"/>
                <a:sym typeface="+mn-ea"/>
              </a:rPr>
              <a:t> </a:t>
            </a: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creative tutorial</a:t>
            </a:r>
            <a:endParaRPr lang="zh-CN" altLang="en-US" sz="2800"/>
          </a:p>
        </p:txBody>
      </p:sp>
      <p:grpSp>
        <p:nvGrpSpPr>
          <p:cNvPr id="25" name="组合 24"/>
          <p:cNvGrpSpPr/>
          <p:nvPr/>
        </p:nvGrpSpPr>
        <p:grpSpPr>
          <a:xfrm>
            <a:off x="638113" y="2002382"/>
            <a:ext cx="2079101" cy="1272213"/>
            <a:chOff x="5213810" y="4799296"/>
            <a:chExt cx="2079101" cy="1272213"/>
          </a:xfrm>
        </p:grpSpPr>
        <p:sp>
          <p:nvSpPr>
            <p:cNvPr id="26" name="任意多边形 25"/>
            <p:cNvSpPr/>
            <p:nvPr/>
          </p:nvSpPr>
          <p:spPr>
            <a:xfrm>
              <a:off x="5213810" y="4799296"/>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5369623" y="5520485"/>
              <a:ext cx="1861185" cy="521970"/>
            </a:xfrm>
            <a:prstGeom prst="rect">
              <a:avLst/>
            </a:prstGeom>
            <a:noFill/>
          </p:spPr>
          <p:txBody>
            <a:bodyPr wrap="none" rtlCol="0">
              <a:spAutoFit/>
            </a:bodyPr>
            <a:lstStyle/>
            <a:p>
              <a:pPr algn="l"/>
              <a:r>
                <a:rPr lang="en-US" altLang="zh-CN" sz="2800" dirty="0">
                  <a:solidFill>
                    <a:schemeClr val="accent5">
                      <a:lumMod val="75000"/>
                    </a:schemeClr>
                  </a:solidFill>
                  <a:latin typeface="Arial" panose="020B0604020202020204" pitchFamily="34" charset="0"/>
                  <a:ea typeface="Arial" panose="020B0604020202020204" pitchFamily="34" charset="0"/>
                  <a:sym typeface="+mn-ea"/>
                </a:rPr>
                <a:t>handmade</a:t>
              </a:r>
              <a:endParaRPr lang="zh-CN" altLang="en-US" sz="2800" dirty="0">
                <a:solidFill>
                  <a:schemeClr val="accent5">
                    <a:lumMod val="75000"/>
                  </a:schemeClr>
                </a:solidFill>
                <a:latin typeface="方正少儿_GBK" panose="02000000000000000000" charset="-122"/>
                <a:ea typeface="方正少儿_GBK" panose="02000000000000000000" charset="-122"/>
              </a:endParaRPr>
            </a:p>
          </p:txBody>
        </p:sp>
      </p:grpSp>
      <p:pic>
        <p:nvPicPr>
          <p:cNvPr id="4" name="图片 3" descr="logo"/>
          <p:cNvPicPr>
            <a:picLocks noChangeAspect="1"/>
          </p:cNvPicPr>
          <p:nvPr/>
        </p:nvPicPr>
        <p:blipFill>
          <a:blip r:embed="rId2"/>
          <a:stretch>
            <a:fillRect/>
          </a:stretch>
        </p:blipFill>
        <p:spPr>
          <a:xfrm>
            <a:off x="1580515" y="120650"/>
            <a:ext cx="1119505" cy="694055"/>
          </a:xfrm>
          <a:prstGeom prst="rect">
            <a:avLst/>
          </a:prstGeom>
        </p:spPr>
      </p:pic>
      <p:pic>
        <p:nvPicPr>
          <p:cNvPr id="2" name="图片 1" descr="Lesson 19 Automatic door"/>
          <p:cNvPicPr>
            <a:picLocks noChangeAspect="1"/>
          </p:cNvPicPr>
          <p:nvPr/>
        </p:nvPicPr>
        <p:blipFill>
          <a:blip r:embed="rId3"/>
          <a:stretch>
            <a:fillRect/>
          </a:stretch>
        </p:blipFill>
        <p:spPr>
          <a:xfrm>
            <a:off x="3907155" y="889635"/>
            <a:ext cx="6644640" cy="509968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comb/>
      </p:transition>
    </mc:Choice>
    <mc:Fallback xmlns="">
      <p:transition spd="slow">
        <p:comb/>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638113" y="2002382"/>
            <a:ext cx="2123678" cy="1272213"/>
            <a:chOff x="5213810" y="4799296"/>
            <a:chExt cx="2123678" cy="1272213"/>
          </a:xfrm>
        </p:grpSpPr>
        <p:sp>
          <p:nvSpPr>
            <p:cNvPr id="26" name="任意多边形 25"/>
            <p:cNvSpPr/>
            <p:nvPr/>
          </p:nvSpPr>
          <p:spPr>
            <a:xfrm>
              <a:off x="5213810" y="4799296"/>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5476303" y="5520485"/>
              <a:ext cx="1861185" cy="521970"/>
            </a:xfrm>
            <a:prstGeom prst="rect">
              <a:avLst/>
            </a:prstGeom>
            <a:noFill/>
          </p:spPr>
          <p:txBody>
            <a:bodyPr wrap="none" rtlCol="0">
              <a:spAutoFit/>
            </a:bodyPr>
            <a:lstStyle/>
            <a:p>
              <a:pPr algn="l"/>
              <a:r>
                <a:rPr lang="en-US" altLang="zh-CN" sz="2800" dirty="0">
                  <a:solidFill>
                    <a:schemeClr val="accent5">
                      <a:lumMod val="75000"/>
                    </a:schemeClr>
                  </a:solidFill>
                  <a:latin typeface="Arial" panose="020B0604020202020204" pitchFamily="34" charset="0"/>
                  <a:ea typeface="Arial" panose="020B0604020202020204" pitchFamily="34" charset="0"/>
                  <a:sym typeface="+mn-ea"/>
                </a:rPr>
                <a:t>handmade</a:t>
              </a:r>
              <a:endParaRPr lang="zh-CN" altLang="en-US" sz="2800" dirty="0">
                <a:solidFill>
                  <a:schemeClr val="accent5">
                    <a:lumMod val="75000"/>
                  </a:schemeClr>
                </a:solidFill>
                <a:latin typeface="方正少儿_GBK" panose="02000000000000000000" charset="-122"/>
                <a:ea typeface="方正少儿_GBK" panose="02000000000000000000" charset="-122"/>
              </a:endParaRPr>
            </a:p>
          </p:txBody>
        </p:sp>
      </p:grpSp>
      <p:pic>
        <p:nvPicPr>
          <p:cNvPr id="4" name="图片 3" descr="logo"/>
          <p:cNvPicPr>
            <a:picLocks noChangeAspect="1"/>
          </p:cNvPicPr>
          <p:nvPr/>
        </p:nvPicPr>
        <p:blipFill>
          <a:blip r:embed="rId2"/>
          <a:stretch>
            <a:fillRect/>
          </a:stretch>
        </p:blipFill>
        <p:spPr>
          <a:xfrm>
            <a:off x="1580515" y="120650"/>
            <a:ext cx="1119505" cy="694055"/>
          </a:xfrm>
          <a:prstGeom prst="rect">
            <a:avLst/>
          </a:prstGeom>
        </p:spPr>
      </p:pic>
      <p:sp>
        <p:nvSpPr>
          <p:cNvPr id="15" name="文本框 14"/>
          <p:cNvSpPr txBox="1"/>
          <p:nvPr/>
        </p:nvSpPr>
        <p:spPr>
          <a:xfrm>
            <a:off x="1006475" y="105410"/>
            <a:ext cx="10042525" cy="583565"/>
          </a:xfrm>
          <a:prstGeom prst="rect">
            <a:avLst/>
          </a:prstGeom>
          <a:noFill/>
        </p:spPr>
        <p:txBody>
          <a:bodyPr wrap="square" rtlCol="0" anchor="t">
            <a:spAutoFit/>
          </a:bodyPr>
          <a:lstStyle/>
          <a:p>
            <a:r>
              <a:rPr lang="en-US" altLang="zh-CN" sz="3200">
                <a:solidFill>
                  <a:schemeClr val="bg1"/>
                </a:solidFill>
                <a:latin typeface="微软雅黑" panose="020B0503020204020204" charset="-122"/>
                <a:ea typeface="微软雅黑" panose="020B0503020204020204" charset="-122"/>
              </a:rPr>
              <a:t>          </a:t>
            </a:r>
            <a:r>
              <a:rPr lang="zh-CN" altLang="en-US" sz="3200">
                <a:solidFill>
                  <a:schemeClr val="bg1"/>
                </a:solidFill>
                <a:latin typeface="微软雅黑" panose="020B0503020204020204" charset="-122"/>
                <a:ea typeface="微软雅黑" panose="020B0503020204020204" charset="-122"/>
              </a:rPr>
              <a:t>                 </a:t>
            </a:r>
            <a:r>
              <a:rPr lang="zh-CN" altLang="en-US" sz="3200">
                <a:solidFill>
                  <a:schemeClr val="bg1"/>
                </a:solidFill>
                <a:latin typeface="Arial" panose="020B0604020202020204" pitchFamily="34" charset="0"/>
                <a:ea typeface="Arial" panose="020B0604020202020204" pitchFamily="34" charset="0"/>
                <a:sym typeface="+mn-ea"/>
              </a:rPr>
              <a:t> </a:t>
            </a:r>
            <a:r>
              <a:rPr lang="en-US" altLang="zh-CN" sz="3200">
                <a:solidFill>
                  <a:schemeClr val="bg1"/>
                </a:solidFill>
                <a:latin typeface="Arial" panose="020B0604020202020204" pitchFamily="34" charset="0"/>
                <a:ea typeface="Arial" panose="020B0604020202020204" pitchFamily="34" charset="0"/>
                <a:sym typeface="+mn-ea"/>
              </a:rPr>
              <a:t>micro:bit</a:t>
            </a:r>
            <a:r>
              <a:rPr lang="zh-CN" altLang="en-US" sz="3200">
                <a:solidFill>
                  <a:schemeClr val="bg1"/>
                </a:solidFill>
                <a:latin typeface="Arial" panose="020B0604020202020204" pitchFamily="34" charset="0"/>
                <a:ea typeface="Arial" panose="020B0604020202020204" pitchFamily="34" charset="0"/>
                <a:sym typeface="+mn-ea"/>
              </a:rPr>
              <a:t> entry video tutorial</a:t>
            </a:r>
            <a:r>
              <a:rPr lang="zh-CN" altLang="en-US" sz="2800" u="sng">
                <a:latin typeface="icomoon" charset="0"/>
                <a:ea typeface="Yu Gothic UI Semibold" panose="020B0700000000000000" charset="-128"/>
              </a:rPr>
              <a:t>                                </a:t>
            </a:r>
          </a:p>
        </p:txBody>
      </p:sp>
      <p:sp>
        <p:nvSpPr>
          <p:cNvPr id="7" name="文本框 6"/>
          <p:cNvSpPr txBox="1"/>
          <p:nvPr/>
        </p:nvSpPr>
        <p:spPr>
          <a:xfrm>
            <a:off x="638251" y="688905"/>
            <a:ext cx="1099820" cy="521970"/>
          </a:xfrm>
          <a:prstGeom prst="rect">
            <a:avLst/>
          </a:prstGeom>
          <a:noFill/>
        </p:spPr>
        <p:txBody>
          <a:bodyPr wrap="none" rtlCol="0">
            <a:spAutoFit/>
          </a:bodyPr>
          <a:lstStyle/>
          <a:p>
            <a:r>
              <a:rPr lang="en-US" altLang="zh-CN" sz="2800" dirty="0" smtClean="0">
                <a:solidFill>
                  <a:schemeClr val="accent5">
                    <a:lumMod val="75000"/>
                  </a:schemeClr>
                </a:solidFill>
                <a:latin typeface="方正少儿_GBK" panose="02000000000000000000" charset="-122"/>
                <a:ea typeface="方正少儿_GBK" panose="02000000000000000000" charset="-122"/>
              </a:rPr>
              <a:t>Part 3</a:t>
            </a:r>
            <a:endParaRPr lang="en-US" sz="2800" dirty="0">
              <a:solidFill>
                <a:schemeClr val="accent5">
                  <a:lumMod val="75000"/>
                </a:schemeClr>
              </a:solidFill>
              <a:latin typeface="方正少儿_GBK" panose="02000000000000000000" charset="-122"/>
              <a:ea typeface="方正少儿_GBK" panose="02000000000000000000" charset="-122"/>
            </a:endParaRPr>
          </a:p>
        </p:txBody>
      </p:sp>
      <p:sp>
        <p:nvSpPr>
          <p:cNvPr id="16" name="任意多边形 15"/>
          <p:cNvSpPr/>
          <p:nvPr/>
        </p:nvSpPr>
        <p:spPr>
          <a:xfrm>
            <a:off x="0" y="5989320"/>
            <a:ext cx="12192000" cy="86868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微软雅黑" panose="020B0503020204020204" charset="-122"/>
                <a:ea typeface="微软雅黑" panose="020B0503020204020204" charset="-122"/>
                <a:sym typeface="+mn-ea"/>
              </a:rPr>
              <a:t> </a:t>
            </a: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creative tutorial</a:t>
            </a:r>
            <a:endParaRPr lang="zh-CN" altLang="en-US" sz="2800"/>
          </a:p>
        </p:txBody>
      </p:sp>
      <p:sp>
        <p:nvSpPr>
          <p:cNvPr id="3" name="文本框 2"/>
          <p:cNvSpPr txBox="1"/>
          <p:nvPr/>
        </p:nvSpPr>
        <p:spPr>
          <a:xfrm>
            <a:off x="3015615" y="3749040"/>
            <a:ext cx="8590280" cy="2306955"/>
          </a:xfrm>
          <a:prstGeom prst="rect">
            <a:avLst/>
          </a:prstGeom>
          <a:noFill/>
        </p:spPr>
        <p:txBody>
          <a:bodyPr wrap="square" rtlCol="0">
            <a:spAutoFit/>
          </a:bodyPr>
          <a:lstStyle/>
          <a:p>
            <a:pPr algn="l"/>
            <a:r>
              <a:rPr dirty="0">
                <a:solidFill>
                  <a:srgbClr val="0070C0"/>
                </a:solidFill>
                <a:latin typeface="Arial" panose="020B0604020202020204" pitchFamily="34" charset="0"/>
                <a:ea typeface="方正少儿_GBK" panose="02000000000000000000" charset="-122"/>
                <a:cs typeface="Arial" panose="020B0604020202020204" pitchFamily="34" charset="0"/>
              </a:rPr>
              <a:t>In this lesson we will use the servos and ultrasonic </a:t>
            </a:r>
            <a:r>
              <a:rPr lang="en-US" dirty="0">
                <a:solidFill>
                  <a:srgbClr val="0070C0"/>
                </a:solidFill>
                <a:latin typeface="Arial" panose="020B0604020202020204" pitchFamily="34" charset="0"/>
                <a:ea typeface="方正少儿_GBK" panose="02000000000000000000" charset="-122"/>
                <a:cs typeface="Arial" panose="020B0604020202020204" pitchFamily="34" charset="0"/>
              </a:rPr>
              <a:t>module</a:t>
            </a:r>
            <a:r>
              <a:rPr dirty="0">
                <a:solidFill>
                  <a:srgbClr val="0070C0"/>
                </a:solidFill>
                <a:latin typeface="Arial" panose="020B0604020202020204" pitchFamily="34" charset="0"/>
                <a:ea typeface="方正少儿_GBK" panose="02000000000000000000" charset="-122"/>
                <a:cs typeface="Arial" panose="020B0604020202020204" pitchFamily="34" charset="0"/>
              </a:rPr>
              <a:t>. Both VCCs must be connected to 5V. </a:t>
            </a:r>
          </a:p>
          <a:p>
            <a:pPr algn="l"/>
            <a:r>
              <a:rPr dirty="0">
                <a:solidFill>
                  <a:srgbClr val="0070C0"/>
                </a:solidFill>
                <a:latin typeface="Arial" panose="020B0604020202020204" pitchFamily="34" charset="0"/>
                <a:ea typeface="方正少儿_GBK" panose="02000000000000000000" charset="-122"/>
                <a:cs typeface="Arial" panose="020B0604020202020204" pitchFamily="34" charset="0"/>
              </a:rPr>
              <a:t>How to distinguish the positive and negative of the s</a:t>
            </a:r>
            <a:r>
              <a:rPr lang="en-US" dirty="0">
                <a:solidFill>
                  <a:srgbClr val="0070C0"/>
                </a:solidFill>
                <a:latin typeface="Arial" panose="020B0604020202020204" pitchFamily="34" charset="0"/>
                <a:ea typeface="方正少儿_GBK" panose="02000000000000000000" charset="-122"/>
                <a:cs typeface="Arial" panose="020B0604020202020204" pitchFamily="34" charset="0"/>
              </a:rPr>
              <a:t>ervo</a:t>
            </a:r>
            <a:r>
              <a:rPr dirty="0">
                <a:solidFill>
                  <a:srgbClr val="0070C0"/>
                </a:solidFill>
                <a:latin typeface="Arial" panose="020B0604020202020204" pitchFamily="34" charset="0"/>
                <a:ea typeface="方正少儿_GBK" panose="02000000000000000000" charset="-122"/>
                <a:cs typeface="Arial" panose="020B0604020202020204" pitchFamily="34" charset="0"/>
              </a:rPr>
              <a:t>? </a:t>
            </a:r>
          </a:p>
          <a:p>
            <a:pPr algn="l"/>
            <a:r>
              <a:rPr dirty="0">
                <a:solidFill>
                  <a:srgbClr val="0070C0"/>
                </a:solidFill>
                <a:latin typeface="Arial" panose="020B0604020202020204" pitchFamily="34" charset="0"/>
                <a:ea typeface="方正少儿_GBK" panose="02000000000000000000" charset="-122"/>
                <a:cs typeface="Arial" panose="020B0604020202020204" pitchFamily="34" charset="0"/>
              </a:rPr>
              <a:t>The brown </a:t>
            </a:r>
            <a:r>
              <a:rPr lang="en-US" dirty="0">
                <a:solidFill>
                  <a:srgbClr val="0070C0"/>
                </a:solidFill>
                <a:latin typeface="Arial" panose="020B0604020202020204" pitchFamily="34" charset="0"/>
                <a:ea typeface="方正少儿_GBK" panose="02000000000000000000" charset="-122"/>
                <a:cs typeface="Arial" panose="020B0604020202020204" pitchFamily="34" charset="0"/>
              </a:rPr>
              <a:t>line of servo</a:t>
            </a:r>
            <a:r>
              <a:rPr dirty="0">
                <a:solidFill>
                  <a:srgbClr val="0070C0"/>
                </a:solidFill>
                <a:latin typeface="Arial" panose="020B0604020202020204" pitchFamily="34" charset="0"/>
                <a:ea typeface="方正少儿_GBK" panose="02000000000000000000" charset="-122"/>
                <a:cs typeface="Arial" panose="020B0604020202020204" pitchFamily="34" charset="0"/>
              </a:rPr>
              <a:t> is the negative pole, the red </a:t>
            </a:r>
            <a:r>
              <a:rPr lang="en-US" dirty="0">
                <a:solidFill>
                  <a:srgbClr val="0070C0"/>
                </a:solidFill>
                <a:latin typeface="Arial" panose="020B0604020202020204" pitchFamily="34" charset="0"/>
                <a:ea typeface="方正少儿_GBK" panose="02000000000000000000" charset="-122"/>
                <a:cs typeface="Arial" panose="020B0604020202020204" pitchFamily="34" charset="0"/>
                <a:sym typeface="+mn-ea"/>
              </a:rPr>
              <a:t>line of servo</a:t>
            </a:r>
            <a:r>
              <a:rPr dirty="0">
                <a:solidFill>
                  <a:srgbClr val="0070C0"/>
                </a:solidFill>
                <a:latin typeface="Arial" panose="020B0604020202020204" pitchFamily="34" charset="0"/>
                <a:ea typeface="方正少儿_GBK" panose="02000000000000000000" charset="-122"/>
                <a:cs typeface="Arial" panose="020B0604020202020204" pitchFamily="34" charset="0"/>
              </a:rPr>
              <a:t> is the positive pole, and the yellow </a:t>
            </a:r>
            <a:r>
              <a:rPr lang="en-US" dirty="0">
                <a:solidFill>
                  <a:srgbClr val="0070C0"/>
                </a:solidFill>
                <a:latin typeface="Arial" panose="020B0604020202020204" pitchFamily="34" charset="0"/>
                <a:ea typeface="方正少儿_GBK" panose="02000000000000000000" charset="-122"/>
                <a:cs typeface="Arial" panose="020B0604020202020204" pitchFamily="34" charset="0"/>
                <a:sym typeface="+mn-ea"/>
              </a:rPr>
              <a:t>line of servo</a:t>
            </a:r>
            <a:r>
              <a:rPr dirty="0">
                <a:solidFill>
                  <a:srgbClr val="0070C0"/>
                </a:solidFill>
                <a:latin typeface="Arial" panose="020B0604020202020204" pitchFamily="34" charset="0"/>
                <a:ea typeface="方正少儿_GBK" panose="02000000000000000000" charset="-122"/>
                <a:cs typeface="Arial" panose="020B0604020202020204" pitchFamily="34" charset="0"/>
              </a:rPr>
              <a:t> is connected </a:t>
            </a:r>
            <a:r>
              <a:rPr lang="en-US" dirty="0">
                <a:solidFill>
                  <a:srgbClr val="0070C0"/>
                </a:solidFill>
                <a:latin typeface="Arial" panose="020B0604020202020204" pitchFamily="34" charset="0"/>
                <a:ea typeface="方正少儿_GBK" panose="02000000000000000000" charset="-122"/>
                <a:cs typeface="Arial" panose="020B0604020202020204" pitchFamily="34" charset="0"/>
              </a:rPr>
              <a:t>to </a:t>
            </a:r>
            <a:r>
              <a:rPr dirty="0">
                <a:solidFill>
                  <a:srgbClr val="0070C0"/>
                </a:solidFill>
                <a:latin typeface="Arial" panose="020B0604020202020204" pitchFamily="34" charset="0"/>
                <a:ea typeface="方正少儿_GBK" panose="02000000000000000000" charset="-122"/>
                <a:cs typeface="Arial" panose="020B0604020202020204" pitchFamily="34" charset="0"/>
              </a:rPr>
              <a:t>P2. Ultrasonic TRIG is connected to P0, ECHO is connected to P1, and everyone can use the charging treasure to supply power to the 5v power supply module. The servo, ultrasonic and micro:bit negative (GND) must be connected to the GND of the power supply</a:t>
            </a:r>
            <a:r>
              <a:rPr lang="en-US" dirty="0">
                <a:solidFill>
                  <a:srgbClr val="0070C0"/>
                </a:solidFill>
                <a:latin typeface="Arial" panose="020B0604020202020204" pitchFamily="34" charset="0"/>
                <a:ea typeface="方正少儿_GBK" panose="02000000000000000000" charset="-122"/>
                <a:cs typeface="Arial" panose="020B0604020202020204" pitchFamily="34" charset="0"/>
              </a:rPr>
              <a:t>.</a:t>
            </a:r>
          </a:p>
        </p:txBody>
      </p:sp>
      <p:pic>
        <p:nvPicPr>
          <p:cNvPr id="2" name="图片 1"/>
          <p:cNvPicPr>
            <a:picLocks noChangeAspect="1"/>
          </p:cNvPicPr>
          <p:nvPr/>
        </p:nvPicPr>
        <p:blipFill>
          <a:blip r:embed="rId3"/>
          <a:stretch>
            <a:fillRect/>
          </a:stretch>
        </p:blipFill>
        <p:spPr>
          <a:xfrm>
            <a:off x="4161790" y="863600"/>
            <a:ext cx="4959985" cy="2771140"/>
          </a:xfrm>
          <a:prstGeom prst="rect">
            <a:avLst/>
          </a:prstGeom>
        </p:spPr>
      </p:pic>
      <p:pic>
        <p:nvPicPr>
          <p:cNvPr id="8" name="图片 7"/>
          <p:cNvPicPr>
            <a:picLocks noChangeAspect="1"/>
          </p:cNvPicPr>
          <p:nvPr/>
        </p:nvPicPr>
        <p:blipFill>
          <a:blip r:embed="rId4"/>
          <a:stretch>
            <a:fillRect/>
          </a:stretch>
        </p:blipFill>
        <p:spPr>
          <a:xfrm>
            <a:off x="7879715" y="1107440"/>
            <a:ext cx="2181225" cy="11315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1885" cy="521970"/>
          </a:xfrm>
          <a:prstGeom prst="rect">
            <a:avLst/>
          </a:prstGeom>
          <a:noFill/>
        </p:spPr>
        <p:txBody>
          <a:bodyPr wrap="none" rtlCol="0">
            <a:spAutoFit/>
          </a:bodyPr>
          <a:lstStyle/>
          <a:p>
            <a:r>
              <a:rPr lang="en-US" altLang="zh-CN" sz="2800" dirty="0" smtClean="0">
                <a:solidFill>
                  <a:schemeClr val="accent5">
                    <a:lumMod val="75000"/>
                  </a:schemeClr>
                </a:solidFill>
                <a:latin typeface="方正少儿_GBK" panose="02000000000000000000" charset="-122"/>
                <a:ea typeface="方正少儿_GBK" panose="02000000000000000000" charset="-122"/>
              </a:rPr>
              <a:t>Part 4</a:t>
            </a:r>
            <a:endParaRPr lang="en-US" sz="2800" dirty="0">
              <a:solidFill>
                <a:schemeClr val="accent5">
                  <a:lumMod val="75000"/>
                </a:schemeClr>
              </a:solidFill>
              <a:latin typeface="方正少儿_GBK" panose="02000000000000000000" charset="-122"/>
              <a:ea typeface="方正少儿_GBK" panose="02000000000000000000" charset="-122"/>
            </a:endParaRPr>
          </a:p>
        </p:txBody>
      </p:sp>
      <p:sp>
        <p:nvSpPr>
          <p:cNvPr id="15" name="文本框 14"/>
          <p:cNvSpPr txBox="1"/>
          <p:nvPr/>
        </p:nvSpPr>
        <p:spPr>
          <a:xfrm>
            <a:off x="1075055" y="28575"/>
            <a:ext cx="10042525" cy="583565"/>
          </a:xfrm>
          <a:prstGeom prst="rect">
            <a:avLst/>
          </a:prstGeom>
          <a:noFill/>
        </p:spPr>
        <p:txBody>
          <a:bodyPr wrap="square" rtlCol="0" anchor="t">
            <a:spAutoFit/>
          </a:bodyPr>
          <a:lstStyle/>
          <a:p>
            <a:r>
              <a:rPr lang="en-US" altLang="zh-CN" sz="3200">
                <a:solidFill>
                  <a:schemeClr val="bg1"/>
                </a:solidFill>
                <a:latin typeface="微软雅黑" panose="020B0503020204020204" charset="-122"/>
                <a:ea typeface="微软雅黑" panose="020B0503020204020204" charset="-122"/>
              </a:rPr>
              <a:t>          </a:t>
            </a:r>
            <a:r>
              <a:rPr lang="zh-CN" altLang="en-US" sz="3200">
                <a:solidFill>
                  <a:schemeClr val="bg1"/>
                </a:solidFill>
                <a:latin typeface="微软雅黑" panose="020B0503020204020204" charset="-122"/>
                <a:ea typeface="微软雅黑" panose="020B0503020204020204" charset="-122"/>
              </a:rPr>
              <a:t>                </a:t>
            </a:r>
            <a:r>
              <a:rPr lang="zh-CN" altLang="en-US" sz="3200">
                <a:solidFill>
                  <a:schemeClr val="bg1"/>
                </a:solidFill>
                <a:latin typeface="Arial" panose="020B0604020202020204" pitchFamily="34" charset="0"/>
                <a:ea typeface="Arial" panose="020B0604020202020204" pitchFamily="34" charset="0"/>
                <a:sym typeface="+mn-ea"/>
              </a:rPr>
              <a:t> </a:t>
            </a:r>
            <a:r>
              <a:rPr lang="en-US" altLang="zh-CN" sz="3200">
                <a:solidFill>
                  <a:schemeClr val="bg1"/>
                </a:solidFill>
                <a:latin typeface="Arial" panose="020B0604020202020204" pitchFamily="34" charset="0"/>
                <a:ea typeface="Arial" panose="020B0604020202020204" pitchFamily="34" charset="0"/>
                <a:sym typeface="+mn-ea"/>
              </a:rPr>
              <a:t>micro:bit</a:t>
            </a:r>
            <a:r>
              <a:rPr lang="zh-CN" altLang="en-US" sz="3200">
                <a:solidFill>
                  <a:schemeClr val="bg1"/>
                </a:solidFill>
                <a:latin typeface="Arial" panose="020B0604020202020204" pitchFamily="34" charset="0"/>
                <a:ea typeface="Arial" panose="020B0604020202020204" pitchFamily="34" charset="0"/>
                <a:sym typeface="+mn-ea"/>
              </a:rPr>
              <a:t> entry video tutorial</a:t>
            </a:r>
            <a:r>
              <a:rPr lang="zh-CN" altLang="en-US" sz="2800" u="sng">
                <a:latin typeface="icomoon" charset="0"/>
                <a:ea typeface="Yu Gothic UI Semibold" panose="020B0700000000000000" charset="-128"/>
              </a:rPr>
              <a:t>                                </a:t>
            </a: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creative tutorial</a:t>
            </a:r>
            <a:endParaRPr lang="zh-CN" altLang="en-US" sz="2800"/>
          </a:p>
        </p:txBody>
      </p:sp>
      <p:grpSp>
        <p:nvGrpSpPr>
          <p:cNvPr id="25" name="组合 24"/>
          <p:cNvGrpSpPr/>
          <p:nvPr/>
        </p:nvGrpSpPr>
        <p:grpSpPr>
          <a:xfrm>
            <a:off x="638113" y="2002382"/>
            <a:ext cx="2142728" cy="1272213"/>
            <a:chOff x="5213810" y="4799296"/>
            <a:chExt cx="2142728" cy="1272213"/>
          </a:xfrm>
        </p:grpSpPr>
        <p:sp>
          <p:nvSpPr>
            <p:cNvPr id="26" name="任意多边形 25"/>
            <p:cNvSpPr/>
            <p:nvPr/>
          </p:nvSpPr>
          <p:spPr>
            <a:xfrm>
              <a:off x="5213810" y="4799296"/>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5435028" y="5117895"/>
              <a:ext cx="1921510" cy="953135"/>
            </a:xfrm>
            <a:prstGeom prst="rect">
              <a:avLst/>
            </a:prstGeom>
            <a:noFill/>
          </p:spPr>
          <p:txBody>
            <a:bodyPr wrap="none" rtlCol="0">
              <a:spAutoFit/>
            </a:bodyPr>
            <a:lstStyle/>
            <a:p>
              <a:pPr algn="l"/>
              <a:r>
                <a:rPr lang="en-US" altLang="zh-CN" sz="2800" dirty="0">
                  <a:solidFill>
                    <a:schemeClr val="accent5">
                      <a:lumMod val="75000"/>
                    </a:schemeClr>
                  </a:solidFill>
                  <a:latin typeface="Arial" panose="020B0604020202020204" pitchFamily="34" charset="0"/>
                  <a:ea typeface="Arial" panose="020B0604020202020204" pitchFamily="34" charset="0"/>
                  <a:sym typeface="+mn-ea"/>
                </a:rPr>
                <a:t>Search for </a:t>
              </a:r>
            </a:p>
            <a:p>
              <a:pPr algn="l"/>
              <a:r>
                <a:rPr lang="en-US" altLang="zh-CN" sz="2800" dirty="0">
                  <a:solidFill>
                    <a:schemeClr val="accent5">
                      <a:lumMod val="75000"/>
                    </a:schemeClr>
                  </a:solidFill>
                  <a:latin typeface="Arial" panose="020B0604020202020204" pitchFamily="34" charset="0"/>
                  <a:ea typeface="Arial" panose="020B0604020202020204" pitchFamily="34" charset="0"/>
                  <a:sym typeface="+mn-ea"/>
                </a:rPr>
                <a:t>blocks</a:t>
              </a:r>
              <a:endParaRPr lang="zh-CN" altLang="en-US" sz="2800" dirty="0">
                <a:solidFill>
                  <a:schemeClr val="accent5">
                    <a:lumMod val="75000"/>
                  </a:schemeClr>
                </a:solidFill>
                <a:latin typeface="方正少儿_GBK" panose="02000000000000000000" charset="-122"/>
                <a:ea typeface="方正少儿_GBK" panose="02000000000000000000" charset="-122"/>
              </a:endParaRPr>
            </a:p>
          </p:txBody>
        </p:sp>
      </p:grpSp>
      <p:pic>
        <p:nvPicPr>
          <p:cNvPr id="4" name="图片 3" descr="logo"/>
          <p:cNvPicPr>
            <a:picLocks noChangeAspect="1"/>
          </p:cNvPicPr>
          <p:nvPr/>
        </p:nvPicPr>
        <p:blipFill>
          <a:blip r:embed="rId3"/>
          <a:stretch>
            <a:fillRect/>
          </a:stretch>
        </p:blipFill>
        <p:spPr>
          <a:xfrm>
            <a:off x="1580515" y="120650"/>
            <a:ext cx="1119505" cy="694055"/>
          </a:xfrm>
          <a:prstGeom prst="rect">
            <a:avLst/>
          </a:prstGeom>
        </p:spPr>
      </p:pic>
      <p:pic>
        <p:nvPicPr>
          <p:cNvPr id="3" name="图片 2"/>
          <p:cNvPicPr>
            <a:picLocks noChangeAspect="1"/>
          </p:cNvPicPr>
          <p:nvPr/>
        </p:nvPicPr>
        <p:blipFill>
          <a:blip r:embed="rId4"/>
          <a:stretch>
            <a:fillRect/>
          </a:stretch>
        </p:blipFill>
        <p:spPr>
          <a:xfrm>
            <a:off x="2780841" y="1271515"/>
            <a:ext cx="4551700" cy="4158094"/>
          </a:xfrm>
          <a:prstGeom prst="rect">
            <a:avLst/>
          </a:prstGeom>
        </p:spPr>
      </p:pic>
      <p:pic>
        <p:nvPicPr>
          <p:cNvPr id="6" name="图片 5"/>
          <p:cNvPicPr>
            <a:picLocks noChangeAspect="1"/>
          </p:cNvPicPr>
          <p:nvPr/>
        </p:nvPicPr>
        <p:blipFill>
          <a:blip r:embed="rId5"/>
          <a:stretch>
            <a:fillRect/>
          </a:stretch>
        </p:blipFill>
        <p:spPr>
          <a:xfrm>
            <a:off x="7396168" y="1271515"/>
            <a:ext cx="3828571" cy="429523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comb/>
      </p:transition>
    </mc:Choice>
    <mc:Fallback xmlns="">
      <p:transition spd="slow">
        <p:comb/>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75565" y="45085"/>
            <a:ext cx="10042525" cy="583565"/>
          </a:xfrm>
          <a:prstGeom prst="rect">
            <a:avLst/>
          </a:prstGeom>
          <a:noFill/>
        </p:spPr>
        <p:txBody>
          <a:bodyPr wrap="square" rtlCol="0" anchor="t">
            <a:spAutoFit/>
          </a:bodyPr>
          <a:lstStyle/>
          <a:p>
            <a:r>
              <a:rPr lang="en-US" altLang="zh-CN" sz="3200">
                <a:solidFill>
                  <a:schemeClr val="bg1"/>
                </a:solidFill>
                <a:latin typeface="微软雅黑" panose="020B0503020204020204" charset="-122"/>
                <a:ea typeface="微软雅黑" panose="020B0503020204020204" charset="-122"/>
              </a:rPr>
              <a:t>                     </a:t>
            </a:r>
            <a:r>
              <a:rPr lang="zh-CN" altLang="en-US" sz="3200">
                <a:solidFill>
                  <a:schemeClr val="bg1"/>
                </a:solidFill>
                <a:latin typeface="微软雅黑" panose="020B0503020204020204" charset="-122"/>
                <a:ea typeface="微软雅黑" panose="020B0503020204020204" charset="-122"/>
              </a:rPr>
              <a:t>            </a:t>
            </a:r>
            <a:r>
              <a:rPr lang="zh-CN" altLang="en-US" sz="3200">
                <a:solidFill>
                  <a:schemeClr val="bg1"/>
                </a:solidFill>
                <a:latin typeface="Arial" panose="020B0604020202020204" pitchFamily="34" charset="0"/>
                <a:ea typeface="Arial" panose="020B0604020202020204" pitchFamily="34" charset="0"/>
                <a:sym typeface="+mn-ea"/>
              </a:rPr>
              <a:t> </a:t>
            </a:r>
            <a:r>
              <a:rPr lang="en-US" altLang="zh-CN" sz="3200">
                <a:solidFill>
                  <a:schemeClr val="bg1"/>
                </a:solidFill>
                <a:latin typeface="Arial" panose="020B0604020202020204" pitchFamily="34" charset="0"/>
                <a:ea typeface="Arial" panose="020B0604020202020204" pitchFamily="34" charset="0"/>
                <a:sym typeface="+mn-ea"/>
              </a:rPr>
              <a:t>micro:bit</a:t>
            </a:r>
            <a:r>
              <a:rPr lang="zh-CN" altLang="en-US" sz="3200">
                <a:solidFill>
                  <a:schemeClr val="bg1"/>
                </a:solidFill>
                <a:latin typeface="Arial" panose="020B0604020202020204" pitchFamily="34" charset="0"/>
                <a:ea typeface="Arial" panose="020B0604020202020204" pitchFamily="34" charset="0"/>
                <a:sym typeface="+mn-ea"/>
              </a:rPr>
              <a:t> entry video tutorial</a:t>
            </a:r>
            <a:r>
              <a:rPr lang="zh-CN" altLang="en-US" sz="2800">
                <a:solidFill>
                  <a:schemeClr val="bg1"/>
                </a:solidFill>
                <a:latin typeface="微软雅黑" panose="020B0503020204020204" charset="-122"/>
                <a:ea typeface="微软雅黑" panose="020B0503020204020204" charset="-122"/>
              </a:rPr>
              <a:t> </a:t>
            </a:r>
            <a:r>
              <a:rPr lang="zh-CN" altLang="en-US" sz="2800" u="sng">
                <a:latin typeface="icomoon" charset="0"/>
                <a:ea typeface="Yu Gothic UI Semibold" panose="020B0700000000000000" charset="-128"/>
              </a:rPr>
              <a:t>                                </a:t>
            </a: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creative tutorial</a:t>
            </a:r>
            <a:endParaRPr lang="zh-CN" altLang="en-US" sz="2800"/>
          </a:p>
        </p:txBody>
      </p:sp>
      <p:sp>
        <p:nvSpPr>
          <p:cNvPr id="6" name="文本框 5"/>
          <p:cNvSpPr txBox="1"/>
          <p:nvPr/>
        </p:nvSpPr>
        <p:spPr>
          <a:xfrm>
            <a:off x="613410" y="628650"/>
            <a:ext cx="1111885" cy="521970"/>
          </a:xfrm>
          <a:prstGeom prst="rect">
            <a:avLst/>
          </a:prstGeom>
          <a:noFill/>
        </p:spPr>
        <p:txBody>
          <a:bodyPr wrap="none" rtlCol="0" anchor="t">
            <a:spAutoFit/>
          </a:bodyPr>
          <a:lstStyle/>
          <a:p>
            <a:r>
              <a:rPr lang="en-US" altLang="zh-CN" sz="2800" dirty="0" smtClean="0">
                <a:solidFill>
                  <a:schemeClr val="accent5">
                    <a:lumMod val="75000"/>
                  </a:schemeClr>
                </a:solidFill>
                <a:latin typeface="方正少儿_GBK" panose="02000000000000000000" charset="-122"/>
                <a:ea typeface="方正少儿_GBK" panose="02000000000000000000" charset="-122"/>
                <a:sym typeface="+mn-ea"/>
              </a:rPr>
              <a:t>Part 4</a:t>
            </a:r>
          </a:p>
        </p:txBody>
      </p:sp>
      <p:grpSp>
        <p:nvGrpSpPr>
          <p:cNvPr id="25" name="组合 24"/>
          <p:cNvGrpSpPr/>
          <p:nvPr/>
        </p:nvGrpSpPr>
        <p:grpSpPr>
          <a:xfrm>
            <a:off x="518733" y="1852522"/>
            <a:ext cx="2079228" cy="1769574"/>
            <a:chOff x="5213810" y="4721826"/>
            <a:chExt cx="2079228" cy="1769574"/>
          </a:xfrm>
        </p:grpSpPr>
        <p:sp>
          <p:nvSpPr>
            <p:cNvPr id="26" name="任意多边形 25"/>
            <p:cNvSpPr/>
            <p:nvPr/>
          </p:nvSpPr>
          <p:spPr>
            <a:xfrm>
              <a:off x="5213810" y="4721826"/>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5470588" y="5107735"/>
              <a:ext cx="1822450" cy="1383665"/>
            </a:xfrm>
            <a:prstGeom prst="rect">
              <a:avLst/>
            </a:prstGeom>
            <a:noFill/>
          </p:spPr>
          <p:txBody>
            <a:bodyPr wrap="none" rtlCol="0">
              <a:spAutoFit/>
            </a:bodyPr>
            <a:lstStyle/>
            <a:p>
              <a:pPr algn="l"/>
              <a:r>
                <a:rPr lang="en-US" altLang="zh-CN" sz="2800" dirty="0">
                  <a:solidFill>
                    <a:schemeClr val="accent5">
                      <a:lumMod val="75000"/>
                    </a:schemeClr>
                  </a:solidFill>
                  <a:latin typeface="Arial" panose="020B0604020202020204" pitchFamily="34" charset="0"/>
                  <a:ea typeface="Arial" panose="020B0604020202020204" pitchFamily="34" charset="0"/>
                  <a:sym typeface="+mn-ea"/>
                </a:rPr>
                <a:t>Search for</a:t>
              </a:r>
            </a:p>
            <a:p>
              <a:pPr algn="l"/>
              <a:r>
                <a:rPr lang="en-US" altLang="zh-CN" sz="2800" dirty="0">
                  <a:solidFill>
                    <a:schemeClr val="accent5">
                      <a:lumMod val="75000"/>
                    </a:schemeClr>
                  </a:solidFill>
                  <a:latin typeface="Arial" panose="020B0604020202020204" pitchFamily="34" charset="0"/>
                  <a:ea typeface="Arial" panose="020B0604020202020204" pitchFamily="34" charset="0"/>
                  <a:sym typeface="+mn-ea"/>
                </a:rPr>
                <a:t> blocks</a:t>
              </a:r>
              <a:endParaRPr lang="zh-CN" altLang="en-US" sz="2800" dirty="0">
                <a:solidFill>
                  <a:schemeClr val="accent5">
                    <a:lumMod val="75000"/>
                  </a:schemeClr>
                </a:solidFill>
                <a:latin typeface="方正少儿_GBK" panose="02000000000000000000" charset="-122"/>
                <a:ea typeface="方正少儿_GBK" panose="02000000000000000000" charset="-122"/>
              </a:endParaRPr>
            </a:p>
            <a:p>
              <a:endParaRPr lang="zh-CN" altLang="en-US" sz="2800" dirty="0">
                <a:solidFill>
                  <a:schemeClr val="accent5">
                    <a:lumMod val="75000"/>
                  </a:schemeClr>
                </a:solidFill>
                <a:latin typeface="方正少儿_GBK" panose="02000000000000000000" charset="-122"/>
                <a:ea typeface="方正少儿_GBK" panose="02000000000000000000" charset="-122"/>
              </a:endParaRPr>
            </a:p>
          </p:txBody>
        </p:sp>
      </p:grpSp>
      <p:pic>
        <p:nvPicPr>
          <p:cNvPr id="7" name="图片 6" descr="logo"/>
          <p:cNvPicPr>
            <a:picLocks noChangeAspect="1"/>
          </p:cNvPicPr>
          <p:nvPr/>
        </p:nvPicPr>
        <p:blipFill>
          <a:blip r:embed="rId2"/>
          <a:stretch>
            <a:fillRect/>
          </a:stretch>
        </p:blipFill>
        <p:spPr>
          <a:xfrm>
            <a:off x="1574165" y="45085"/>
            <a:ext cx="1341120" cy="831215"/>
          </a:xfrm>
          <a:prstGeom prst="rect">
            <a:avLst/>
          </a:prstGeom>
        </p:spPr>
      </p:pic>
      <p:pic>
        <p:nvPicPr>
          <p:cNvPr id="2" name="图片 1"/>
          <p:cNvPicPr>
            <a:picLocks noChangeAspect="1"/>
          </p:cNvPicPr>
          <p:nvPr/>
        </p:nvPicPr>
        <p:blipFill>
          <a:blip r:embed="rId3"/>
          <a:stretch>
            <a:fillRect/>
          </a:stretch>
        </p:blipFill>
        <p:spPr>
          <a:xfrm>
            <a:off x="4023184" y="876300"/>
            <a:ext cx="4169395" cy="523826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comb dir="vert"/>
      </p:transition>
    </mc:Choice>
    <mc:Fallback xmlns="">
      <p:transition spd="slow">
        <p:comb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logo"/>
          <p:cNvPicPr>
            <a:picLocks noChangeAspect="1"/>
          </p:cNvPicPr>
          <p:nvPr/>
        </p:nvPicPr>
        <p:blipFill>
          <a:blip r:embed="rId2"/>
          <a:stretch>
            <a:fillRect/>
          </a:stretch>
        </p:blipFill>
        <p:spPr>
          <a:xfrm>
            <a:off x="1574165" y="45085"/>
            <a:ext cx="1341120" cy="831215"/>
          </a:xfrm>
          <a:prstGeom prst="rect">
            <a:avLst/>
          </a:prstGeom>
        </p:spPr>
      </p:pic>
      <p:sp>
        <p:nvSpPr>
          <p:cNvPr id="15" name="文本框 14"/>
          <p:cNvSpPr txBox="1"/>
          <p:nvPr/>
        </p:nvSpPr>
        <p:spPr>
          <a:xfrm>
            <a:off x="1074420" y="45085"/>
            <a:ext cx="10042525" cy="583565"/>
          </a:xfrm>
          <a:prstGeom prst="rect">
            <a:avLst/>
          </a:prstGeom>
          <a:noFill/>
        </p:spPr>
        <p:txBody>
          <a:bodyPr wrap="square" rtlCol="0" anchor="t">
            <a:spAutoFit/>
          </a:bodyPr>
          <a:lstStyle/>
          <a:p>
            <a:r>
              <a:rPr lang="en-US" altLang="zh-CN" sz="3200">
                <a:solidFill>
                  <a:schemeClr val="bg1"/>
                </a:solidFill>
                <a:latin typeface="微软雅黑" panose="020B0503020204020204" charset="-122"/>
                <a:ea typeface="微软雅黑" panose="020B0503020204020204" charset="-122"/>
              </a:rPr>
              <a:t>                     </a:t>
            </a:r>
            <a:r>
              <a:rPr lang="zh-CN" altLang="en-US" sz="3200">
                <a:solidFill>
                  <a:schemeClr val="bg1"/>
                </a:solidFill>
                <a:latin typeface="微软雅黑" panose="020B0503020204020204" charset="-122"/>
                <a:ea typeface="微软雅黑" panose="020B0503020204020204" charset="-122"/>
              </a:rPr>
              <a:t>          </a:t>
            </a:r>
            <a:r>
              <a:rPr lang="zh-CN" altLang="en-US" sz="3200">
                <a:solidFill>
                  <a:schemeClr val="bg1"/>
                </a:solidFill>
                <a:latin typeface="Arial" panose="020B0604020202020204" pitchFamily="34" charset="0"/>
                <a:ea typeface="Arial" panose="020B0604020202020204" pitchFamily="34" charset="0"/>
                <a:sym typeface="+mn-ea"/>
              </a:rPr>
              <a:t> </a:t>
            </a:r>
            <a:r>
              <a:rPr lang="en-US" altLang="zh-CN" sz="3200">
                <a:solidFill>
                  <a:schemeClr val="bg1"/>
                </a:solidFill>
                <a:latin typeface="Arial" panose="020B0604020202020204" pitchFamily="34" charset="0"/>
                <a:ea typeface="Arial" panose="020B0604020202020204" pitchFamily="34" charset="0"/>
                <a:sym typeface="+mn-ea"/>
              </a:rPr>
              <a:t>micro:bit</a:t>
            </a:r>
            <a:r>
              <a:rPr lang="zh-CN" altLang="en-US" sz="3200">
                <a:solidFill>
                  <a:schemeClr val="bg1"/>
                </a:solidFill>
                <a:latin typeface="Arial" panose="020B0604020202020204" pitchFamily="34" charset="0"/>
                <a:ea typeface="Arial" panose="020B0604020202020204" pitchFamily="34" charset="0"/>
                <a:sym typeface="+mn-ea"/>
              </a:rPr>
              <a:t> entry video tutorial</a:t>
            </a:r>
            <a:r>
              <a:rPr lang="zh-CN" altLang="en-US" sz="2800" u="sng">
                <a:latin typeface="icomoon" charset="0"/>
                <a:ea typeface="Yu Gothic UI Semibold" panose="020B0700000000000000" charset="-128"/>
              </a:rPr>
              <a:t>                                </a:t>
            </a:r>
          </a:p>
        </p:txBody>
      </p:sp>
      <p:sp>
        <p:nvSpPr>
          <p:cNvPr id="6" name="文本框 5"/>
          <p:cNvSpPr txBox="1"/>
          <p:nvPr/>
        </p:nvSpPr>
        <p:spPr>
          <a:xfrm>
            <a:off x="613410" y="628650"/>
            <a:ext cx="1111885" cy="521970"/>
          </a:xfrm>
          <a:prstGeom prst="rect">
            <a:avLst/>
          </a:prstGeom>
          <a:noFill/>
        </p:spPr>
        <p:txBody>
          <a:bodyPr wrap="none" rtlCol="0" anchor="t">
            <a:spAutoFit/>
          </a:bodyPr>
          <a:lstStyle/>
          <a:p>
            <a:r>
              <a:rPr lang="en-US" altLang="zh-CN" sz="2800" dirty="0" smtClean="0">
                <a:solidFill>
                  <a:schemeClr val="accent5">
                    <a:lumMod val="75000"/>
                  </a:schemeClr>
                </a:solidFill>
                <a:latin typeface="方正少儿_GBK" panose="02000000000000000000" charset="-122"/>
                <a:ea typeface="方正少儿_GBK" panose="02000000000000000000" charset="-122"/>
                <a:sym typeface="+mn-ea"/>
              </a:rPr>
              <a:t>Part 4</a:t>
            </a:r>
          </a:p>
        </p:txBody>
      </p:sp>
      <p:grpSp>
        <p:nvGrpSpPr>
          <p:cNvPr id="25" name="组合 24"/>
          <p:cNvGrpSpPr/>
          <p:nvPr/>
        </p:nvGrpSpPr>
        <p:grpSpPr>
          <a:xfrm>
            <a:off x="518733" y="1852522"/>
            <a:ext cx="2079101" cy="1720044"/>
            <a:chOff x="5213810" y="4721826"/>
            <a:chExt cx="2079101" cy="1720044"/>
          </a:xfrm>
        </p:grpSpPr>
        <p:sp>
          <p:nvSpPr>
            <p:cNvPr id="26" name="任意多边形 25"/>
            <p:cNvSpPr/>
            <p:nvPr/>
          </p:nvSpPr>
          <p:spPr>
            <a:xfrm>
              <a:off x="5213810" y="4721826"/>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5421058" y="5058205"/>
              <a:ext cx="1822450" cy="1383665"/>
            </a:xfrm>
            <a:prstGeom prst="rect">
              <a:avLst/>
            </a:prstGeom>
            <a:noFill/>
          </p:spPr>
          <p:txBody>
            <a:bodyPr wrap="none" rtlCol="0">
              <a:spAutoFit/>
            </a:bodyPr>
            <a:lstStyle/>
            <a:p>
              <a:pPr algn="l"/>
              <a:r>
                <a:rPr lang="en-US" altLang="zh-CN" sz="2800" dirty="0">
                  <a:solidFill>
                    <a:schemeClr val="accent5">
                      <a:lumMod val="75000"/>
                    </a:schemeClr>
                  </a:solidFill>
                  <a:latin typeface="Arial" panose="020B0604020202020204" pitchFamily="34" charset="0"/>
                  <a:ea typeface="Arial" panose="020B0604020202020204" pitchFamily="34" charset="0"/>
                  <a:sym typeface="+mn-ea"/>
                </a:rPr>
                <a:t>Search for</a:t>
              </a:r>
            </a:p>
            <a:p>
              <a:pPr algn="l"/>
              <a:r>
                <a:rPr lang="en-US" altLang="zh-CN" sz="2800" dirty="0">
                  <a:solidFill>
                    <a:schemeClr val="accent5">
                      <a:lumMod val="75000"/>
                    </a:schemeClr>
                  </a:solidFill>
                  <a:latin typeface="Arial" panose="020B0604020202020204" pitchFamily="34" charset="0"/>
                  <a:ea typeface="Arial" panose="020B0604020202020204" pitchFamily="34" charset="0"/>
                  <a:sym typeface="+mn-ea"/>
                </a:rPr>
                <a:t> blocks</a:t>
              </a:r>
              <a:endParaRPr lang="zh-CN" altLang="en-US" sz="2800" dirty="0">
                <a:solidFill>
                  <a:schemeClr val="accent5">
                    <a:lumMod val="75000"/>
                  </a:schemeClr>
                </a:solidFill>
                <a:latin typeface="方正少儿_GBK" panose="02000000000000000000" charset="-122"/>
                <a:ea typeface="方正少儿_GBK" panose="02000000000000000000" charset="-122"/>
              </a:endParaRPr>
            </a:p>
            <a:p>
              <a:endParaRPr lang="zh-CN" altLang="en-US" sz="2800" dirty="0">
                <a:solidFill>
                  <a:schemeClr val="accent5">
                    <a:lumMod val="75000"/>
                  </a:schemeClr>
                </a:solidFill>
                <a:latin typeface="方正少儿_GBK" panose="02000000000000000000" charset="-122"/>
                <a:ea typeface="方正少儿_GBK" panose="02000000000000000000" charset="-122"/>
              </a:endParaRPr>
            </a:p>
          </p:txBody>
        </p:sp>
      </p:gr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微软雅黑" panose="020B0503020204020204" charset="-122"/>
                <a:ea typeface="微软雅黑" panose="020B0503020204020204" charset="-122"/>
                <a:sym typeface="+mn-ea"/>
              </a:rPr>
              <a:t> </a:t>
            </a: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creative tutorial</a:t>
            </a:r>
            <a:endParaRPr lang="zh-CN" altLang="en-US" sz="2800"/>
          </a:p>
        </p:txBody>
      </p:sp>
      <p:pic>
        <p:nvPicPr>
          <p:cNvPr id="3" name="图片 2"/>
          <p:cNvPicPr>
            <a:picLocks noChangeAspect="1"/>
          </p:cNvPicPr>
          <p:nvPr/>
        </p:nvPicPr>
        <p:blipFill>
          <a:blip r:embed="rId3"/>
          <a:stretch>
            <a:fillRect/>
          </a:stretch>
        </p:blipFill>
        <p:spPr>
          <a:xfrm>
            <a:off x="3829852" y="905296"/>
            <a:ext cx="5971429" cy="5142857"/>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卡通">
      <a:majorFont>
        <a:latin typeface="方正卡通简体"/>
        <a:ea typeface="方正喵呜体"/>
        <a:cs typeface=""/>
      </a:majorFont>
      <a:minorFont>
        <a:latin typeface="方正卡通简体"/>
        <a:ea typeface="方正卡通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498</Words>
  <Application>Microsoft Office PowerPoint</Application>
  <PresentationFormat>宽屏</PresentationFormat>
  <Paragraphs>90</Paragraphs>
  <Slides>12</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12</vt:i4>
      </vt:variant>
    </vt:vector>
  </HeadingPairs>
  <TitlesOfParts>
    <vt:vector size="26" baseType="lpstr">
      <vt:lpstr>方正卡通简体</vt:lpstr>
      <vt:lpstr>方正少儿_GBK</vt:lpstr>
      <vt:lpstr>宋体</vt:lpstr>
      <vt:lpstr>icomoon</vt:lpstr>
      <vt:lpstr>Yu Gothic UI Semibold</vt:lpstr>
      <vt:lpstr>方正喵呜体</vt:lpstr>
      <vt:lpstr>微软雅黑</vt:lpstr>
      <vt:lpstr>Aharoni</vt:lpstr>
      <vt:lpstr>Calibri</vt:lpstr>
      <vt:lpstr>黑体</vt:lpstr>
      <vt:lpstr>微软雅黑 Light</vt:lpstr>
      <vt:lpstr>Arial</vt:lpstr>
      <vt:lpstr>Batang</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subject>PPTS</dc:subject>
  <dc:creator>PPTS</dc:creator>
  <cp:keywords>PPTS</cp:keywords>
  <dc:description>PPTS</dc:description>
  <cp:lastModifiedBy>111</cp:lastModifiedBy>
  <cp:revision>144</cp:revision>
  <dcterms:created xsi:type="dcterms:W3CDTF">2014-02-21T16:31:00Z</dcterms:created>
  <dcterms:modified xsi:type="dcterms:W3CDTF">2018-10-24T12:07:58Z</dcterms:modified>
  <cp:category>PPTS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