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89" r:id="rId7"/>
    <p:sldId id="268" r:id="rId8"/>
    <p:sldId id="293" r:id="rId9"/>
    <p:sldId id="269" r:id="rId10"/>
    <p:sldId id="261" r:id="rId11"/>
  </p:sldIdLst>
  <p:sldSz cx="12192000" cy="6858000"/>
  <p:notesSz cx="6858000" cy="9144000"/>
  <p:embeddedFontLst>
    <p:embeddedFont>
      <p:font typeface="微软雅黑" panose="020B0503020204020204" charset="-122"/>
      <p:regular r:id="rId15"/>
    </p:embeddedFont>
    <p:embeddedFont>
      <p:font typeface="黑体" panose="02010609060101010101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icomoon" charset="0"/>
      <p:regular r:id="rId18"/>
    </p:embeddedFont>
    <p:embeddedFont>
      <p:font typeface="Yu Gothic UI Semibold" panose="020B0700000000000000" charset="-128"/>
      <p:bold r:id="rId19"/>
    </p:embeddedFont>
    <p:embeddedFont>
      <p:font typeface="方正卡通简体" panose="02010600030101010101" charset="0"/>
      <p:regular r:id="rId20"/>
    </p:embeddedFont>
    <p:embeddedFont>
      <p:font typeface="方正喵呜体" panose="02010600010101010101" charset="0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CD290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09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Lesson </a:t>
            </a:r>
            <a:r>
              <a:rPr 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21</a:t>
            </a:r>
            <a:endParaRPr 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094990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creative lesson 21</a:t>
            </a:r>
            <a:r>
              <a:rPr lang="zh-CN" altLang="en-US" sz="2000" dirty="0">
                <a:solidFill>
                  <a:schemeClr val="accent1"/>
                </a:solidFill>
                <a:effectLst/>
                <a:latin typeface="方正少儿_GBK" panose="02000000000000000000" charset="-122"/>
                <a:ea typeface="方正少儿_GBK" panose="02000000000000000000" charset="-122"/>
              </a:rPr>
              <a:t> </a:t>
            </a:r>
            <a:r>
              <a:rPr sz="2000" dirty="0">
                <a:solidFill>
                  <a:schemeClr val="accent1"/>
                </a:solidFill>
                <a:effectLst/>
                <a:latin typeface="方正少儿_GBK" panose="02000000000000000000" charset="-122"/>
                <a:ea typeface="方正少儿_GBK" panose="02000000000000000000" charset="-122"/>
              </a:rPr>
              <a:t>Target score</a:t>
            </a:r>
            <a:endParaRPr sz="2000" dirty="0">
              <a:solidFill>
                <a:schemeClr val="accent1"/>
              </a:solidFill>
              <a:effectLst/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3200">
                <a:latin typeface="icomoon" charset="0"/>
                <a:ea typeface="Yu Gothic UI Semibold" panose="020B0700000000000000" charset="-128"/>
                <a:sym typeface="+mn-ea"/>
              </a:rPr>
              <a:t> 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505585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7896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78977" y="2473706"/>
            <a:ext cx="6069670" cy="846183"/>
            <a:chOff x="1032877" y="1292335"/>
            <a:chExt cx="606967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3287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9731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702656" y="1292511"/>
              <a:ext cx="7727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54367" y="177021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321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ontent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3200">
                <a:latin typeface="icomoon" charset="0"/>
                <a:ea typeface="Yu Gothic UI Semibold" panose="020B0700000000000000" charset="-128"/>
                <a:sym typeface="+mn-ea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8498561" y="2390062"/>
            <a:ext cx="78105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</a:t>
            </a:r>
            <a:r>
              <a:rPr lang="en-US" dirty="0" smtClean="0">
                <a:latin typeface="方正少儿_GBK" panose="02000000000000000000" charset="-122"/>
                <a:ea typeface="方正少儿_GBK" panose="02000000000000000000" charset="-122"/>
              </a:rPr>
              <a:t>4</a:t>
            </a:r>
            <a:endParaRPr 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8079177" y="295158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05" y="69215"/>
            <a:ext cx="1148080" cy="71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3200">
                <a:latin typeface="icomoon" charset="0"/>
                <a:ea typeface="Yu Gothic UI Semibold" panose="020B0700000000000000" charset="-128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125470" y="4743450"/>
            <a:ext cx="812038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you download the program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，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you can u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se a piece of cardboard as a target on the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cable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. You can use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ping-pang ball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 as a throwing dart. Whenever you hit it, the scorer will add one point. If you don't hit it, you won't score.</a:t>
            </a:r>
            <a:endParaRPr lang="zh-CN" altLang="en-US" sz="2000">
              <a:solidFill>
                <a:schemeClr val="accent1"/>
              </a:solidFill>
              <a:effectLst/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78448" y="1924912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21693" y="5040425"/>
              <a:ext cx="166370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Learning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goals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9" name="图片 8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122555"/>
            <a:ext cx="1225550" cy="759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90" y="1137285"/>
            <a:ext cx="3258820" cy="3452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79830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3200">
                <a:latin typeface="icomoon" charset="0"/>
                <a:ea typeface="Yu Gothic UI Semibold" panose="020B0700000000000000" charset="-128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5275" y="2125980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●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1 x Micro:bit 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●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1 x USB Cable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●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1 x 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cardboard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●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2 x ping-pang Ball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1817" y="4122353"/>
            <a:ext cx="95732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and the computer will pop up a U disk and click the URL in the U disk 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enter the programming interface.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228" cy="1272213"/>
            <a:chOff x="5213810" y="4799296"/>
            <a:chExt cx="207922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73738" y="5298235"/>
              <a:ext cx="20193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Preparation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45085"/>
            <a:ext cx="1292860" cy="801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61745" y="2857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3200">
                <a:latin typeface="icomoon" charset="0"/>
                <a:ea typeface="Yu Gothic UI Semibold" panose="020B0700000000000000" charset="-128"/>
                <a:sym typeface="+mn-ea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184003" cy="1272213"/>
            <a:chOff x="5213810" y="4799296"/>
            <a:chExt cx="2184003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76303" y="5117895"/>
              <a:ext cx="192151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Search for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876300"/>
            <a:ext cx="4647565" cy="5104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3200">
                <a:latin typeface="icomoon" charset="0"/>
                <a:ea typeface="Yu Gothic UI Semibold" panose="020B0700000000000000" charset="-128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1852522"/>
            <a:ext cx="2079228" cy="1272213"/>
            <a:chOff x="5213810" y="4721826"/>
            <a:chExt cx="207922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71528" y="5040425"/>
              <a:ext cx="192151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Search for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165" y="45085"/>
            <a:ext cx="1341120" cy="8312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45" y="1776730"/>
            <a:ext cx="4066540" cy="35045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190" y="2352675"/>
            <a:ext cx="4285615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3200">
                <a:latin typeface="icomoon" charset="0"/>
                <a:ea typeface="Yu Gothic UI Semibold" panose="020B0700000000000000" charset="-128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1852522"/>
            <a:ext cx="2079228" cy="1272213"/>
            <a:chOff x="5213810" y="4721826"/>
            <a:chExt cx="207922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71528" y="5040425"/>
              <a:ext cx="192151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Search for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165" y="45085"/>
            <a:ext cx="1341120" cy="83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430" y="1150620"/>
            <a:ext cx="4285615" cy="4123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37920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3200">
                <a:latin typeface="icomoon" charset="0"/>
                <a:ea typeface="Yu Gothic UI Semibold" panose="020B0700000000000000" charset="-128"/>
                <a:sym typeface="+mn-ea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grpSp>
        <p:nvGrpSpPr>
          <p:cNvPr id="25" name="组合 24"/>
          <p:cNvGrpSpPr/>
          <p:nvPr/>
        </p:nvGrpSpPr>
        <p:grpSpPr>
          <a:xfrm>
            <a:off x="650178" y="207413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51538" y="5040425"/>
              <a:ext cx="160401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Combine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45085"/>
            <a:ext cx="1109345" cy="6877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75" y="2033905"/>
            <a:ext cx="4047490" cy="2790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83535" y="3132455"/>
            <a:ext cx="64249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Thanks for watching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!</a:t>
            </a:r>
            <a:endParaRPr lang="en-US" altLang="zh-CN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haroni" panose="02010803020104030203" charset="0"/>
              <a:sym typeface="+mn-ea"/>
            </a:endParaRPr>
          </a:p>
          <a:p>
            <a:pPr algn="l"/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project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391817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95353" y="5199175"/>
              <a:ext cx="15163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Powered by 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YahBoom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245870" y="8191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3200">
                <a:latin typeface="icomoon" charset="0"/>
                <a:ea typeface="Yu Gothic UI Semibold" panose="020B0700000000000000" charset="-128"/>
                <a:sym typeface="+mn-ea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81915"/>
            <a:ext cx="1428115" cy="885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2087</Words>
  <Application>WPS 演示</Application>
  <PresentationFormat>自定义</PresentationFormat>
  <Paragraphs>112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方正少儿_GBK</vt:lpstr>
      <vt:lpstr>icomoon</vt:lpstr>
      <vt:lpstr>Yu Gothic UI Semibold</vt:lpstr>
      <vt:lpstr>Aharoni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106</cp:revision>
  <dcterms:created xsi:type="dcterms:W3CDTF">2014-02-21T16:31:00Z</dcterms:created>
  <dcterms:modified xsi:type="dcterms:W3CDTF">2018-08-09T06:43:43Z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