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8" r:id="rId3"/>
    <p:sldId id="257" r:id="rId4"/>
    <p:sldId id="264" r:id="rId5"/>
    <p:sldId id="282" r:id="rId6"/>
    <p:sldId id="265" r:id="rId7"/>
    <p:sldId id="298" r:id="rId8"/>
    <p:sldId id="289" r:id="rId9"/>
    <p:sldId id="268" r:id="rId11"/>
    <p:sldId id="293" r:id="rId12"/>
    <p:sldId id="294" r:id="rId13"/>
    <p:sldId id="295" r:id="rId14"/>
    <p:sldId id="269" r:id="rId15"/>
    <p:sldId id="261" r:id="rId16"/>
  </p:sldIdLst>
  <p:sldSz cx="12192000" cy="6858000"/>
  <p:notesSz cx="6858000" cy="9144000"/>
  <p:embeddedFontLst>
    <p:embeddedFont>
      <p:font typeface="黑体" panose="02010609060101010101" charset="-122"/>
      <p:regular r:id="rId20"/>
    </p:embeddedFont>
    <p:embeddedFont>
      <p:font typeface="方正少儿_GBK" panose="02000000000000000000" charset="-122"/>
      <p:regular r:id="rId21"/>
    </p:embeddedFont>
    <p:embeddedFont>
      <p:font typeface="微软雅黑" panose="020B0503020204020204" charset="-122"/>
      <p:regular r:id="rId22"/>
    </p:embeddedFont>
    <p:embeddedFont>
      <p:font typeface="icomoon" charset="0"/>
      <p:regular r:id="rId23"/>
    </p:embeddedFont>
    <p:embeddedFont>
      <p:font typeface="Yu Gothic UI Semibold" panose="020B0700000000000000" charset="-128"/>
      <p:bold r:id="rId24"/>
    </p:embeddedFont>
    <p:embeddedFont>
      <p:font typeface="微软雅黑 Light" panose="020B0502040204020203" charset="-122"/>
      <p:regular r:id="rId25"/>
    </p:embeddedFont>
    <p:embeddedFont>
      <p:font typeface="方正卡通简体" panose="02010600030101010101" charset="0"/>
      <p:regular r:id="rId26"/>
    </p:embeddedFont>
    <p:embeddedFont>
      <p:font typeface="方正喵呜体" panose="02010600010101010101" charset="0"/>
      <p:regular r:id="rId27"/>
    </p:embeddedFont>
    <p:embeddedFont>
      <p:font typeface="Calibri" panose="020F0502020204030204" charset="0"/>
      <p:regular r:id="rId28"/>
      <p:bold r:id="rId29"/>
      <p:italic r:id="rId30"/>
      <p:boldItalic r:id="rId3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2902"/>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75"/>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slide" Target="slide1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691640"/>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charset="-122"/>
                <a:cs typeface="Arial" panose="020B0604020202020204" pitchFamily="34" charset="0"/>
                <a:sym typeface="+mn-ea"/>
              </a:rPr>
              <a:t>Lesson </a:t>
            </a:r>
            <a:r>
              <a:rPr lang="en-US"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charset="-122"/>
                <a:cs typeface="Arial" panose="020B0604020202020204" pitchFamily="34" charset="0"/>
                <a:sym typeface="+mn-ea"/>
              </a:rPr>
              <a:t>22</a:t>
            </a:r>
            <a:endParaRPr lang="en-US" sz="4000" dirty="0">
              <a:solidFill>
                <a:schemeClr val="accent1"/>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endParaRPr>
          </a:p>
        </p:txBody>
      </p:sp>
      <p:sp>
        <p:nvSpPr>
          <p:cNvPr id="19" name="文本框 18"/>
          <p:cNvSpPr txBox="1"/>
          <p:nvPr/>
        </p:nvSpPr>
        <p:spPr>
          <a:xfrm>
            <a:off x="1412875" y="3100070"/>
            <a:ext cx="8833485" cy="953135"/>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creative lesson 22 </a:t>
            </a:r>
            <a:endPar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endParaRPr>
          </a:p>
          <a:p>
            <a:pPr algn="ctr"/>
            <a:r>
              <a:rPr lang="en-US" altLang="zh-CN" sz="28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“Music coin box”</a:t>
            </a:r>
            <a:endParaRPr lang="zh-CN" altLang="en-US" sz="2800" dirty="0">
              <a:solidFill>
                <a:schemeClr val="accent1"/>
              </a:solidFill>
              <a:effectLst/>
              <a:latin typeface="方正少儿_GBK" panose="02000000000000000000" charset="-122"/>
              <a:ea typeface="方正少儿_GBK" panose="02000000000000000000" charset="-122"/>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latin typeface="icomoon" charset="0"/>
                <a:ea typeface="Yu Gothic UI Semibold" panose="020B0700000000000000" charset="-128"/>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5" name="图片 4" descr="logo"/>
          <p:cNvPicPr>
            <a:picLocks noChangeAspect="1"/>
          </p:cNvPicPr>
          <p:nvPr/>
        </p:nvPicPr>
        <p:blipFill>
          <a:blip r:embed="rId2"/>
          <a:stretch>
            <a:fillRect/>
          </a:stretch>
        </p:blipFill>
        <p:spPr>
          <a:xfrm>
            <a:off x="174625" y="81915"/>
            <a:ext cx="1505585" cy="933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75565" y="45085"/>
            <a:ext cx="10882630"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33" y="186395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755826" y="2191441"/>
            <a:ext cx="1822450" cy="181483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pPr algn="l"/>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9567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3" name="图片 2"/>
          <p:cNvPicPr>
            <a:picLocks noChangeAspect="1"/>
          </p:cNvPicPr>
          <p:nvPr/>
        </p:nvPicPr>
        <p:blipFill>
          <a:blip r:embed="rId2"/>
          <a:stretch>
            <a:fillRect/>
          </a:stretch>
        </p:blipFill>
        <p:spPr>
          <a:xfrm>
            <a:off x="2788285" y="1094105"/>
            <a:ext cx="5060950" cy="4435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26" name="任意多边形 25"/>
          <p:cNvSpPr/>
          <p:nvPr/>
        </p:nvSpPr>
        <p:spPr>
          <a:xfrm>
            <a:off x="518733" y="186395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755826" y="2248591"/>
            <a:ext cx="1822450" cy="181483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pPr algn="l"/>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9567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3" name="图片 2"/>
          <p:cNvPicPr>
            <a:picLocks noChangeAspect="1"/>
          </p:cNvPicPr>
          <p:nvPr/>
        </p:nvPicPr>
        <p:blipFill>
          <a:blip r:embed="rId2"/>
          <a:stretch>
            <a:fillRect/>
          </a:stretch>
        </p:blipFill>
        <p:spPr>
          <a:xfrm>
            <a:off x="3958590" y="1080770"/>
            <a:ext cx="5095240" cy="4553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5</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50178" y="2074137"/>
            <a:ext cx="2079101" cy="1294594"/>
            <a:chOff x="5213810" y="4721826"/>
            <a:chExt cx="2079101" cy="1294594"/>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50903" y="5063285"/>
              <a:ext cx="160401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Combine</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477645" y="45085"/>
            <a:ext cx="1109345" cy="687705"/>
          </a:xfrm>
          <a:prstGeom prst="rect">
            <a:avLst/>
          </a:prstGeom>
        </p:spPr>
      </p:pic>
      <p:sp>
        <p:nvSpPr>
          <p:cNvPr id="9" name="矩形 8"/>
          <p:cNvSpPr/>
          <p:nvPr/>
        </p:nvSpPr>
        <p:spPr>
          <a:xfrm>
            <a:off x="7864475" y="957580"/>
            <a:ext cx="3621405" cy="2306955"/>
          </a:xfrm>
          <a:prstGeom prst="rect">
            <a:avLst/>
          </a:prstGeom>
          <a:noFill/>
          <a:ln>
            <a:noFill/>
          </a:ln>
        </p:spPr>
        <p:txBody>
          <a:bodyPr wrap="square" rtlCol="0" anchor="t">
            <a:spAutoFit/>
          </a:bodyPr>
          <a:p>
            <a:pPr algn="l"/>
            <a:r>
              <a:rPr lang="en-US" altLang="zh-CN">
                <a:solidFill>
                  <a:schemeClr val="accent1"/>
                </a:solidFill>
                <a:effectLst/>
                <a:latin typeface="Arial" panose="020B0604020202020204" pitchFamily="34" charset="0"/>
                <a:ea typeface="方正少儿_GBK" panose="02000000000000000000" charset="-122"/>
                <a:cs typeface="Arial" panose="020B0604020202020204" pitchFamily="34" charset="0"/>
              </a:rPr>
              <a:t>In this expriment, the coin needs to keep the same speed. The reason for not counting and always counting is the wiring error (or the wrong resistor is used). The case of counting multiple numbers is occur, you</a:t>
            </a:r>
            <a:endParaRPr lang="en-US" altLang="zh-CN">
              <a:solidFill>
                <a:schemeClr val="accent1"/>
              </a:solidFill>
              <a:effectLst/>
              <a:latin typeface="Arial" panose="020B0604020202020204" pitchFamily="34" charset="0"/>
              <a:ea typeface="方正少儿_GBK" panose="02000000000000000000" charset="-122"/>
              <a:cs typeface="Arial" panose="020B0604020202020204" pitchFamily="34" charset="0"/>
            </a:endParaRPr>
          </a:p>
          <a:p>
            <a:pPr algn="l"/>
            <a:r>
              <a:rPr lang="en-US" altLang="zh-CN">
                <a:solidFill>
                  <a:schemeClr val="accent1"/>
                </a:solidFill>
                <a:effectLst/>
                <a:latin typeface="Arial" panose="020B0604020202020204" pitchFamily="34" charset="0"/>
                <a:ea typeface="方正少儿_GBK" panose="02000000000000000000" charset="-122"/>
                <a:cs typeface="Arial" panose="020B0604020202020204" pitchFamily="34" charset="0"/>
              </a:rPr>
              <a:t>need to modify delay time in code.</a:t>
            </a:r>
            <a:endParaRPr lang="en-US" altLang="zh-CN">
              <a:solidFill>
                <a:schemeClr val="accent1"/>
              </a:solidFill>
              <a:effectLst/>
              <a:latin typeface="Arial" panose="020B0604020202020204" pitchFamily="34" charset="0"/>
              <a:ea typeface="方正少儿_GBK" panose="02000000000000000000"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2808605" y="869950"/>
            <a:ext cx="4942205" cy="5234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67330" y="3028950"/>
            <a:ext cx="6657340" cy="922020"/>
          </a:xfrm>
          <a:prstGeom prst="rect">
            <a:avLst/>
          </a:prstGeom>
          <a:noFill/>
        </p:spPr>
        <p:txBody>
          <a:bodyPr wrap="square" rtlCol="0">
            <a:spAutoFit/>
          </a:bodyPr>
          <a:lstStyle/>
          <a:p>
            <a:pPr algn="l"/>
            <a:r>
              <a:rPr lang="zh-CN" altLang="en-US" sz="5400" dirty="0">
                <a:solidFill>
                  <a:schemeClr val="accent5">
                    <a:lumMod val="75000"/>
                  </a:schemeClr>
                </a:solidFill>
                <a:latin typeface="Arial" panose="020B0604020202020204" pitchFamily="34" charset="0"/>
                <a:ea typeface="Arial" panose="020B0604020202020204" pitchFamily="34" charset="0"/>
                <a:sym typeface="+mn-ea"/>
              </a:rPr>
              <a:t>Thanks for watching</a:t>
            </a:r>
            <a:r>
              <a:rPr lang="en-US" altLang="zh-CN" sz="5400" dirty="0">
                <a:solidFill>
                  <a:schemeClr val="accent5">
                    <a:lumMod val="75000"/>
                  </a:schemeClr>
                </a:solidFill>
                <a:latin typeface="Arial" panose="020B0604020202020204" pitchFamily="34" charset="0"/>
                <a:ea typeface="Arial" panose="020B0604020202020204" pitchFamily="34" charset="0"/>
                <a:sym typeface="+mn-ea"/>
              </a:rPr>
              <a:t>!</a:t>
            </a:r>
            <a:endParaRPr lang="zh-CN" altLang="en-US" sz="5400" dirty="0">
              <a:solidFill>
                <a:schemeClr val="accent5">
                  <a:lumMod val="75000"/>
                </a:schemeClr>
              </a:solidFill>
              <a:latin typeface="方正少儿_GBK" panose="02000000000000000000" charset="-122"/>
              <a:ea typeface="方正少儿_GBK" panose="02000000000000000000" charset="-122"/>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micro:bit</a:t>
            </a:r>
            <a:endParaRPr lang="en-US" altLang="zh-CN" dirty="0">
              <a:solidFill>
                <a:schemeClr val="accent5">
                  <a:lumMod val="75000"/>
                </a:schemeClr>
              </a:solidFill>
              <a:latin typeface="方正少儿_GBK" panose="02000000000000000000" charset="-122"/>
              <a:ea typeface="方正少儿_GBK" panose="02000000000000000000" charset="-122"/>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sym typeface="+mn-ea"/>
              </a:rPr>
              <a:t>project</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518733" y="391817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6303" y="5282360"/>
              <a:ext cx="1516380" cy="64516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rPr>
                <a:t>Powered by  </a:t>
              </a:r>
              <a:endParaRPr lang="en-US" altLang="zh-CN" dirty="0">
                <a:solidFill>
                  <a:schemeClr val="accent5">
                    <a:lumMod val="75000"/>
                  </a:schemeClr>
                </a:solidFill>
                <a:latin typeface="Arial" panose="020B0604020202020204" pitchFamily="34" charset="0"/>
                <a:ea typeface="Arial" panose="020B0604020202020204" pitchFamily="34" charset="0"/>
                <a:sym typeface="+mn-ea"/>
              </a:endParaRPr>
            </a:p>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rPr>
                <a:t>YahBoom</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3" name="任意多边形 2"/>
          <p:cNvSpPr/>
          <p:nvPr/>
        </p:nvSpPr>
        <p:spPr>
          <a:xfrm>
            <a:off x="0" y="581660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2" name="图片 1" descr="logo"/>
          <p:cNvPicPr>
            <a:picLocks noChangeAspect="1"/>
          </p:cNvPicPr>
          <p:nvPr/>
        </p:nvPicPr>
        <p:blipFill>
          <a:blip r:embed="rId1"/>
          <a:stretch>
            <a:fillRect/>
          </a:stretch>
        </p:blipFill>
        <p:spPr>
          <a:xfrm>
            <a:off x="174625" y="81915"/>
            <a:ext cx="1428115" cy="88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540877" y="2473706"/>
            <a:ext cx="7662250" cy="849993"/>
            <a:chOff x="994777" y="1292335"/>
            <a:chExt cx="7662250" cy="84999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Part1</a:t>
              </a:r>
              <a:endParaRPr lang="en-US" altLang="zh-CN" dirty="0" smtClean="0">
                <a:latin typeface="方正少儿_GBK" panose="02000000000000000000" charset="-122"/>
                <a:ea typeface="方正少儿_GBK" panose="02000000000000000000" charset="-122"/>
              </a:endParaRPr>
            </a:p>
          </p:txBody>
        </p:sp>
        <p:sp>
          <p:nvSpPr>
            <p:cNvPr id="19" name="文本框 18"/>
            <p:cNvSpPr txBox="1"/>
            <p:nvPr/>
          </p:nvSpPr>
          <p:spPr>
            <a:xfrm>
              <a:off x="994777" y="1770042"/>
              <a:ext cx="1681480" cy="368300"/>
            </a:xfrm>
            <a:prstGeom prst="rect">
              <a:avLst/>
            </a:prstGeom>
            <a:noFill/>
          </p:spPr>
          <p:txBody>
            <a:bodyPr wrap="none" rtlCol="0">
              <a:spAutoFit/>
            </a:bodyPr>
            <a:lstStyle/>
            <a:p>
              <a:pPr algn="l"/>
              <a:r>
                <a:rPr lang="zh-CN" altLang="en-US" dirty="0">
                  <a:solidFill>
                    <a:srgbClr val="0070C0"/>
                  </a:solidFill>
                  <a:latin typeface="Arial" panose="020B0604020202020204" pitchFamily="34" charset="0"/>
                  <a:ea typeface="Arial" panose="020B0604020202020204" pitchFamily="34" charset="0"/>
                  <a:sym typeface="+mn-ea"/>
                  <a:hlinkClick r:id="rId2" action="ppaction://hlinksldjump"/>
                </a:rPr>
                <a:t>Learning goals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2</a:t>
              </a:r>
              <a:endParaRPr lang="zh-CN" altLang="en-US" dirty="0">
                <a:latin typeface="方正少儿_GBK" panose="02000000000000000000" charset="-122"/>
                <a:ea typeface="方正少儿_GBK" panose="02000000000000000000" charset="-122"/>
              </a:endParaRPr>
            </a:p>
          </p:txBody>
        </p:sp>
        <p:sp>
          <p:nvSpPr>
            <p:cNvPr id="25" name="文本框 24"/>
            <p:cNvSpPr txBox="1"/>
            <p:nvPr/>
          </p:nvSpPr>
          <p:spPr>
            <a:xfrm>
              <a:off x="2959216" y="173956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Preparation</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Part3</a:t>
              </a:r>
              <a:endParaRPr lang="zh-CN" altLang="en-US" dirty="0">
                <a:latin typeface="方正少儿_GBK" panose="02000000000000000000" charset="-122"/>
                <a:ea typeface="方正少儿_GBK" panose="02000000000000000000" charset="-122"/>
              </a:endParaRPr>
            </a:p>
          </p:txBody>
        </p:sp>
        <p:sp>
          <p:nvSpPr>
            <p:cNvPr id="28" name="文本框 27"/>
            <p:cNvSpPr txBox="1"/>
            <p:nvPr/>
          </p:nvSpPr>
          <p:spPr>
            <a:xfrm>
              <a:off x="4974439" y="1754802"/>
              <a:ext cx="1300480" cy="368300"/>
            </a:xfrm>
            <a:prstGeom prst="rect">
              <a:avLst/>
            </a:prstGeom>
            <a:noFill/>
          </p:spPr>
          <p:txBody>
            <a:bodyPr wrap="none" rtlCol="0">
              <a:spAutoFit/>
            </a:bodyPr>
            <a:lstStyle/>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Handmade</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方正少儿_GBK" panose="02000000000000000000" charset="-122"/>
                  <a:ea typeface="方正少儿_GBK" panose="02000000000000000000" charset="-122"/>
                </a:rPr>
                <a:t>Part 4</a:t>
              </a:r>
              <a:endParaRPr lang="zh-CN" altLang="en-US" dirty="0">
                <a:latin typeface="方正少儿_GBK" panose="02000000000000000000" charset="-122"/>
                <a:ea typeface="方正少儿_GBK" panose="02000000000000000000" charset="-122"/>
              </a:endParaRPr>
            </a:p>
          </p:txBody>
        </p:sp>
        <p:sp>
          <p:nvSpPr>
            <p:cNvPr id="34" name="文本框 33"/>
            <p:cNvSpPr txBox="1"/>
            <p:nvPr/>
          </p:nvSpPr>
          <p:spPr>
            <a:xfrm>
              <a:off x="6708847" y="1774028"/>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Search for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grpSp>
      <p:sp>
        <p:nvSpPr>
          <p:cNvPr id="7" name="文本框 6"/>
          <p:cNvSpPr txBox="1"/>
          <p:nvPr/>
        </p:nvSpPr>
        <p:spPr>
          <a:xfrm>
            <a:off x="77805" y="62841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sym typeface="+mn-ea"/>
              </a:rPr>
              <a:t>ontent</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3" name="文本框 2"/>
          <p:cNvSpPr txBox="1"/>
          <p:nvPr/>
        </p:nvSpPr>
        <p:spPr>
          <a:xfrm>
            <a:off x="589280" y="133350"/>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9611081"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方正少儿_GBK" panose="02000000000000000000" charset="-122"/>
                <a:ea typeface="方正少儿_GBK" panose="02000000000000000000" charset="-122"/>
              </a:rPr>
              <a:t>Part 5</a:t>
            </a:r>
            <a:endParaRPr lang="zh-CN" altLang="en-US" dirty="0">
              <a:latin typeface="方正少儿_GBK" panose="02000000000000000000" charset="-122"/>
              <a:ea typeface="方正少儿_GBK" panose="02000000000000000000" charset="-122"/>
            </a:endParaRPr>
          </a:p>
        </p:txBody>
      </p:sp>
      <p:sp>
        <p:nvSpPr>
          <p:cNvPr id="11" name="文本框 10">
            <a:hlinkClick r:id="rId3" action="ppaction://hlinksldjump"/>
          </p:cNvPr>
          <p:cNvSpPr txBox="1"/>
          <p:nvPr/>
        </p:nvSpPr>
        <p:spPr>
          <a:xfrm>
            <a:off x="9283772" y="295539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2" action="ppaction://hlinksldjump"/>
              </a:rPr>
              <a:t> blocks</a:t>
            </a:r>
            <a:endParaRPr lang="zh-CN" altLang="en-US" dirty="0">
              <a:solidFill>
                <a:schemeClr val="accent5">
                  <a:lumMod val="75000"/>
                </a:schemeClr>
              </a:solidFill>
              <a:latin typeface="方正少儿_GBK" panose="02000000000000000000" charset="-122"/>
              <a:ea typeface="方正少儿_GBK" panose="02000000000000000000" charset="-122"/>
            </a:endParaRPr>
          </a:p>
        </p:txBody>
      </p:sp>
      <p:pic>
        <p:nvPicPr>
          <p:cNvPr id="12" name="图片 11" descr="logo"/>
          <p:cNvPicPr>
            <a:picLocks noChangeAspect="1"/>
          </p:cNvPicPr>
          <p:nvPr/>
        </p:nvPicPr>
        <p:blipFill>
          <a:blip r:embed="rId4"/>
          <a:stretch>
            <a:fillRect/>
          </a:stretch>
        </p:blipFill>
        <p:spPr>
          <a:xfrm>
            <a:off x="1322705" y="69215"/>
            <a:ext cx="1148080" cy="71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2" name="文本框 1"/>
          <p:cNvSpPr txBox="1"/>
          <p:nvPr/>
        </p:nvSpPr>
        <p:spPr>
          <a:xfrm>
            <a:off x="2857500" y="882015"/>
            <a:ext cx="4819650" cy="1383665"/>
          </a:xfrm>
          <a:prstGeom prst="rect">
            <a:avLst/>
          </a:prstGeom>
          <a:noFill/>
        </p:spPr>
        <p:txBody>
          <a:bodyPr wrap="square" rtlCol="0" anchor="t">
            <a:spAutoFit/>
          </a:bodyPr>
          <a:p>
            <a:r>
              <a:rPr lang="en-US" altLang="zh-CN" sz="200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a:t>
            </a:r>
            <a:r>
              <a:rPr lang="en-US" altLang="zh-CN" sz="1600">
                <a:solidFill>
                  <a:srgbClr val="FF0000"/>
                </a:solidFill>
                <a:effectLst>
                  <a:outerShdw blurRad="38100" dist="25400" dir="5400000" algn="ctr" rotWithShape="0">
                    <a:srgbClr val="6E747A">
                      <a:alpha val="43000"/>
                    </a:srgbClr>
                  </a:outerShdw>
                </a:effectLst>
                <a:latin typeface="方正少儿_GBK" panose="02000000000000000000" charset="-122"/>
                <a:ea typeface="方正少儿_GBK" panose="02000000000000000000" charset="-122"/>
              </a:rPr>
              <a:t> </a:t>
            </a:r>
            <a:r>
              <a:rPr sz="1600">
                <a:solidFill>
                  <a:schemeClr val="accent5"/>
                </a:solidFill>
                <a:latin typeface="Arial" panose="020B0604020202020204" pitchFamily="34" charset="0"/>
                <a:ea typeface="方正少儿_GBK" panose="02000000000000000000" charset="-122"/>
                <a:cs typeface="Arial" panose="020B0604020202020204" pitchFamily="34" charset="0"/>
              </a:rPr>
              <a:t>In </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this</a:t>
            </a:r>
            <a:r>
              <a:rPr sz="1600">
                <a:solidFill>
                  <a:schemeClr val="accent5"/>
                </a:solidFill>
                <a:latin typeface="Arial" panose="020B0604020202020204" pitchFamily="34" charset="0"/>
                <a:ea typeface="方正少儿_GBK" panose="02000000000000000000" charset="-122"/>
                <a:cs typeface="Arial" panose="020B0604020202020204" pitchFamily="34" charset="0"/>
              </a:rPr>
              <a:t> experiment, we used a homemade carton piggy bank as shown in </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f</a:t>
            </a:r>
            <a:r>
              <a:rPr sz="1600">
                <a:solidFill>
                  <a:schemeClr val="accent5"/>
                </a:solidFill>
                <a:latin typeface="Arial" panose="020B0604020202020204" pitchFamily="34" charset="0"/>
                <a:ea typeface="方正少儿_GBK" panose="02000000000000000000" charset="-122"/>
                <a:cs typeface="Arial" panose="020B0604020202020204" pitchFamily="34" charset="0"/>
              </a:rPr>
              <a:t>igure 3</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a:t>
            </a:r>
            <a:r>
              <a:rPr sz="1600">
                <a:solidFill>
                  <a:schemeClr val="accent5"/>
                </a:solidFill>
                <a:latin typeface="Arial" panose="020B0604020202020204" pitchFamily="34" charset="0"/>
                <a:ea typeface="方正少儿_GBK" panose="02000000000000000000" charset="-122"/>
                <a:cs typeface="Arial" panose="020B0604020202020204" pitchFamily="34" charset="0"/>
              </a:rPr>
              <a:t>4. If you need the 3D printing piggy bank shown in </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f</a:t>
            </a:r>
            <a:r>
              <a:rPr sz="1600">
                <a:solidFill>
                  <a:schemeClr val="accent5"/>
                </a:solidFill>
                <a:latin typeface="Arial" panose="020B0604020202020204" pitchFamily="34" charset="0"/>
                <a:ea typeface="方正少儿_GBK" panose="02000000000000000000" charset="-122"/>
                <a:cs typeface="Arial" panose="020B0604020202020204" pitchFamily="34" charset="0"/>
              </a:rPr>
              <a:t>igure 1</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a:t>
            </a:r>
            <a:r>
              <a:rPr sz="1600">
                <a:solidFill>
                  <a:schemeClr val="accent5"/>
                </a:solidFill>
                <a:latin typeface="Arial" panose="020B0604020202020204" pitchFamily="34" charset="0"/>
                <a:ea typeface="方正少儿_GBK" panose="02000000000000000000" charset="-122"/>
                <a:cs typeface="Arial" panose="020B0604020202020204" pitchFamily="34" charset="0"/>
              </a:rPr>
              <a:t>2</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 Y</a:t>
            </a:r>
            <a:r>
              <a:rPr sz="1600">
                <a:solidFill>
                  <a:schemeClr val="accent5"/>
                </a:solidFill>
                <a:latin typeface="Arial" panose="020B0604020202020204" pitchFamily="34" charset="0"/>
                <a:ea typeface="方正少儿_GBK" panose="02000000000000000000" charset="-122"/>
                <a:cs typeface="Arial" panose="020B0604020202020204" pitchFamily="34" charset="0"/>
              </a:rPr>
              <a:t>ou can contact </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our </a:t>
            </a:r>
            <a:r>
              <a:rPr sz="1600">
                <a:solidFill>
                  <a:schemeClr val="accent5"/>
                </a:solidFill>
                <a:latin typeface="Arial" panose="020B0604020202020204" pitchFamily="34" charset="0"/>
                <a:ea typeface="方正少儿_GBK" panose="02000000000000000000" charset="-122"/>
                <a:cs typeface="Arial" panose="020B0604020202020204" pitchFamily="34" charset="0"/>
              </a:rPr>
              <a:t>customer service to </a:t>
            </a:r>
            <a:r>
              <a:rPr lang="en-US" sz="1600">
                <a:solidFill>
                  <a:schemeClr val="accent5"/>
                </a:solidFill>
                <a:latin typeface="Arial" panose="020B0604020202020204" pitchFamily="34" charset="0"/>
                <a:ea typeface="方正少儿_GBK" panose="02000000000000000000" charset="-122"/>
                <a:cs typeface="Arial" panose="020B0604020202020204" pitchFamily="34" charset="0"/>
              </a:rPr>
              <a:t>get</a:t>
            </a:r>
            <a:r>
              <a:rPr sz="1600">
                <a:solidFill>
                  <a:schemeClr val="accent5"/>
                </a:solidFill>
                <a:latin typeface="Arial" panose="020B0604020202020204" pitchFamily="34" charset="0"/>
                <a:ea typeface="方正少儿_GBK" panose="02000000000000000000" charset="-122"/>
                <a:cs typeface="Arial" panose="020B0604020202020204" pitchFamily="34" charset="0"/>
              </a:rPr>
              <a:t> 3D printed drawings.</a:t>
            </a:r>
            <a:endParaRPr sz="1600">
              <a:solidFill>
                <a:schemeClr val="accent5"/>
              </a:solidFill>
              <a:latin typeface="Arial" panose="020B0604020202020204" pitchFamily="34" charset="0"/>
              <a:ea typeface="方正少儿_GBK" panose="02000000000000000000" charset="-122"/>
              <a:cs typeface="Arial" panose="020B0604020202020204" pitchFamily="34" charset="0"/>
            </a:endParaRPr>
          </a:p>
        </p:txBody>
      </p:sp>
      <p:grpSp>
        <p:nvGrpSpPr>
          <p:cNvPr id="25" name="组合 24"/>
          <p:cNvGrpSpPr/>
          <p:nvPr/>
        </p:nvGrpSpPr>
        <p:grpSpPr>
          <a:xfrm>
            <a:off x="778448" y="1924912"/>
            <a:ext cx="2079101" cy="1346029"/>
            <a:chOff x="5213810" y="4721826"/>
            <a:chExt cx="2079101" cy="1346029"/>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50903" y="5114720"/>
              <a:ext cx="1663700" cy="953135"/>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Learning </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goals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9" name="图片 8" descr="logo"/>
          <p:cNvPicPr>
            <a:picLocks noChangeAspect="1"/>
          </p:cNvPicPr>
          <p:nvPr/>
        </p:nvPicPr>
        <p:blipFill>
          <a:blip r:embed="rId1"/>
          <a:stretch>
            <a:fillRect/>
          </a:stretch>
        </p:blipFill>
        <p:spPr>
          <a:xfrm>
            <a:off x="1631950" y="122555"/>
            <a:ext cx="1225550" cy="759460"/>
          </a:xfrm>
          <a:prstGeom prst="rect">
            <a:avLst/>
          </a:prstGeom>
        </p:spPr>
      </p:pic>
      <p:sp>
        <p:nvSpPr>
          <p:cNvPr id="5" name="文本框 4"/>
          <p:cNvSpPr txBox="1"/>
          <p:nvPr/>
        </p:nvSpPr>
        <p:spPr>
          <a:xfrm>
            <a:off x="2914015" y="4672965"/>
            <a:ext cx="4364990" cy="1106805"/>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panose="020B0502040204020203" charset="-122"/>
                <a:ea typeface="微软雅黑 Light" panose="020B0502040204020203" charset="-122"/>
              </a:rPr>
              <a:t>    </a:t>
            </a:r>
            <a:r>
              <a:rPr sz="1600">
                <a:solidFill>
                  <a:schemeClr val="accent5">
                    <a:lumMod val="75000"/>
                  </a:schemeClr>
                </a:solidFill>
                <a:latin typeface="Arial" panose="020B0604020202020204" pitchFamily="34" charset="0"/>
                <a:ea typeface="Arial" panose="020B0604020202020204" pitchFamily="34" charset="0"/>
                <a:sym typeface="+mn-ea"/>
              </a:rPr>
              <a:t>After you download the program</a:t>
            </a:r>
            <a:r>
              <a:rPr lang="en-US" sz="1600">
                <a:solidFill>
                  <a:schemeClr val="accent5">
                    <a:lumMod val="75000"/>
                  </a:schemeClr>
                </a:solidFill>
                <a:latin typeface="Arial" panose="020B0604020202020204" pitchFamily="34" charset="0"/>
                <a:ea typeface="Arial" panose="020B0604020202020204" pitchFamily="34" charset="0"/>
                <a:sym typeface="+mn-ea"/>
              </a:rPr>
              <a:t>, </a:t>
            </a:r>
            <a:r>
              <a:rPr lang="en-US" altLang="zh-CN" sz="1600">
                <a:solidFill>
                  <a:schemeClr val="accent5">
                    <a:lumMod val="75000"/>
                  </a:schemeClr>
                </a:solidFill>
                <a:effectLst/>
                <a:latin typeface="Arial" panose="020B0604020202020204" pitchFamily="34" charset="0"/>
                <a:ea typeface="方正少儿_GBK" panose="02000000000000000000" charset="-122"/>
                <a:cs typeface="Arial" panose="020B0604020202020204" pitchFamily="34" charset="0"/>
                <a:sym typeface="+mn-ea"/>
              </a:rPr>
              <a:t>you can put coin into this box, and Micro :bit dot matrix starts counting and display, while music is played.</a:t>
            </a:r>
            <a:endParaRPr lang="en-US" altLang="zh-CN" sz="1600">
              <a:solidFill>
                <a:schemeClr val="accent5">
                  <a:lumMod val="75000"/>
                </a:schemeClr>
              </a:solidFill>
              <a:effectLst/>
              <a:latin typeface="Arial" panose="020B0604020202020204" pitchFamily="34" charset="0"/>
              <a:ea typeface="方正少儿_GBK" panose="02000000000000000000" charset="-122"/>
              <a:cs typeface="Arial" panose="020B0604020202020204" pitchFamily="34" charset="0"/>
              <a:sym typeface="+mn-ea"/>
            </a:endParaRPr>
          </a:p>
        </p:txBody>
      </p:sp>
      <p:pic>
        <p:nvPicPr>
          <p:cNvPr id="11" name="图片 10"/>
          <p:cNvPicPr>
            <a:picLocks noChangeAspect="1"/>
          </p:cNvPicPr>
          <p:nvPr/>
        </p:nvPicPr>
        <p:blipFill>
          <a:blip r:embed="rId2"/>
          <a:stretch>
            <a:fillRect/>
          </a:stretch>
        </p:blipFill>
        <p:spPr>
          <a:xfrm>
            <a:off x="2972435" y="2406650"/>
            <a:ext cx="2038350" cy="1952625"/>
          </a:xfrm>
          <a:prstGeom prst="rect">
            <a:avLst/>
          </a:prstGeom>
        </p:spPr>
      </p:pic>
      <p:pic>
        <p:nvPicPr>
          <p:cNvPr id="12" name="图片 11"/>
          <p:cNvPicPr>
            <a:picLocks noChangeAspect="1"/>
          </p:cNvPicPr>
          <p:nvPr/>
        </p:nvPicPr>
        <p:blipFill>
          <a:blip r:embed="rId3"/>
          <a:stretch>
            <a:fillRect/>
          </a:stretch>
        </p:blipFill>
        <p:spPr>
          <a:xfrm>
            <a:off x="5136515" y="2406015"/>
            <a:ext cx="2226310" cy="1952625"/>
          </a:xfrm>
          <a:prstGeom prst="rect">
            <a:avLst/>
          </a:prstGeom>
        </p:spPr>
      </p:pic>
      <p:pic>
        <p:nvPicPr>
          <p:cNvPr id="14" name="图片 13"/>
          <p:cNvPicPr>
            <a:picLocks noChangeAspect="1"/>
          </p:cNvPicPr>
          <p:nvPr/>
        </p:nvPicPr>
        <p:blipFill>
          <a:blip r:embed="rId4"/>
          <a:stretch>
            <a:fillRect/>
          </a:stretch>
        </p:blipFill>
        <p:spPr>
          <a:xfrm>
            <a:off x="7750810" y="1026795"/>
            <a:ext cx="3361055" cy="1904365"/>
          </a:xfrm>
          <a:prstGeom prst="rect">
            <a:avLst/>
          </a:prstGeom>
        </p:spPr>
      </p:pic>
      <p:pic>
        <p:nvPicPr>
          <p:cNvPr id="17" name="图片 16"/>
          <p:cNvPicPr>
            <a:picLocks noChangeAspect="1"/>
          </p:cNvPicPr>
          <p:nvPr/>
        </p:nvPicPr>
        <p:blipFill>
          <a:blip r:embed="rId5"/>
          <a:stretch>
            <a:fillRect/>
          </a:stretch>
        </p:blipFill>
        <p:spPr>
          <a:xfrm>
            <a:off x="7750810" y="3114040"/>
            <a:ext cx="3361690" cy="2221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2</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sym typeface="+mn-ea"/>
              </a:rPr>
              <a:t>Hardware</a:t>
            </a:r>
            <a:r>
              <a:rPr lang="en-US" altLang="zh-CN" sz="2400" dirty="0">
                <a:solidFill>
                  <a:schemeClr val="accent5">
                    <a:lumMod val="75000"/>
                  </a:schemeClr>
                </a:solidFill>
                <a:latin typeface="Arial" panose="020B0604020202020204" pitchFamily="34" charset="0"/>
                <a:ea typeface="Arial" panose="020B0604020202020204" pitchFamily="34" charset="0"/>
                <a:sym typeface="+mn-ea"/>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2" name="文本框 1"/>
          <p:cNvSpPr txBox="1"/>
          <p:nvPr/>
        </p:nvSpPr>
        <p:spPr>
          <a:xfrm>
            <a:off x="5354320" y="1358900"/>
            <a:ext cx="5583555" cy="2861310"/>
          </a:xfrm>
          <a:prstGeom prst="rect">
            <a:avLst/>
          </a:prstGeom>
          <a:noFill/>
        </p:spPr>
        <p:txBody>
          <a:bodyPr wrap="square" rtlCol="0">
            <a:spAutoFit/>
          </a:bodyPr>
          <a:p>
            <a:r>
              <a:rPr lang="en-US" altLang="zh-CN" sz="2000" dirty="0">
                <a:solidFill>
                  <a:schemeClr val="accent5">
                    <a:lumMod val="75000"/>
                  </a:schemeClr>
                </a:solidFill>
                <a:latin typeface="方正少儿_GBK" panose="02000000000000000000" charset="-122"/>
                <a:ea typeface="方正少儿_GBK" panose="02000000000000000000" charset="-122"/>
              </a:rPr>
              <a:t>●  </a:t>
            </a:r>
            <a:r>
              <a:rPr lang="en-US"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Micro:bit Board</a:t>
            </a:r>
            <a:endParaRPr lang="en-US"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headset</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Infrared receiver</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Infrared sender</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a:t>
            </a:r>
            <a:r>
              <a:rPr lang="en-US"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1 x box</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7 x Alligator clip</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n x </a:t>
            </a:r>
            <a:r>
              <a:rPr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packaging tape</a:t>
            </a:r>
            <a:endParaRPr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27kΩresistor</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a:p>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  1 x 100Ωresistor</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endParaRPr>
          </a:p>
        </p:txBody>
      </p:sp>
      <p:sp>
        <p:nvSpPr>
          <p:cNvPr id="3" name="文本框 2"/>
          <p:cNvSpPr txBox="1"/>
          <p:nvPr/>
        </p:nvSpPr>
        <p:spPr>
          <a:xfrm>
            <a:off x="2848977" y="4560503"/>
            <a:ext cx="7867015" cy="1322070"/>
          </a:xfrm>
          <a:prstGeom prst="rect">
            <a:avLst/>
          </a:prstGeom>
          <a:noFill/>
        </p:spPr>
        <p:txBody>
          <a:bodyPr wrap="none" rtlCol="0">
            <a:spAutoFit/>
          </a:bodyPr>
          <a:p>
            <a:pPr algn="l"/>
            <a:r>
              <a:rPr lang="en-US" sz="2000" dirty="0">
                <a:solidFill>
                  <a:schemeClr val="accent5">
                    <a:lumMod val="75000"/>
                  </a:schemeClr>
                </a:solidFill>
                <a:latin typeface="Arial" panose="020B0604020202020204" pitchFamily="34" charset="0"/>
                <a:ea typeface="Arial" panose="020B0604020202020204" pitchFamily="34" charset="0"/>
                <a:sym typeface="+mn-ea"/>
              </a:rPr>
              <a:t>    </a:t>
            </a:r>
            <a:r>
              <a:rPr sz="20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t>
            </a:r>
            <a:endParaRPr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sz="2000" dirty="0">
                <a:solidFill>
                  <a:schemeClr val="accent5">
                    <a:lumMod val="75000"/>
                  </a:schemeClr>
                </a:solidFill>
                <a:latin typeface="Arial" panose="020B0604020202020204" pitchFamily="34" charset="0"/>
                <a:ea typeface="Arial" panose="020B0604020202020204" pitchFamily="34" charset="0"/>
                <a:sym typeface="+mn-ea"/>
              </a:rPr>
              <a:t>and the computer will pop up a U disk and click the URL in the</a:t>
            </a:r>
            <a:endParaRPr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sz="2000" dirty="0">
                <a:solidFill>
                  <a:schemeClr val="accent5">
                    <a:lumMod val="75000"/>
                  </a:schemeClr>
                </a:solidFill>
                <a:latin typeface="Arial" panose="020B0604020202020204" pitchFamily="34" charset="0"/>
                <a:ea typeface="Arial" panose="020B0604020202020204" pitchFamily="34" charset="0"/>
                <a:sym typeface="+mn-ea"/>
              </a:rPr>
              <a:t>U disk to enter the programming interface.</a:t>
            </a:r>
            <a:r>
              <a:rPr lang="en-US" sz="2000" dirty="0">
                <a:solidFill>
                  <a:schemeClr val="accent5">
                    <a:lumMod val="75000"/>
                  </a:schemeClr>
                </a:solidFill>
                <a:latin typeface="Arial" panose="020B0604020202020204" pitchFamily="34" charset="0"/>
                <a:ea typeface="Arial" panose="020B0604020202020204" pitchFamily="34" charset="0"/>
                <a:sym typeface="+mn-ea"/>
              </a:rPr>
              <a:t>Input this URL </a:t>
            </a:r>
            <a:endParaRPr lang="en-US" sz="20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sz="20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0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zh-CN" altLang="en-US" sz="2000" dirty="0">
              <a:solidFill>
                <a:schemeClr val="accent5">
                  <a:lumMod val="75000"/>
                </a:schemeClr>
              </a:solidFill>
              <a:latin typeface="方正少儿_GBK" panose="02000000000000000000" charset="-122"/>
              <a:ea typeface="方正少儿_GBK" panose="02000000000000000000" charset="-122"/>
            </a:endParaRPr>
          </a:p>
        </p:txBody>
      </p:sp>
      <p:grpSp>
        <p:nvGrpSpPr>
          <p:cNvPr id="25" name="组合 24"/>
          <p:cNvGrpSpPr/>
          <p:nvPr/>
        </p:nvGrpSpPr>
        <p:grpSpPr>
          <a:xfrm>
            <a:off x="638113" y="2002382"/>
            <a:ext cx="2081768" cy="1272213"/>
            <a:chOff x="5213810" y="4799296"/>
            <a:chExt cx="208176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76278" y="5349035"/>
              <a:ext cx="2019300" cy="521970"/>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Preparation</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56385" y="45085"/>
            <a:ext cx="1292860" cy="801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079101" cy="1272213"/>
            <a:chOff x="5213810" y="4799296"/>
            <a:chExt cx="2079101"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549060"/>
              <a:ext cx="1946275" cy="521970"/>
            </a:xfrm>
            <a:prstGeom prst="rect">
              <a:avLst/>
            </a:prstGeom>
            <a:noFill/>
          </p:spPr>
          <p:txBody>
            <a:bodyPr wrap="none" rtlCol="0">
              <a:spAutoFit/>
            </a:bodyPr>
            <a:lstStyle/>
            <a:p>
              <a:r>
                <a:rPr lang="en-US" altLang="zh-CN" sz="2800" dirty="0">
                  <a:solidFill>
                    <a:schemeClr val="accent5">
                      <a:lumMod val="75000"/>
                    </a:schemeClr>
                  </a:solidFill>
                  <a:latin typeface="方正少儿_GBK" panose="02000000000000000000" charset="-122"/>
                  <a:ea typeface="方正少儿_GBK" panose="02000000000000000000" charset="-122"/>
                </a:rPr>
                <a:t>Connection</a:t>
              </a:r>
              <a:endParaRPr lang="en-US" altLang="zh-CN"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2" name="图片 1"/>
          <p:cNvPicPr>
            <a:picLocks noChangeAspect="1"/>
          </p:cNvPicPr>
          <p:nvPr/>
        </p:nvPicPr>
        <p:blipFill>
          <a:blip r:embed="rId2"/>
          <a:stretch>
            <a:fillRect/>
          </a:stretch>
        </p:blipFill>
        <p:spPr>
          <a:xfrm>
            <a:off x="3584575" y="862965"/>
            <a:ext cx="6835775" cy="5267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 name="组合 24"/>
          <p:cNvGrpSpPr/>
          <p:nvPr/>
        </p:nvGrpSpPr>
        <p:grpSpPr>
          <a:xfrm>
            <a:off x="638113" y="2002382"/>
            <a:ext cx="2079101" cy="1272213"/>
            <a:chOff x="5213810" y="4799296"/>
            <a:chExt cx="2079101"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352478" y="5396660"/>
              <a:ext cx="1861185" cy="52197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handmade</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7" name="文本框 6"/>
          <p:cNvSpPr txBox="1"/>
          <p:nvPr/>
        </p:nvSpPr>
        <p:spPr>
          <a:xfrm>
            <a:off x="638251" y="688905"/>
            <a:ext cx="1099820" cy="521970"/>
          </a:xfrm>
          <a:prstGeom prst="rect">
            <a:avLst/>
          </a:prstGeom>
          <a:noFill/>
        </p:spPr>
        <p:txBody>
          <a:bodyPr wrap="non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 3</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6" name="任意多边形 15"/>
          <p:cNvSpPr/>
          <p:nvPr/>
        </p:nvSpPr>
        <p:spPr>
          <a:xfrm>
            <a:off x="0" y="5989320"/>
            <a:ext cx="12192000" cy="86868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3" name="文本框 2"/>
          <p:cNvSpPr txBox="1"/>
          <p:nvPr/>
        </p:nvSpPr>
        <p:spPr>
          <a:xfrm>
            <a:off x="3011537" y="4071553"/>
            <a:ext cx="8318500" cy="1938020"/>
          </a:xfrm>
          <a:prstGeom prst="rect">
            <a:avLst/>
          </a:prstGeom>
          <a:noFill/>
        </p:spPr>
        <p:txBody>
          <a:bodyPr wrap="none" rtlCol="0">
            <a:spAutoFit/>
          </a:bodyPr>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In this lesson, we need to use the infrared pair tube. The positive </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and negative poles of the infrared pair tube.What is the difference? </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The longer pin is the positive pole, and the short pin is the </a:t>
            </a:r>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sym typeface="+mn-ea"/>
              </a:rPr>
              <a:t>negative pole</a:t>
            </a:r>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Children can connect the components with wire or alligator clips, </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and then you fix the infrared pair tube by tape. Finally, you need to hide </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a:p>
            <a:pPr algn="l"/>
            <a:r>
              <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rPr>
              <a:t>all the lines inside the piggy bank.</a:t>
            </a:r>
            <a:endParaRPr lang="en-US" altLang="zh-CN" sz="2000" dirty="0">
              <a:solidFill>
                <a:schemeClr val="accent5">
                  <a:lumMod val="75000"/>
                </a:schemeClr>
              </a:solidFill>
              <a:latin typeface="Arial" panose="020B0604020202020204" pitchFamily="34" charset="0"/>
              <a:ea typeface="方正少儿_GBK" panose="02000000000000000000" charset="-122"/>
              <a:cs typeface="Arial" panose="020B0604020202020204" pitchFamily="34" charset="0"/>
            </a:endParaRPr>
          </a:p>
        </p:txBody>
      </p:sp>
      <p:pic>
        <p:nvPicPr>
          <p:cNvPr id="5" name="图片 4"/>
          <p:cNvPicPr>
            <a:picLocks noChangeAspect="1"/>
          </p:cNvPicPr>
          <p:nvPr/>
        </p:nvPicPr>
        <p:blipFill>
          <a:blip r:embed="rId2"/>
          <a:stretch>
            <a:fillRect/>
          </a:stretch>
        </p:blipFill>
        <p:spPr>
          <a:xfrm>
            <a:off x="4462780" y="937895"/>
            <a:ext cx="4972050" cy="3027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 4</a:t>
            </a:r>
            <a:endParaRPr lang="en-US" sz="2800" dirty="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grpSp>
        <p:nvGrpSpPr>
          <p:cNvPr id="25" name="组合 24"/>
          <p:cNvGrpSpPr/>
          <p:nvPr/>
        </p:nvGrpSpPr>
        <p:grpSpPr>
          <a:xfrm>
            <a:off x="638113" y="2002382"/>
            <a:ext cx="2084943" cy="1321899"/>
            <a:chOff x="5213810" y="4799296"/>
            <a:chExt cx="2084943" cy="1321899"/>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476303" y="5168060"/>
              <a:ext cx="1822450" cy="953135"/>
            </a:xfrm>
            <a:prstGeom prst="rect">
              <a:avLst/>
            </a:prstGeom>
            <a:noFill/>
          </p:spPr>
          <p:txBody>
            <a:bodyPr wrap="none" rtlCol="0">
              <a:spAutoFit/>
            </a:bodyPr>
            <a:lstStyle/>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4" name="图片 3" descr="logo"/>
          <p:cNvPicPr>
            <a:picLocks noChangeAspect="1"/>
          </p:cNvPicPr>
          <p:nvPr/>
        </p:nvPicPr>
        <p:blipFill>
          <a:blip r:embed="rId1"/>
          <a:stretch>
            <a:fillRect/>
          </a:stretch>
        </p:blipFill>
        <p:spPr>
          <a:xfrm>
            <a:off x="1580515" y="120650"/>
            <a:ext cx="1119505" cy="694055"/>
          </a:xfrm>
          <a:prstGeom prst="rect">
            <a:avLst/>
          </a:prstGeom>
        </p:spPr>
      </p:pic>
      <p:pic>
        <p:nvPicPr>
          <p:cNvPr id="3" name="图片 2"/>
          <p:cNvPicPr>
            <a:picLocks noChangeAspect="1"/>
          </p:cNvPicPr>
          <p:nvPr/>
        </p:nvPicPr>
        <p:blipFill>
          <a:blip r:embed="rId2"/>
          <a:stretch>
            <a:fillRect/>
          </a:stretch>
        </p:blipFill>
        <p:spPr>
          <a:xfrm>
            <a:off x="3772535" y="997585"/>
            <a:ext cx="4647565" cy="5133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a:solidFill>
                  <a:schemeClr val="bg1"/>
                </a:solidFill>
                <a:latin typeface="微软雅黑" panose="020B0503020204020204" charset="-122"/>
                <a:ea typeface="微软雅黑" panose="020B0503020204020204" charset="-122"/>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grpSp>
        <p:nvGrpSpPr>
          <p:cNvPr id="25" name="组合 24"/>
          <p:cNvGrpSpPr/>
          <p:nvPr/>
        </p:nvGrpSpPr>
        <p:grpSpPr>
          <a:xfrm>
            <a:off x="518733" y="1852522"/>
            <a:ext cx="2079101" cy="2077549"/>
            <a:chOff x="5213810" y="4721826"/>
            <a:chExt cx="2079101" cy="2077549"/>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50903" y="4984545"/>
              <a:ext cx="1822450" cy="1814830"/>
            </a:xfrm>
            <a:prstGeom prst="rect">
              <a:avLst/>
            </a:prstGeom>
            <a:noFill/>
          </p:spPr>
          <p:txBody>
            <a:bodyPr wrap="squar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pPr algn="l"/>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pic>
        <p:nvPicPr>
          <p:cNvPr id="2" name="图片 1"/>
          <p:cNvPicPr>
            <a:picLocks noChangeAspect="1"/>
          </p:cNvPicPr>
          <p:nvPr/>
        </p:nvPicPr>
        <p:blipFill>
          <a:blip r:embed="rId2"/>
          <a:stretch>
            <a:fillRect/>
          </a:stretch>
        </p:blipFill>
        <p:spPr>
          <a:xfrm>
            <a:off x="2759075" y="876300"/>
            <a:ext cx="7352665" cy="3348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logo"/>
          <p:cNvPicPr>
            <a:picLocks noChangeAspect="1"/>
          </p:cNvPicPr>
          <p:nvPr/>
        </p:nvPicPr>
        <p:blipFill>
          <a:blip r:embed="rId1"/>
          <a:stretch>
            <a:fillRect/>
          </a:stretch>
        </p:blipFill>
        <p:spPr>
          <a:xfrm>
            <a:off x="1574165" y="45085"/>
            <a:ext cx="1341120" cy="831215"/>
          </a:xfrm>
          <a:prstGeom prst="rect">
            <a:avLst/>
          </a:prstGeom>
        </p:spPr>
      </p:pic>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rPr>
              <a:t>          </a:t>
            </a:r>
            <a:r>
              <a:rPr lang="zh-CN" altLang="en-US" sz="3200">
                <a:solidFill>
                  <a:schemeClr val="bg1"/>
                </a:solidFill>
                <a:latin typeface="微软雅黑" panose="020B0503020204020204" charset="-122"/>
                <a:ea typeface="微软雅黑" panose="020B0503020204020204" charset="-122"/>
                <a:sym typeface="+mn-ea"/>
              </a:rPr>
              <a:t>       </a:t>
            </a:r>
            <a:r>
              <a:rPr lang="zh-CN" altLang="en-US" sz="3200">
                <a:solidFill>
                  <a:schemeClr val="bg1"/>
                </a:solidFill>
                <a:latin typeface="Arial" panose="020B0604020202020204" pitchFamily="34" charset="0"/>
                <a:ea typeface="Arial" panose="020B0604020202020204" pitchFamily="34" charset="0"/>
                <a:sym typeface="+mn-ea"/>
              </a:rPr>
              <a:t> </a:t>
            </a:r>
            <a:r>
              <a:rPr lang="en-US" altLang="zh-CN" sz="3200">
                <a:solidFill>
                  <a:schemeClr val="bg1"/>
                </a:solidFill>
                <a:latin typeface="Arial" panose="020B0604020202020204" pitchFamily="34" charset="0"/>
                <a:ea typeface="Arial" panose="020B0604020202020204" pitchFamily="34" charset="0"/>
                <a:sym typeface="+mn-ea"/>
              </a:rPr>
              <a:t>micro:bit</a:t>
            </a:r>
            <a:r>
              <a:rPr lang="zh-CN" altLang="en-US" sz="3200">
                <a:solidFill>
                  <a:schemeClr val="bg1"/>
                </a:solidFill>
                <a:latin typeface="Arial" panose="020B0604020202020204" pitchFamily="34" charset="0"/>
                <a:ea typeface="Arial" panose="020B0604020202020204" pitchFamily="34" charset="0"/>
                <a:sym typeface="+mn-ea"/>
              </a:rPr>
              <a:t> entry video tutorial</a:t>
            </a:r>
            <a:r>
              <a:rPr lang="zh-CN" altLang="en-US" sz="3200">
                <a:solidFill>
                  <a:schemeClr val="bg1"/>
                </a:solidFill>
                <a:latin typeface="微软雅黑" panose="020B0503020204020204" charset="-122"/>
                <a:ea typeface="微软雅黑" panose="020B0503020204020204" charset="-122"/>
                <a:sym typeface="+mn-ea"/>
              </a:rPr>
              <a:t> </a:t>
            </a:r>
            <a:r>
              <a:rPr lang="zh-CN" altLang="en-US" sz="3200" u="sng">
                <a:latin typeface="icomoon" charset="0"/>
                <a:ea typeface="Yu Gothic UI Semibold" panose="020B0700000000000000" charset="-128"/>
                <a:sym typeface="+mn-ea"/>
              </a:rPr>
              <a:t> </a:t>
            </a:r>
            <a:r>
              <a:rPr lang="zh-CN" altLang="en-US" sz="2800" u="sng">
                <a:latin typeface="icomoon" charset="0"/>
                <a:ea typeface="Yu Gothic UI Semibold" panose="020B0700000000000000" charset="-128"/>
              </a:rPr>
              <a:t>                                </a:t>
            </a:r>
            <a:endParaRPr lang="zh-CN" altLang="en-US" sz="2800" u="sng">
              <a:latin typeface="icomoon" charset="0"/>
              <a:ea typeface="Yu Gothic UI Semibold" panose="020B0700000000000000" charset="-128"/>
            </a:endParaRPr>
          </a:p>
        </p:txBody>
      </p:sp>
      <p:sp>
        <p:nvSpPr>
          <p:cNvPr id="6" name="文本框 5"/>
          <p:cNvSpPr txBox="1"/>
          <p:nvPr/>
        </p:nvSpPr>
        <p:spPr>
          <a:xfrm>
            <a:off x="61341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sym typeface="+mn-ea"/>
              </a:rPr>
              <a:t>Part 4</a:t>
            </a:r>
            <a:endParaRPr lang="en-US" altLang="zh-CN" sz="2800" dirty="0" smtClean="0">
              <a:solidFill>
                <a:schemeClr val="accent5">
                  <a:lumMod val="75000"/>
                </a:schemeClr>
              </a:solidFill>
              <a:latin typeface="方正少儿_GBK" panose="02000000000000000000" charset="-122"/>
              <a:ea typeface="方正少儿_GBK" panose="02000000000000000000" charset="-122"/>
              <a:sym typeface="+mn-ea"/>
            </a:endParaRPr>
          </a:p>
        </p:txBody>
      </p:sp>
      <p:grpSp>
        <p:nvGrpSpPr>
          <p:cNvPr id="25" name="组合 24"/>
          <p:cNvGrpSpPr/>
          <p:nvPr/>
        </p:nvGrpSpPr>
        <p:grpSpPr>
          <a:xfrm>
            <a:off x="518733" y="1852522"/>
            <a:ext cx="2079101" cy="2191849"/>
            <a:chOff x="5213810" y="4721826"/>
            <a:chExt cx="2079101" cy="2191849"/>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450903" y="5098845"/>
              <a:ext cx="1822450" cy="1814830"/>
            </a:xfrm>
            <a:prstGeom prst="rect">
              <a:avLst/>
            </a:prstGeom>
            <a:noFill/>
          </p:spPr>
          <p:txBody>
            <a:bodyPr wrap="none" rtlCol="0">
              <a:spAutoFit/>
            </a:bodyPr>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Search for</a:t>
              </a:r>
              <a:endParaRPr lang="en-US" altLang="zh-CN" sz="2800" dirty="0">
                <a:solidFill>
                  <a:schemeClr val="accent5">
                    <a:lumMod val="75000"/>
                  </a:schemeClr>
                </a:solidFill>
                <a:latin typeface="Arial" panose="020B0604020202020204" pitchFamily="34" charset="0"/>
                <a:ea typeface="Arial" panose="020B0604020202020204" pitchFamily="34" charset="0"/>
                <a:sym typeface="+mn-ea"/>
              </a:endParaRPr>
            </a:p>
            <a:p>
              <a:pPr algn="l"/>
              <a:r>
                <a:rPr lang="en-US" altLang="zh-CN" sz="2800" dirty="0">
                  <a:solidFill>
                    <a:schemeClr val="accent5">
                      <a:lumMod val="75000"/>
                    </a:schemeClr>
                  </a:solidFill>
                  <a:latin typeface="Arial" panose="020B0604020202020204" pitchFamily="34" charset="0"/>
                  <a:ea typeface="Arial" panose="020B0604020202020204" pitchFamily="34" charset="0"/>
                  <a:sym typeface="+mn-ea"/>
                </a:rPr>
                <a:t> blocks</a:t>
              </a:r>
              <a:endParaRPr lang="zh-CN" altLang="en-US" sz="2800" dirty="0">
                <a:solidFill>
                  <a:schemeClr val="accent5">
                    <a:lumMod val="75000"/>
                  </a:schemeClr>
                </a:solidFill>
                <a:latin typeface="方正少儿_GBK" panose="02000000000000000000" charset="-122"/>
                <a:ea typeface="方正少儿_GBK" panose="02000000000000000000" charset="-122"/>
              </a:endParaRPr>
            </a:p>
            <a:p>
              <a:pPr algn="l"/>
              <a:endParaRPr lang="zh-CN" altLang="en-US" sz="2800" dirty="0">
                <a:solidFill>
                  <a:schemeClr val="accent5">
                    <a:lumMod val="75000"/>
                  </a:schemeClr>
                </a:solidFill>
                <a:latin typeface="方正少儿_GBK" panose="02000000000000000000" charset="-122"/>
                <a:ea typeface="方正少儿_GBK" panose="02000000000000000000" charset="-122"/>
              </a:endParaRPr>
            </a:p>
            <a:p>
              <a:endParaRPr lang="zh-CN" altLang="en-US" sz="2800" dirty="0">
                <a:solidFill>
                  <a:schemeClr val="accent5">
                    <a:lumMod val="75000"/>
                  </a:schemeClr>
                </a:solidFill>
                <a:latin typeface="方正少儿_GBK" panose="02000000000000000000" charset="-122"/>
                <a:ea typeface="方正少儿_GBK" panose="02000000000000000000" charset="-122"/>
              </a:endParaRPr>
            </a:p>
          </p:txBody>
        </p:sp>
      </p:gr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creative tutorial</a:t>
            </a:r>
            <a:endParaRPr lang="zh-CN" altLang="en-US" sz="2800"/>
          </a:p>
        </p:txBody>
      </p:sp>
      <p:pic>
        <p:nvPicPr>
          <p:cNvPr id="3" name="图片 2"/>
          <p:cNvPicPr>
            <a:picLocks noChangeAspect="1"/>
          </p:cNvPicPr>
          <p:nvPr/>
        </p:nvPicPr>
        <p:blipFill>
          <a:blip r:embed="rId2"/>
          <a:stretch>
            <a:fillRect/>
          </a:stretch>
        </p:blipFill>
        <p:spPr>
          <a:xfrm>
            <a:off x="2915285" y="888365"/>
            <a:ext cx="3780790" cy="3199765"/>
          </a:xfrm>
          <a:prstGeom prst="rect">
            <a:avLst/>
          </a:prstGeom>
        </p:spPr>
      </p:pic>
      <p:pic>
        <p:nvPicPr>
          <p:cNvPr id="4" name="图片 3"/>
          <p:cNvPicPr>
            <a:picLocks noChangeAspect="1"/>
          </p:cNvPicPr>
          <p:nvPr/>
        </p:nvPicPr>
        <p:blipFill>
          <a:blip r:embed="rId3"/>
          <a:stretch>
            <a:fillRect/>
          </a:stretch>
        </p:blipFill>
        <p:spPr>
          <a:xfrm>
            <a:off x="6696075" y="888365"/>
            <a:ext cx="4788535" cy="52108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3646</Words>
  <Application>WPS 演示</Application>
  <PresentationFormat>自定义</PresentationFormat>
  <Paragraphs>175</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黑体</vt:lpstr>
      <vt:lpstr>方正少儿_GBK</vt:lpstr>
      <vt:lpstr>微软雅黑</vt:lpstr>
      <vt:lpstr>icomoon</vt:lpstr>
      <vt:lpstr>Yu Gothic UI Semibold</vt:lpstr>
      <vt:lpstr>微软雅黑 Light</vt:lpstr>
      <vt:lpstr>方正卡通简体</vt:lpstr>
      <vt:lpstr>Arial Unicode MS</vt:lpstr>
      <vt:lpstr>方正喵呜体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119</cp:revision>
  <dcterms:created xsi:type="dcterms:W3CDTF">2014-02-21T16:31:00Z</dcterms:created>
  <dcterms:modified xsi:type="dcterms:W3CDTF">2018-08-29T03:21:19Z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