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2"/>
    <p:sldId id="276" r:id="rId3"/>
    <p:sldId id="262" r:id="rId4"/>
    <p:sldId id="277" r:id="rId5"/>
    <p:sldId id="264" r:id="rId6"/>
    <p:sldId id="265" r:id="rId7"/>
    <p:sldId id="272" r:id="rId8"/>
    <p:sldId id="267" r:id="rId9"/>
    <p:sldId id="280" r:id="rId10"/>
    <p:sldId id="278" r:id="rId11"/>
    <p:sldId id="279" r:id="rId12"/>
  </p:sldIdLst>
  <p:sldSz cx="12192000" cy="6858000"/>
  <p:notesSz cx="6858000" cy="9144000"/>
  <p:embeddedFontLst>
    <p:embeddedFont>
      <p:font typeface="icomoon" panose="020B0604020202020204" charset="0"/>
      <p:regular r:id="rId15"/>
    </p:embeddedFont>
    <p:embeddedFont>
      <p:font typeface="方正喵呜体" panose="02010600030101010101" charset="-122"/>
      <p:regular r:id="rId16"/>
    </p:embeddedFont>
    <p:embeddedFont>
      <p:font typeface="方正少儿_GBK" panose="02000000000000000000" pitchFamily="2" charset="-122"/>
      <p:regular r:id="rId17"/>
    </p:embeddedFont>
    <p:embeddedFont>
      <p:font typeface="方正卡通简体" panose="02010600030101010101" charset="-122"/>
      <p:regular r:id="rId18"/>
    </p:embeddedFont>
    <p:embeddedFont>
      <p:font typeface="Calibri" panose="020F0502020204030204" pitchFamily="34" charset="0"/>
      <p:regular r:id="rId19"/>
      <p:bold r:id="rId20"/>
      <p:italic r:id="rId21"/>
      <p:boldItalic r:id="rId22"/>
    </p:embeddedFont>
    <p:embeddedFont>
      <p:font typeface="微软雅黑 Light" panose="020B0502040204020203" pitchFamily="34" charset="-122"/>
      <p:regular r:id="rId23"/>
    </p:embeddedFont>
    <p:embeddedFont>
      <p:font typeface="Yu Gothic UI Semibold" panose="020B0700000000000000" pitchFamily="34" charset="-128"/>
      <p:bold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4FCB"/>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16" d="100"/>
          <a:sy n="116" d="100"/>
        </p:scale>
        <p:origin x="636" y="114"/>
      </p:cViewPr>
      <p:guideLst>
        <p:guide orient="horz" pos="2131"/>
        <p:guide pos="3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2001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2641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030803-5243-48BD-A46E-7FD8BD1AAA4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3833AC-07DE-4993-B348-38CBE964A16B}"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t>‹#›</a:t>
            </a:fld>
            <a:endParaRPr lang="zh-CN" altLang="en-US"/>
          </a:p>
        </p:txBody>
      </p:sp>
      <p:sp>
        <p:nvSpPr>
          <p:cNvPr id="7" name="矩形 6"/>
          <p:cNvSpPr/>
          <p:nvPr userDrawn="1"/>
        </p:nvSpPr>
        <p:spPr>
          <a:xfrm>
            <a:off x="0" y="0"/>
            <a:ext cx="12192000" cy="6858000"/>
          </a:xfrm>
          <a:prstGeom prst="rect">
            <a:avLst/>
          </a:prstGeom>
          <a:blipFill dpi="0" rotWithShape="0">
            <a:blip r:embed="rId15"/>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90083" y="421749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1696085" y="1127125"/>
            <a:ext cx="8550275" cy="3538220"/>
          </a:xfrm>
          <a:prstGeom prst="rect">
            <a:avLst/>
          </a:prstGeom>
          <a:ln w="57150">
            <a:solidFill>
              <a:srgbClr val="5B9BD5"/>
            </a:solidFill>
          </a:ln>
        </p:spPr>
      </p:pic>
      <p:sp>
        <p:nvSpPr>
          <p:cNvPr id="29" name="任意多边形 28"/>
          <p:cNvSpPr/>
          <p:nvPr/>
        </p:nvSpPr>
        <p:spPr>
          <a:xfrm>
            <a:off x="1176501" y="60887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1574" y="200243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5</a:t>
            </a:r>
          </a:p>
        </p:txBody>
      </p:sp>
      <p:sp>
        <p:nvSpPr>
          <p:cNvPr id="5" name="文本框 4"/>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5</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a:t>
            </a:r>
            <a:r>
              <a:rPr 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Direction follower”</a:t>
            </a: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6" name="任意多边形 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7" name="图片 6" descr="logo"/>
          <p:cNvPicPr>
            <a:picLocks noChangeAspect="1"/>
          </p:cNvPicPr>
          <p:nvPr/>
        </p:nvPicPr>
        <p:blipFill>
          <a:blip r:embed="rId3"/>
          <a:stretch>
            <a:fillRect/>
          </a:stretch>
        </p:blipFill>
        <p:spPr>
          <a:xfrm>
            <a:off x="296545" y="45085"/>
            <a:ext cx="1233170" cy="764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5</a:t>
            </a: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2"/>
          <a:stretch>
            <a:fillRect/>
          </a:stretch>
        </p:blipFill>
        <p:spPr>
          <a:xfrm>
            <a:off x="1624330" y="45085"/>
            <a:ext cx="1233170" cy="764540"/>
          </a:xfrm>
          <a:prstGeom prst="rect">
            <a:avLst/>
          </a:prstGeom>
        </p:spPr>
      </p:pic>
      <p:sp>
        <p:nvSpPr>
          <p:cNvPr id="4" name="文本框 3"/>
          <p:cNvSpPr txBox="1"/>
          <p:nvPr/>
        </p:nvSpPr>
        <p:spPr>
          <a:xfrm>
            <a:off x="2858135" y="932815"/>
            <a:ext cx="7789545" cy="4831080"/>
          </a:xfrm>
          <a:prstGeom prst="rect">
            <a:avLst/>
          </a:prstGeom>
          <a:noFill/>
        </p:spPr>
        <p:txBody>
          <a:bodyPr wrap="square" rtlCol="0" anchor="t">
            <a:spAutoFit/>
          </a:bodyPr>
          <a:lstStyle/>
          <a:p>
            <a:pPr algn="l"/>
            <a:r>
              <a:rPr lang="zh-CN" altLang="en-US" sz="2800" dirty="0">
                <a:solidFill>
                  <a:schemeClr val="accent5">
                    <a:lumMod val="75000"/>
                  </a:schemeClr>
                </a:solidFill>
                <a:latin typeface="Arial" panose="020B0604020202020204" pitchFamily="34" charset="0"/>
                <a:ea typeface="Arial" panose="020B0604020202020204" pitchFamily="34" charset="0"/>
                <a:sym typeface="+mn-ea"/>
              </a:rPr>
              <a:t>Do you learn the course today?</a:t>
            </a:r>
          </a:p>
          <a:p>
            <a:pPr algn="l"/>
            <a:r>
              <a:rPr sz="2800" dirty="0">
                <a:solidFill>
                  <a:schemeClr val="accent5">
                    <a:lumMod val="75000"/>
                  </a:schemeClr>
                </a:solidFill>
                <a:latin typeface="Arial" panose="020B0604020202020204" pitchFamily="34" charset="0"/>
                <a:ea typeface="Arial" panose="020B0604020202020204" pitchFamily="34" charset="0"/>
                <a:sym typeface="+mn-ea"/>
              </a:rPr>
              <a:t>If you learn to do it, give yourself a top quack.</a:t>
            </a:r>
          </a:p>
          <a:p>
            <a:pPr algn="l"/>
            <a:r>
              <a:rPr sz="2800" dirty="0">
                <a:solidFill>
                  <a:schemeClr val="accent5">
                    <a:lumMod val="75000"/>
                  </a:schemeClr>
                </a:solidFill>
                <a:latin typeface="Arial" panose="020B0604020202020204" pitchFamily="34" charset="0"/>
                <a:ea typeface="Arial" panose="020B0604020202020204" pitchFamily="34" charset="0"/>
                <a:sym typeface="+mn-ea"/>
              </a:rPr>
              <a:t>Now give you a homework assignment.</a:t>
            </a:r>
          </a:p>
          <a:p>
            <a:pPr algn="l"/>
            <a:r>
              <a:rPr sz="2800" dirty="0">
                <a:solidFill>
                  <a:srgbClr val="FF0000"/>
                </a:solidFill>
                <a:latin typeface="Arial" panose="020B0604020202020204" pitchFamily="34" charset="0"/>
                <a:ea typeface="Arial" panose="020B0604020202020204" pitchFamily="34" charset="0"/>
                <a:sym typeface="+mn-ea"/>
              </a:rPr>
              <a:t>Today, our content is a simple compass, the compass is one of the four great inventions of ancient China. Let's go and find out what the other three of the four great inventions of ancient China are</a:t>
            </a:r>
            <a:r>
              <a:rPr lang="en-US" sz="2800" dirty="0">
                <a:solidFill>
                  <a:srgbClr val="FF0000"/>
                </a:solidFill>
                <a:latin typeface="Arial" panose="020B0604020202020204" pitchFamily="34" charset="0"/>
                <a:ea typeface="Arial" panose="020B0604020202020204" pitchFamily="34" charset="0"/>
                <a:sym typeface="+mn-ea"/>
              </a:rPr>
              <a:t>.</a:t>
            </a:r>
          </a:p>
          <a:p>
            <a:pPr algn="l"/>
            <a:endPar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mn-ea"/>
            </a:endParaRPr>
          </a:p>
          <a:p>
            <a:pPr algn="l"/>
            <a:endParaRPr lang="en-US" altLang="zh-CN" sz="2800"/>
          </a:p>
        </p:txBody>
      </p:sp>
      <p:pic>
        <p:nvPicPr>
          <p:cNvPr id="5" name="图片 4" descr="大拇指"/>
          <p:cNvPicPr>
            <a:picLocks noChangeAspect="1"/>
          </p:cNvPicPr>
          <p:nvPr/>
        </p:nvPicPr>
        <p:blipFill>
          <a:blip r:embed="rId3"/>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4"/>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Have a try</a:t>
            </a:r>
          </a:p>
        </p:txBody>
      </p:sp>
    </p:spTree>
  </p:cSld>
  <p:clrMapOvr>
    <a:masterClrMapping/>
  </p:clrMapOvr>
  <mc:AlternateContent xmlns:mc="http://schemas.openxmlformats.org/markup-compatibility/2006" xmlns:p14="http://schemas.microsoft.com/office/powerpoint/2010/main">
    <mc:Choice Requires="p14">
      <p:transition spd="slow">
        <p:zoom/>
      </p:transition>
    </mc:Choice>
    <mc:Fallback xmlns="">
      <p:transition spd="slow">
        <p:zo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micro:bit</a:t>
            </a:r>
          </a:p>
          <a:p>
            <a:pPr algn="ctr"/>
            <a:r>
              <a:rPr lang="en-US" altLang="zh-CN" dirty="0">
                <a:solidFill>
                  <a:schemeClr val="accent5">
                    <a:lumMod val="75000"/>
                  </a:schemeClr>
                </a:solidFill>
                <a:latin typeface="Arial" panose="020B0604020202020204" pitchFamily="34" charset="0"/>
                <a:ea typeface="Arial" panose="020B0604020202020204" pitchFamily="34" charset="0"/>
              </a:rPr>
              <a:t>project </a:t>
            </a: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p>
          </p:txBody>
        </p:sp>
      </p:gr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entry</a:t>
            </a:r>
            <a:r>
              <a:rPr lang="zh-CN" altLang="en-US" sz="3200">
                <a:solidFill>
                  <a:schemeClr val="bg1"/>
                </a:solidFill>
                <a:latin typeface="Arial" panose="020B0604020202020204" pitchFamily="34" charset="0"/>
                <a:ea typeface="Arial" panose="020B0604020202020204" pitchFamily="34" charset="0"/>
              </a:rPr>
              <a:t>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descr="logo"/>
          <p:cNvPicPr>
            <a:picLocks noChangeAspect="1"/>
          </p:cNvPicPr>
          <p:nvPr/>
        </p:nvPicPr>
        <p:blipFill>
          <a:blip r:embed="rId2"/>
          <a:stretch>
            <a:fillRect/>
          </a:stretch>
        </p:blipFill>
        <p:spPr>
          <a:xfrm>
            <a:off x="75565" y="45085"/>
            <a:ext cx="1566545" cy="97091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Part1</a:t>
              </a: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4" action="ppaction://hlinksldjump"/>
                </a:rPr>
                <a:t>Preparation</a:t>
              </a: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4"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5"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5"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5"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anose="020B0604020202020204" pitchFamily="34" charset="0"/>
                <a:ea typeface="Arial" panose="020B0604020202020204" pitchFamily="34" charset="0"/>
              </a:rPr>
              <a:t>Part </a:t>
            </a:r>
            <a:r>
              <a:rPr lang="en-US" dirty="0" smtClean="0">
                <a:latin typeface="Arial" panose="020B0604020202020204" pitchFamily="34" charset="0"/>
                <a:ea typeface="Arial" panose="020B0604020202020204" pitchFamily="34" charset="0"/>
              </a:rPr>
              <a:t>5</a:t>
            </a:r>
            <a:endParaRPr lang="en-US" dirty="0">
              <a:latin typeface="Arial" panose="020B0604020202020204" pitchFamily="34" charset="0"/>
              <a:ea typeface="Arial" panose="020B0604020202020204"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rPr>
              <a:t>Have a try </a:t>
            </a:r>
          </a:p>
          <a:p>
            <a:pPr algn="l"/>
            <a:endParaRPr lang="en-US" altLang="zh-CN" dirty="0">
              <a:solidFill>
                <a:schemeClr val="accent5">
                  <a:lumMod val="75000"/>
                </a:schemeClr>
              </a:solidFill>
              <a:latin typeface="Arial" panose="020B0604020202020204" pitchFamily="34" charset="0"/>
              <a:ea typeface="Arial" panose="020B0604020202020204" pitchFamily="34" charset="0"/>
              <a:hlinkClick r:id="rId6" action="ppaction://hlinksldjump"/>
            </a:endParaRPr>
          </a:p>
        </p:txBody>
      </p:sp>
      <p:pic>
        <p:nvPicPr>
          <p:cNvPr id="6" name="图片 5" descr="logo"/>
          <p:cNvPicPr>
            <a:picLocks noChangeAspect="1"/>
          </p:cNvPicPr>
          <p:nvPr/>
        </p:nvPicPr>
        <p:blipFill>
          <a:blip r:embed="rId7"/>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p>
        </p:txBody>
      </p:sp>
    </p:spTree>
  </p:cSld>
  <p:clrMapOvr>
    <a:masterClrMapping/>
  </p:clrMapOvr>
  <mc:AlternateContent xmlns:mc="http://schemas.openxmlformats.org/markup-compatibility/2006" xmlns:p14="http://schemas.microsoft.com/office/powerpoint/2010/main">
    <mc:Choice Requires="p14">
      <p:transition spd="slow">
        <p:blinds/>
      </p:transition>
    </mc:Choice>
    <mc:Fallback xmlns="">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85970" y="4453255"/>
            <a:ext cx="6943090" cy="1753235"/>
          </a:xfrm>
          <a:prstGeom prst="rect">
            <a:avLst/>
          </a:prstGeom>
          <a:noFill/>
        </p:spPr>
        <p:txBody>
          <a:bodyPr wrap="square" rtlCol="0" anchor="t">
            <a:spAutoFit/>
          </a:bodyPr>
          <a:lstStyle/>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lang="zh-CN" alt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the bit development board can be swung to the east, west, south, north, northeast, northwest, southeast, southwest eight different directions</a:t>
            </a:r>
            <a:r>
              <a:rPr lang="en-US">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You can see that no matter which direction the micro:bit swings, the pointer on the dot will point to this direction.</a:t>
            </a:r>
          </a:p>
          <a:p>
            <a:endParaRPr>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624330" y="45085"/>
            <a:ext cx="1233170" cy="764540"/>
          </a:xfrm>
          <a:prstGeom prst="rect">
            <a:avLst/>
          </a:prstGeom>
        </p:spPr>
      </p:pic>
      <p:pic>
        <p:nvPicPr>
          <p:cNvPr id="12" name="图片 11"/>
          <p:cNvPicPr>
            <a:picLocks noChangeAspect="1"/>
          </p:cNvPicPr>
          <p:nvPr/>
        </p:nvPicPr>
        <p:blipFill>
          <a:blip r:embed="rId3"/>
          <a:stretch>
            <a:fillRect/>
          </a:stretch>
        </p:blipFill>
        <p:spPr>
          <a:xfrm rot="16200000">
            <a:off x="3084830" y="1033145"/>
            <a:ext cx="1456055" cy="1694180"/>
          </a:xfrm>
          <a:prstGeom prst="rect">
            <a:avLst/>
          </a:prstGeom>
        </p:spPr>
      </p:pic>
      <p:pic>
        <p:nvPicPr>
          <p:cNvPr id="14" name="图片 13"/>
          <p:cNvPicPr>
            <a:picLocks noChangeAspect="1"/>
          </p:cNvPicPr>
          <p:nvPr/>
        </p:nvPicPr>
        <p:blipFill>
          <a:blip r:embed="rId4"/>
          <a:stretch>
            <a:fillRect/>
          </a:stretch>
        </p:blipFill>
        <p:spPr>
          <a:xfrm>
            <a:off x="7286625" y="1152525"/>
            <a:ext cx="1774825" cy="1456055"/>
          </a:xfrm>
          <a:prstGeom prst="rect">
            <a:avLst/>
          </a:prstGeom>
        </p:spPr>
      </p:pic>
      <p:pic>
        <p:nvPicPr>
          <p:cNvPr id="19" name="图片 18"/>
          <p:cNvPicPr>
            <a:picLocks noChangeAspect="1"/>
          </p:cNvPicPr>
          <p:nvPr/>
        </p:nvPicPr>
        <p:blipFill>
          <a:blip r:embed="rId5"/>
          <a:stretch>
            <a:fillRect/>
          </a:stretch>
        </p:blipFill>
        <p:spPr>
          <a:xfrm>
            <a:off x="5014595" y="1152525"/>
            <a:ext cx="1929765" cy="1455420"/>
          </a:xfrm>
          <a:prstGeom prst="rect">
            <a:avLst/>
          </a:prstGeom>
        </p:spPr>
      </p:pic>
      <p:pic>
        <p:nvPicPr>
          <p:cNvPr id="20" name="图片 19"/>
          <p:cNvPicPr>
            <a:picLocks noChangeAspect="1"/>
          </p:cNvPicPr>
          <p:nvPr/>
        </p:nvPicPr>
        <p:blipFill>
          <a:blip r:embed="rId6"/>
          <a:stretch>
            <a:fillRect/>
          </a:stretch>
        </p:blipFill>
        <p:spPr>
          <a:xfrm>
            <a:off x="9421495" y="1152525"/>
            <a:ext cx="1867535" cy="1455420"/>
          </a:xfrm>
          <a:prstGeom prst="rect">
            <a:avLst/>
          </a:prstGeom>
        </p:spPr>
      </p:pic>
      <p:pic>
        <p:nvPicPr>
          <p:cNvPr id="24" name="图片 23"/>
          <p:cNvPicPr>
            <a:picLocks noChangeAspect="1"/>
          </p:cNvPicPr>
          <p:nvPr/>
        </p:nvPicPr>
        <p:blipFill>
          <a:blip r:embed="rId7"/>
          <a:stretch>
            <a:fillRect/>
          </a:stretch>
        </p:blipFill>
        <p:spPr>
          <a:xfrm>
            <a:off x="2936875" y="2896870"/>
            <a:ext cx="1765935" cy="1404620"/>
          </a:xfrm>
          <a:prstGeom prst="rect">
            <a:avLst/>
          </a:prstGeom>
        </p:spPr>
      </p:pic>
      <p:pic>
        <p:nvPicPr>
          <p:cNvPr id="32" name="图片 31"/>
          <p:cNvPicPr>
            <a:picLocks noChangeAspect="1"/>
          </p:cNvPicPr>
          <p:nvPr/>
        </p:nvPicPr>
        <p:blipFill>
          <a:blip r:embed="rId8"/>
          <a:stretch>
            <a:fillRect/>
          </a:stretch>
        </p:blipFill>
        <p:spPr>
          <a:xfrm>
            <a:off x="5014595" y="2897505"/>
            <a:ext cx="1929130" cy="1450975"/>
          </a:xfrm>
          <a:prstGeom prst="rect">
            <a:avLst/>
          </a:prstGeom>
        </p:spPr>
      </p:pic>
      <p:pic>
        <p:nvPicPr>
          <p:cNvPr id="34" name="图片 33"/>
          <p:cNvPicPr>
            <a:picLocks noChangeAspect="1"/>
          </p:cNvPicPr>
          <p:nvPr/>
        </p:nvPicPr>
        <p:blipFill>
          <a:blip r:embed="rId9"/>
          <a:stretch>
            <a:fillRect/>
          </a:stretch>
        </p:blipFill>
        <p:spPr>
          <a:xfrm>
            <a:off x="7259955" y="2931160"/>
            <a:ext cx="1801495" cy="1408430"/>
          </a:xfrm>
          <a:prstGeom prst="rect">
            <a:avLst/>
          </a:prstGeom>
        </p:spPr>
      </p:pic>
      <p:pic>
        <p:nvPicPr>
          <p:cNvPr id="35" name="图片 34"/>
          <p:cNvPicPr>
            <a:picLocks noChangeAspect="1"/>
          </p:cNvPicPr>
          <p:nvPr/>
        </p:nvPicPr>
        <p:blipFill>
          <a:blip r:embed="rId10"/>
          <a:stretch>
            <a:fillRect/>
          </a:stretch>
        </p:blipFill>
        <p:spPr>
          <a:xfrm>
            <a:off x="9421495" y="2931160"/>
            <a:ext cx="1704975" cy="1408430"/>
          </a:xfrm>
          <a:prstGeom prst="rect">
            <a:avLst/>
          </a:prstGeom>
        </p:spPr>
      </p:pic>
      <p:sp>
        <p:nvSpPr>
          <p:cNvPr id="5" name="矩形 4"/>
          <p:cNvSpPr/>
          <p:nvPr/>
        </p:nvSpPr>
        <p:spPr>
          <a:xfrm>
            <a:off x="1102298" y="2243682"/>
            <a:ext cx="1991360" cy="953135"/>
          </a:xfrm>
          <a:prstGeom prst="rect">
            <a:avLst/>
          </a:prstGeom>
          <a:noFill/>
        </p:spPr>
        <p:txBody>
          <a:bodyPr wrap="squar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p>
        </p:txBody>
      </p:sp>
      <p:pic>
        <p:nvPicPr>
          <p:cNvPr id="3" name="图片 2"/>
          <p:cNvPicPr>
            <a:picLocks noChangeAspect="1"/>
          </p:cNvPicPr>
          <p:nvPr/>
        </p:nvPicPr>
        <p:blipFill>
          <a:blip r:embed="rId11"/>
          <a:stretch>
            <a:fillRect/>
          </a:stretch>
        </p:blipFill>
        <p:spPr>
          <a:xfrm>
            <a:off x="2740025" y="4453255"/>
            <a:ext cx="1845945" cy="16516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lstStyle/>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p>
        </p:txBody>
      </p:sp>
      <p:sp>
        <p:nvSpPr>
          <p:cNvPr id="2" name="文本框 1"/>
          <p:cNvSpPr txBox="1"/>
          <p:nvPr/>
        </p:nvSpPr>
        <p:spPr>
          <a:xfrm>
            <a:off x="4290695" y="2089785"/>
            <a:ext cx="5583555" cy="1568450"/>
          </a:xfrm>
          <a:prstGeom prst="rect">
            <a:avLst/>
          </a:prstGeom>
          <a:noFill/>
        </p:spPr>
        <p:txBody>
          <a:bodyPr wrap="square" rtlCol="0">
            <a:spAutoFit/>
          </a:bodyPr>
          <a:lstStyle/>
          <a:p>
            <a:r>
              <a:rPr lang="en-US" altLang="zh-CN" sz="3200" dirty="0">
                <a:solidFill>
                  <a:schemeClr val="accent5">
                    <a:lumMod val="75000"/>
                  </a:schemeClr>
                </a:solidFill>
                <a:latin typeface="Arial" panose="020B0604020202020204" pitchFamily="34" charset="0"/>
                <a:ea typeface="Arial" panose="020B0604020202020204" pitchFamily="34" charset="0"/>
              </a:rPr>
              <a:t>●  </a:t>
            </a:r>
            <a:r>
              <a:rPr sz="3200" dirty="0">
                <a:solidFill>
                  <a:schemeClr val="accent5">
                    <a:lumMod val="75000"/>
                  </a:schemeClr>
                </a:solidFill>
                <a:latin typeface="Arial" panose="020B0604020202020204" pitchFamily="34" charset="0"/>
                <a:ea typeface="Arial" panose="020B0604020202020204" pitchFamily="34" charset="0"/>
              </a:rPr>
              <a:t>1 X Micro: bit Board</a:t>
            </a: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sz="3200" dirty="0">
                <a:solidFill>
                  <a:schemeClr val="accent5">
                    <a:lumMod val="75000"/>
                  </a:schemeClr>
                </a:solidFill>
                <a:latin typeface="Arial" panose="020B0604020202020204" pitchFamily="34" charset="0"/>
                <a:ea typeface="Arial" panose="020B0604020202020204" pitchFamily="34" charset="0"/>
              </a:rPr>
              <a:t>1 X Micro USB Cable</a:t>
            </a: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zh-CN" altLang="en-US" sz="3200" dirty="0">
                <a:solidFill>
                  <a:schemeClr val="accent5">
                    <a:lumMod val="75000"/>
                  </a:schemeClr>
                </a:solidFill>
                <a:latin typeface="Arial" panose="020B0604020202020204" pitchFamily="34" charset="0"/>
                <a:ea typeface="Arial" panose="020B0604020202020204" pitchFamily="34" charset="0"/>
              </a:rPr>
              <a:t>2 X AAA batteries</a:t>
            </a:r>
          </a:p>
        </p:txBody>
      </p:sp>
      <p:sp>
        <p:nvSpPr>
          <p:cNvPr id="3" name="文本框 2"/>
          <p:cNvSpPr txBox="1"/>
          <p:nvPr/>
        </p:nvSpPr>
        <p:spPr>
          <a:xfrm>
            <a:off x="2849245" y="4122420"/>
            <a:ext cx="8710930" cy="1198880"/>
          </a:xfrm>
          <a:prstGeom prst="rect">
            <a:avLst/>
          </a:prstGeom>
          <a:noFill/>
        </p:spPr>
        <p:txBody>
          <a:bodyPr wrap="square" rtlCol="0">
            <a:spAutoFit/>
          </a:bodyPr>
          <a:lstStyle/>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rPr>
              <a:t>Then the micro:bit is connected to the computer through USB, and the computer will pop up a U disk and click the URL in the U disk to enter the programming interface.</a:t>
            </a: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p>
          </p:txBody>
        </p:sp>
      </p:grpSp>
      <p:pic>
        <p:nvPicPr>
          <p:cNvPr id="6" name="图片 5" descr="logo"/>
          <p:cNvPicPr>
            <a:picLocks noChangeAspect="1"/>
          </p:cNvPicPr>
          <p:nvPr/>
        </p:nvPicPr>
        <p:blipFill>
          <a:blip r:embed="rId2"/>
          <a:stretch>
            <a:fillRect/>
          </a:stretch>
        </p:blipFill>
        <p:spPr>
          <a:xfrm>
            <a:off x="1616075" y="45085"/>
            <a:ext cx="1233170" cy="7645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3" name="图片 2" descr="logo"/>
          <p:cNvPicPr>
            <a:picLocks noChangeAspect="1"/>
          </p:cNvPicPr>
          <p:nvPr/>
        </p:nvPicPr>
        <p:blipFill>
          <a:blip r:embed="rId2"/>
          <a:stretch>
            <a:fillRect/>
          </a:stretch>
        </p:blipFill>
        <p:spPr>
          <a:xfrm>
            <a:off x="1624330" y="45085"/>
            <a:ext cx="1233170" cy="764540"/>
          </a:xfrm>
          <a:prstGeom prst="rect">
            <a:avLst/>
          </a:prstGeom>
        </p:spPr>
      </p:pic>
      <p:sp>
        <p:nvSpPr>
          <p:cNvPr id="5" name="矩形 4"/>
          <p:cNvSpPr/>
          <p:nvPr/>
        </p:nvSpPr>
        <p:spPr>
          <a:xfrm>
            <a:off x="2731770" y="5182870"/>
            <a:ext cx="8284845" cy="706755"/>
          </a:xfrm>
          <a:prstGeom prst="rect">
            <a:avLst/>
          </a:prstGeom>
          <a:noFill/>
          <a:ln>
            <a:noFill/>
          </a:ln>
        </p:spPr>
        <p:txBody>
          <a:bodyPr wrap="square" rtlCol="0" anchor="t">
            <a:spAutoFit/>
          </a:bodyPr>
          <a:lstStyle/>
          <a:p>
            <a:pPr algn="ctr"/>
            <a:r>
              <a:rPr lang="en-US" altLang="zh-CN" sz="2000">
                <a:solidFill>
                  <a:srgbClr val="00B05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compass heading</a:t>
            </a:r>
            <a:r>
              <a:rPr sz="2000">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"the direction of the compass", </a:t>
            </a:r>
          </a:p>
          <a:p>
            <a:pPr algn="ctr"/>
            <a:r>
              <a:rPr sz="200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In micro:bit, we use the degree to indicate its direction by default.</a:t>
            </a:r>
          </a:p>
        </p:txBody>
      </p:sp>
      <p:sp>
        <p:nvSpPr>
          <p:cNvPr id="4" name="矩形 3"/>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3"/>
          <a:stretch>
            <a:fillRect/>
          </a:stretch>
        </p:blipFill>
        <p:spPr>
          <a:xfrm>
            <a:off x="2731135" y="834390"/>
            <a:ext cx="4500245" cy="4142740"/>
          </a:xfrm>
          <a:prstGeom prst="rect">
            <a:avLst/>
          </a:prstGeom>
        </p:spPr>
      </p:pic>
      <p:pic>
        <p:nvPicPr>
          <p:cNvPr id="9" name="图片 8"/>
          <p:cNvPicPr>
            <a:picLocks noChangeAspect="1"/>
          </p:cNvPicPr>
          <p:nvPr/>
        </p:nvPicPr>
        <p:blipFill>
          <a:blip r:embed="rId4"/>
          <a:stretch>
            <a:fillRect/>
          </a:stretch>
        </p:blipFill>
        <p:spPr>
          <a:xfrm>
            <a:off x="7332345" y="848360"/>
            <a:ext cx="3509645" cy="4128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zoom dir="in"/>
      </p:transition>
    </mc:Choice>
    <mc:Fallback xmlns="">
      <p:transition spd="slow">
        <p:zoom dir="in"/>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2"/>
          <a:stretch>
            <a:fillRect/>
          </a:stretch>
        </p:blipFill>
        <p:spPr>
          <a:xfrm>
            <a:off x="1624330" y="45085"/>
            <a:ext cx="1233170" cy="764540"/>
          </a:xfrm>
          <a:prstGeom prst="rect">
            <a:avLst/>
          </a:prstGeom>
        </p:spPr>
      </p:pic>
      <p:sp>
        <p:nvSpPr>
          <p:cNvPr id="5" name="矩形 4"/>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6" name="图片 5"/>
          <p:cNvPicPr>
            <a:picLocks noChangeAspect="1"/>
          </p:cNvPicPr>
          <p:nvPr/>
        </p:nvPicPr>
        <p:blipFill>
          <a:blip r:embed="rId3"/>
          <a:stretch>
            <a:fillRect/>
          </a:stretch>
        </p:blipFill>
        <p:spPr>
          <a:xfrm>
            <a:off x="2762885" y="1075690"/>
            <a:ext cx="3628390" cy="4371340"/>
          </a:xfrm>
          <a:prstGeom prst="rect">
            <a:avLst/>
          </a:prstGeom>
        </p:spPr>
      </p:pic>
      <p:pic>
        <p:nvPicPr>
          <p:cNvPr id="8" name="图片 7"/>
          <p:cNvPicPr>
            <a:picLocks noChangeAspect="1"/>
          </p:cNvPicPr>
          <p:nvPr/>
        </p:nvPicPr>
        <p:blipFill>
          <a:blip r:embed="rId4"/>
          <a:stretch>
            <a:fillRect/>
          </a:stretch>
        </p:blipFill>
        <p:spPr>
          <a:xfrm>
            <a:off x="6579235" y="1075690"/>
            <a:ext cx="4170680" cy="4377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
          <p:cNvPicPr>
            <a:picLocks noChangeAspect="1"/>
          </p:cNvPicPr>
          <p:nvPr/>
        </p:nvPicPr>
        <p:blipFill>
          <a:blip r:embed="rId2"/>
          <a:stretch>
            <a:fillRect/>
          </a:stretch>
        </p:blipFill>
        <p:spPr>
          <a:xfrm>
            <a:off x="1624330" y="45085"/>
            <a:ext cx="1233170" cy="764540"/>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3</a:t>
            </a: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矩形 5"/>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3"/>
          <a:stretch>
            <a:fillRect/>
          </a:stretch>
        </p:blipFill>
        <p:spPr>
          <a:xfrm>
            <a:off x="3270250" y="1210945"/>
            <a:ext cx="2952115" cy="1266825"/>
          </a:xfrm>
          <a:prstGeom prst="rect">
            <a:avLst/>
          </a:prstGeom>
        </p:spPr>
      </p:pic>
      <p:pic>
        <p:nvPicPr>
          <p:cNvPr id="10" name="图片 9"/>
          <p:cNvPicPr>
            <a:picLocks noChangeAspect="1"/>
          </p:cNvPicPr>
          <p:nvPr/>
        </p:nvPicPr>
        <p:blipFill>
          <a:blip r:embed="rId4"/>
          <a:stretch>
            <a:fillRect/>
          </a:stretch>
        </p:blipFill>
        <p:spPr>
          <a:xfrm>
            <a:off x="6572885" y="1487170"/>
            <a:ext cx="3809365" cy="714375"/>
          </a:xfrm>
          <a:prstGeom prst="rect">
            <a:avLst/>
          </a:prstGeom>
        </p:spPr>
      </p:pic>
      <p:pic>
        <p:nvPicPr>
          <p:cNvPr id="11" name="图片 10"/>
          <p:cNvPicPr>
            <a:picLocks noChangeAspect="1"/>
          </p:cNvPicPr>
          <p:nvPr/>
        </p:nvPicPr>
        <p:blipFill>
          <a:blip r:embed="rId5"/>
          <a:stretch>
            <a:fillRect/>
          </a:stretch>
        </p:blipFill>
        <p:spPr>
          <a:xfrm>
            <a:off x="3079115" y="2797175"/>
            <a:ext cx="6781165" cy="2066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4</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2"/>
          <a:stretch>
            <a:fillRect/>
          </a:stretch>
        </p:blipFill>
        <p:spPr>
          <a:xfrm>
            <a:off x="1624330" y="45085"/>
            <a:ext cx="1233170" cy="764540"/>
          </a:xfrm>
          <a:prstGeom prst="rect">
            <a:avLst/>
          </a:prstGeom>
        </p:spPr>
      </p:pic>
      <p:sp>
        <p:nvSpPr>
          <p:cNvPr id="6" name="矩形 5"/>
          <p:cNvSpPr/>
          <p:nvPr/>
        </p:nvSpPr>
        <p:spPr>
          <a:xfrm>
            <a:off x="288290" y="5671185"/>
            <a:ext cx="2630170" cy="829945"/>
          </a:xfrm>
          <a:prstGeom prst="rect">
            <a:avLst/>
          </a:prstGeom>
          <a:noFill/>
          <a:ln>
            <a:noFill/>
          </a:ln>
        </p:spPr>
        <p:txBody>
          <a:bodyPr wrap="square" rtlCol="0" anchor="t">
            <a:spAutoFit/>
          </a:bodyPr>
          <a:lstStyle/>
          <a:p>
            <a:pPr algn="ctr"/>
            <a:r>
              <a:rPr lang="en-US" altLang="zh-CN" sz="2400">
                <a:solidFill>
                  <a:srgbClr val="FF000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The right blocks follow with the left </a:t>
            </a:r>
          </a:p>
        </p:txBody>
      </p:sp>
      <p:sp>
        <p:nvSpPr>
          <p:cNvPr id="190" name=" 190"/>
          <p:cNvSpPr/>
          <p:nvPr/>
        </p:nvSpPr>
        <p:spPr>
          <a:xfrm>
            <a:off x="288290" y="5849620"/>
            <a:ext cx="223520" cy="228600"/>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矩形 4"/>
          <p:cNvSpPr/>
          <p:nvPr/>
        </p:nvSpPr>
        <p:spPr>
          <a:xfrm>
            <a:off x="1059753" y="2331947"/>
            <a:ext cx="2076450" cy="953135"/>
          </a:xfrm>
          <a:prstGeom prst="rect">
            <a:avLst/>
          </a:prstGeom>
          <a:noFill/>
        </p:spPr>
        <p:txBody>
          <a:bodyPr wrap="square" rtlCol="0">
            <a:spAutoFit/>
          </a:bodyPr>
          <a:lstStyle/>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p>
        </p:txBody>
      </p:sp>
      <p:pic>
        <p:nvPicPr>
          <p:cNvPr id="8" name="图片 7"/>
          <p:cNvPicPr>
            <a:picLocks noChangeAspect="1"/>
          </p:cNvPicPr>
          <p:nvPr/>
        </p:nvPicPr>
        <p:blipFill>
          <a:blip r:embed="rId3"/>
          <a:stretch>
            <a:fillRect/>
          </a:stretch>
        </p:blipFill>
        <p:spPr>
          <a:xfrm>
            <a:off x="3006725" y="831215"/>
            <a:ext cx="3535045" cy="5295900"/>
          </a:xfrm>
          <a:prstGeom prst="rect">
            <a:avLst/>
          </a:prstGeom>
        </p:spPr>
      </p:pic>
      <p:pic>
        <p:nvPicPr>
          <p:cNvPr id="9" name="图片 8"/>
          <p:cNvPicPr>
            <a:picLocks noChangeAspect="1"/>
          </p:cNvPicPr>
          <p:nvPr/>
        </p:nvPicPr>
        <p:blipFill>
          <a:blip r:embed="rId4"/>
          <a:stretch>
            <a:fillRect/>
          </a:stretch>
        </p:blipFill>
        <p:spPr>
          <a:xfrm>
            <a:off x="7088505" y="835025"/>
            <a:ext cx="3788410" cy="5292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cover/>
      </p:transition>
    </mc:Choice>
    <mc:Fallback xmlns="">
      <p:transition spd="slow">
        <p:cov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4</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778510" y="2021479"/>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entry video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B0700000000000000" charset="-128"/>
              </a:rPr>
              <a:t>                                </a:t>
            </a: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4" name="图片 3" descr="logo"/>
          <p:cNvPicPr>
            <a:picLocks noChangeAspect="1"/>
          </p:cNvPicPr>
          <p:nvPr/>
        </p:nvPicPr>
        <p:blipFill>
          <a:blip r:embed="rId2"/>
          <a:stretch>
            <a:fillRect/>
          </a:stretch>
        </p:blipFill>
        <p:spPr>
          <a:xfrm>
            <a:off x="1624330" y="45085"/>
            <a:ext cx="1233170" cy="764540"/>
          </a:xfrm>
          <a:prstGeom prst="rect">
            <a:avLst/>
          </a:prstGeom>
        </p:spPr>
      </p:pic>
      <p:sp>
        <p:nvSpPr>
          <p:cNvPr id="5" name="矩形 4"/>
          <p:cNvSpPr/>
          <p:nvPr/>
        </p:nvSpPr>
        <p:spPr>
          <a:xfrm>
            <a:off x="1307032" y="2576963"/>
            <a:ext cx="1258062" cy="523220"/>
          </a:xfrm>
          <a:prstGeom prst="rect">
            <a:avLst/>
          </a:prstGeom>
          <a:noFill/>
        </p:spPr>
        <p:txBody>
          <a:bodyPr wrap="square" rtlCol="0">
            <a:spAutoFit/>
          </a:bodyPr>
          <a:lstStyle/>
          <a:p>
            <a:r>
              <a:rPr lang="en-US" altLang="zh-CN" sz="2800" dirty="0" smtClean="0">
                <a:solidFill>
                  <a:srgbClr val="FF0000"/>
                </a:solidFill>
                <a:latin typeface="方正少儿_GBK" panose="02000000000000000000" pitchFamily="2" charset="-122"/>
                <a:ea typeface="方正少儿_GBK" panose="02000000000000000000" pitchFamily="2" charset="-122"/>
              </a:rPr>
              <a:t>!!!N</a:t>
            </a:r>
            <a:r>
              <a:rPr lang="en-US" altLang="zh-CN" sz="2800" dirty="0" smtClean="0">
                <a:solidFill>
                  <a:srgbClr val="FF0000"/>
                </a:solidFill>
                <a:latin typeface="方正少儿_GBK" panose="02000000000000000000" pitchFamily="2" charset="-122"/>
                <a:ea typeface="方正少儿_GBK" panose="02000000000000000000" pitchFamily="2" charset="-122"/>
              </a:rPr>
              <a:t>ote</a:t>
            </a:r>
            <a:endParaRPr lang="en-US" altLang="zh-CN" sz="2800" dirty="0">
              <a:solidFill>
                <a:srgbClr val="FF0000"/>
              </a:solidFill>
              <a:latin typeface="方正少儿_GBK" panose="02000000000000000000" pitchFamily="2" charset="-122"/>
              <a:ea typeface="方正少儿_GBK" panose="02000000000000000000" pitchFamily="2" charset="-122"/>
            </a:endParaRPr>
          </a:p>
        </p:txBody>
      </p:sp>
      <p:sp>
        <p:nvSpPr>
          <p:cNvPr id="17" name="文本框 16"/>
          <p:cNvSpPr txBox="1"/>
          <p:nvPr/>
        </p:nvSpPr>
        <p:spPr>
          <a:xfrm>
            <a:off x="2849245" y="4122420"/>
            <a:ext cx="8710930" cy="461665"/>
          </a:xfrm>
          <a:prstGeom prst="rect">
            <a:avLst/>
          </a:prstGeom>
          <a:noFill/>
        </p:spPr>
        <p:txBody>
          <a:bodyPr wrap="square" rtlCol="0">
            <a:spAutoFit/>
          </a:bodyPr>
          <a:lstStyle/>
          <a:p>
            <a:pPr algn="l"/>
            <a:endParaRPr sz="2400" dirty="0">
              <a:solidFill>
                <a:schemeClr val="accent5">
                  <a:lumMod val="75000"/>
                </a:schemeClr>
              </a:solidFill>
              <a:latin typeface="Arial" panose="020B0604020202020204" pitchFamily="34" charset="0"/>
              <a:ea typeface="Arial" panose="020B0604020202020204" pitchFamily="34" charset="0"/>
            </a:endParaRPr>
          </a:p>
        </p:txBody>
      </p:sp>
      <p:sp>
        <p:nvSpPr>
          <p:cNvPr id="18" name="文本框 17"/>
          <p:cNvSpPr txBox="1"/>
          <p:nvPr/>
        </p:nvSpPr>
        <p:spPr>
          <a:xfrm>
            <a:off x="2939861" y="1457846"/>
            <a:ext cx="8710930" cy="3477875"/>
          </a:xfrm>
          <a:prstGeom prst="rect">
            <a:avLst/>
          </a:prstGeom>
          <a:noFill/>
        </p:spPr>
        <p:txBody>
          <a:bodyPr wrap="square" rtlCol="0">
            <a:spAutoFit/>
          </a:bodyPr>
          <a:lstStyle/>
          <a:p>
            <a:r>
              <a:rPr lang="en-US" altLang="zh-CN" sz="2400" dirty="0">
                <a:solidFill>
                  <a:schemeClr val="accent5">
                    <a:lumMod val="75000"/>
                  </a:schemeClr>
                </a:solidFill>
                <a:latin typeface="微软雅黑 Light" panose="020B0502040204020203" charset="-122"/>
                <a:ea typeface="微软雅黑 Light" panose="020B0502040204020203" charset="-122"/>
              </a:rPr>
              <a:t>       </a:t>
            </a:r>
            <a:r>
              <a:rPr lang="en-US" altLang="zh-CN" sz="2800" dirty="0">
                <a:solidFill>
                  <a:srgbClr val="FF0000"/>
                </a:solidFill>
                <a:latin typeface="方正少儿_GBK" panose="02000000000000000000" pitchFamily="2" charset="-122"/>
                <a:ea typeface="方正少儿_GBK" panose="02000000000000000000" pitchFamily="2" charset="-122"/>
              </a:rPr>
              <a:t>After downloading the program, we need to calibrate the compass for normal use. </a:t>
            </a:r>
            <a:endParaRPr lang="en-US" altLang="zh-CN" sz="2800" dirty="0" smtClean="0">
              <a:solidFill>
                <a:srgbClr val="FF0000"/>
              </a:solidFill>
              <a:latin typeface="方正少儿_GBK" panose="02000000000000000000" pitchFamily="2" charset="-122"/>
              <a:ea typeface="方正少儿_GBK" panose="02000000000000000000" pitchFamily="2" charset="-122"/>
            </a:endParaRPr>
          </a:p>
          <a:p>
            <a:r>
              <a:rPr lang="en-US" altLang="zh-CN" sz="2800" dirty="0" smtClean="0">
                <a:solidFill>
                  <a:srgbClr val="FF0000"/>
                </a:solidFill>
                <a:latin typeface="方正少儿_GBK" panose="02000000000000000000" pitchFamily="2" charset="-122"/>
                <a:ea typeface="方正少儿_GBK" panose="02000000000000000000" pitchFamily="2" charset="-122"/>
              </a:rPr>
              <a:t>The </a:t>
            </a:r>
            <a:r>
              <a:rPr lang="en-US" altLang="zh-CN" sz="2800" dirty="0">
                <a:solidFill>
                  <a:srgbClr val="FF0000"/>
                </a:solidFill>
                <a:latin typeface="方正少儿_GBK" panose="02000000000000000000" pitchFamily="2" charset="-122"/>
                <a:ea typeface="方正少儿_GBK" panose="02000000000000000000" pitchFamily="2" charset="-122"/>
              </a:rPr>
              <a:t>calibration method is</a:t>
            </a:r>
            <a:r>
              <a:rPr lang="en-US" altLang="zh-CN" sz="2800" dirty="0" smtClean="0">
                <a:solidFill>
                  <a:srgbClr val="FF0000"/>
                </a:solidFill>
                <a:latin typeface="方正少儿_GBK" panose="02000000000000000000" pitchFamily="2" charset="-122"/>
                <a:ea typeface="方正少儿_GBK" panose="02000000000000000000" pitchFamily="2" charset="-122"/>
              </a:rPr>
              <a:t>:</a:t>
            </a:r>
          </a:p>
          <a:p>
            <a:r>
              <a:rPr lang="en-US" altLang="zh-CN" sz="2800" dirty="0" smtClean="0">
                <a:solidFill>
                  <a:srgbClr val="FF0000"/>
                </a:solidFill>
                <a:latin typeface="方正少儿_GBK" panose="02000000000000000000" pitchFamily="2" charset="-122"/>
                <a:ea typeface="方正少儿_GBK" panose="02000000000000000000" pitchFamily="2" charset="-122"/>
              </a:rPr>
              <a:t>We need to bias </a:t>
            </a:r>
            <a:r>
              <a:rPr lang="en-US" altLang="zh-CN" sz="2800" dirty="0">
                <a:solidFill>
                  <a:srgbClr val="FF0000"/>
                </a:solidFill>
                <a:latin typeface="方正少儿_GBK" panose="02000000000000000000" pitchFamily="2" charset="-122"/>
                <a:ea typeface="方正少儿_GBK" panose="02000000000000000000" pitchFamily="2" charset="-122"/>
              </a:rPr>
              <a:t>the </a:t>
            </a:r>
            <a:r>
              <a:rPr lang="en-US" altLang="zh-CN" sz="2800" dirty="0" err="1" smtClean="0">
                <a:solidFill>
                  <a:srgbClr val="FF0000"/>
                </a:solidFill>
                <a:latin typeface="方正少儿_GBK" panose="02000000000000000000" pitchFamily="2" charset="-122"/>
                <a:ea typeface="方正少儿_GBK" panose="02000000000000000000" pitchFamily="2" charset="-122"/>
              </a:rPr>
              <a:t>micro:bit</a:t>
            </a:r>
            <a:r>
              <a:rPr lang="en-US" altLang="zh-CN" sz="2800" dirty="0" smtClean="0">
                <a:solidFill>
                  <a:srgbClr val="FF0000"/>
                </a:solidFill>
                <a:latin typeface="方正少儿_GBK" panose="02000000000000000000" pitchFamily="2" charset="-122"/>
                <a:ea typeface="方正少儿_GBK" panose="02000000000000000000" pitchFamily="2" charset="-122"/>
              </a:rPr>
              <a:t> </a:t>
            </a:r>
            <a:r>
              <a:rPr lang="en-US" altLang="zh-CN" sz="2800" dirty="0">
                <a:solidFill>
                  <a:srgbClr val="FF0000"/>
                </a:solidFill>
                <a:latin typeface="方正少儿_GBK" panose="02000000000000000000" pitchFamily="2" charset="-122"/>
                <a:ea typeface="方正少儿_GBK" panose="02000000000000000000" pitchFamily="2" charset="-122"/>
              </a:rPr>
              <a:t>in different directions, illuminate all the LED lights on the LED dot matrix, and a smile appears, indicating that the calibration is successful. We can use the </a:t>
            </a:r>
            <a:r>
              <a:rPr lang="en-US" altLang="zh-CN" sz="2800" dirty="0" err="1" smtClean="0">
                <a:solidFill>
                  <a:srgbClr val="FF0000"/>
                </a:solidFill>
                <a:latin typeface="方正少儿_GBK" panose="02000000000000000000" pitchFamily="2" charset="-122"/>
                <a:ea typeface="方正少儿_GBK" panose="02000000000000000000" pitchFamily="2" charset="-122"/>
              </a:rPr>
              <a:t>micro:bit</a:t>
            </a:r>
            <a:r>
              <a:rPr lang="en-US" altLang="zh-CN" sz="2800" dirty="0" smtClean="0">
                <a:solidFill>
                  <a:srgbClr val="FF0000"/>
                </a:solidFill>
                <a:latin typeface="方正少儿_GBK" panose="02000000000000000000" pitchFamily="2" charset="-122"/>
                <a:ea typeface="方正少儿_GBK" panose="02000000000000000000" pitchFamily="2" charset="-122"/>
              </a:rPr>
              <a:t> </a:t>
            </a:r>
            <a:r>
              <a:rPr lang="en-US" altLang="zh-CN" sz="2800" dirty="0">
                <a:solidFill>
                  <a:srgbClr val="FF0000"/>
                </a:solidFill>
                <a:latin typeface="方正少儿_GBK" panose="02000000000000000000" pitchFamily="2" charset="-122"/>
                <a:ea typeface="方正少儿_GBK" panose="02000000000000000000" pitchFamily="2" charset="-122"/>
              </a:rPr>
              <a:t>compass normally.</a:t>
            </a:r>
            <a:endParaRPr lang="en-US" altLang="zh-CN" sz="2800" dirty="0" smtClean="0">
              <a:solidFill>
                <a:srgbClr val="FF0000"/>
              </a:solidFill>
              <a:latin typeface="方正少儿_GBK" panose="02000000000000000000" pitchFamily="2" charset="-122"/>
              <a:ea typeface="方正少儿_GBK" panose="02000000000000000000" pitchFamily="2" charset="-122"/>
            </a:endParaRPr>
          </a:p>
          <a:p>
            <a:endParaRPr sz="2400" dirty="0">
              <a:solidFill>
                <a:schemeClr val="accent5">
                  <a:lumMod val="75000"/>
                </a:schemeClr>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9798076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466</Words>
  <Application>Microsoft Office PowerPoint</Application>
  <PresentationFormat>宽屏</PresentationFormat>
  <Paragraphs>74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icomoon</vt:lpstr>
      <vt:lpstr>方正喵呜体</vt:lpstr>
      <vt:lpstr>方正少儿_GBK</vt:lpstr>
      <vt:lpstr>Arial</vt:lpstr>
      <vt:lpstr>宋体</vt:lpstr>
      <vt:lpstr>方正卡通简体</vt:lpstr>
      <vt:lpstr>Calibri</vt:lpstr>
      <vt:lpstr>微软雅黑 Light</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111</cp:lastModifiedBy>
  <cp:revision>80</cp:revision>
  <dcterms:created xsi:type="dcterms:W3CDTF">2014-02-21T16:31:00Z</dcterms:created>
  <dcterms:modified xsi:type="dcterms:W3CDTF">2018-11-06T04:30:08Z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