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1" r:id="rId5"/>
    <p:sldId id="262" r:id="rId6"/>
    <p:sldId id="314" r:id="rId7"/>
    <p:sldId id="315" r:id="rId8"/>
    <p:sldId id="307" r:id="rId9"/>
    <p:sldId id="276" r:id="rId10"/>
    <p:sldId id="303" r:id="rId11"/>
    <p:sldId id="308" r:id="rId12"/>
    <p:sldId id="270" r:id="rId13"/>
    <p:sldId id="271" r:id="rId14"/>
    <p:sldId id="272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slide" Target="slide6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52650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  <a:sym typeface="+mn-ea"/>
              </a:rPr>
              <a:t>            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  <a:sym typeface="+mn-ea"/>
              </a:rPr>
              <a:t>rogramming tutorial</a:t>
            </a:r>
            <a:endParaRPr sz="3600">
              <a:solidFill>
                <a:schemeClr val="accent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95" y="1809115"/>
            <a:ext cx="8146415" cy="337121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824076" y="143310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0227156" y="199952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955054" y="490070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85349" y="2564414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Lesson 17</a:t>
            </a:r>
            <a:endParaRPr 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18945" y="3642360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micro:bit basic lesson 17</a:t>
            </a:r>
            <a:r>
              <a:rPr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 "Seismograph"</a:t>
            </a:r>
            <a:endParaRPr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52650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  <a:sym typeface="+mn-ea"/>
              </a:rPr>
              <a:t>       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  <a:sym typeface="+mn-ea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56591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任意多边形 2"/>
          <p:cNvSpPr/>
          <p:nvPr/>
        </p:nvSpPr>
        <p:spPr>
          <a:xfrm>
            <a:off x="427990" y="556069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82465" y="1911350"/>
            <a:ext cx="54749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  <a:cs typeface="+mn-lt"/>
              </a:rPr>
              <a:t>This building block is similar to the choice of building blocks!</a:t>
            </a:r>
            <a:endParaRPr lang="zh-CN" dirty="0">
              <a:solidFill>
                <a:schemeClr val="accent5">
                  <a:lumMod val="75000"/>
                </a:schemeClr>
              </a:solidFill>
              <a:ea typeface="宋体" pitchFamily="2" charset="-122"/>
              <a:cs typeface="+mn-lt"/>
            </a:endParaRPr>
          </a:p>
          <a:p>
            <a:pPr algn="l"/>
            <a:r>
              <a:rPr lang="zh-CN" sz="2400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  <a:cs typeface="+mn-lt"/>
              </a:rPr>
              <a:t>E.g</a:t>
            </a:r>
            <a:endParaRPr lang="zh-CN" sz="2400" dirty="0">
              <a:solidFill>
                <a:schemeClr val="accent5">
                  <a:lumMod val="75000"/>
                </a:schemeClr>
              </a:solidFill>
              <a:ea typeface="宋体" pitchFamily="2" charset="-122"/>
              <a:cs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52315" y="3441065"/>
            <a:ext cx="4848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  <a:cs typeface="+mn-lt"/>
              </a:rPr>
              <a:t>When the handle is shaken, the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  <a:cs typeface="+mn-lt"/>
              </a:rPr>
              <a:t>LED screen</a:t>
            </a:r>
            <a:r>
              <a:rPr 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  <a:cs typeface="+mn-lt"/>
              </a:rPr>
              <a:t> will display a red heart. </a:t>
            </a:r>
            <a:endParaRPr lang="zh-CN" dirty="0">
              <a:solidFill>
                <a:schemeClr val="accent5">
                  <a:lumMod val="75000"/>
                </a:schemeClr>
              </a:solidFill>
              <a:ea typeface="宋体" pitchFamily="2" charset="-122"/>
              <a:cs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15" y="1669415"/>
            <a:ext cx="2197100" cy="34842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445" y="2498725"/>
            <a:ext cx="1385570" cy="942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2175" y="513080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  <a:sym typeface="+mn-ea"/>
              </a:rPr>
              <a:t>       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  <a:sym typeface="+mn-ea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任意多边形 2"/>
          <p:cNvSpPr/>
          <p:nvPr/>
        </p:nvSpPr>
        <p:spPr>
          <a:xfrm>
            <a:off x="428625" y="563562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</a:t>
            </a:r>
            <a:endParaRPr lang="en-US" altLang="zh-CN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/>
          </a:p>
          <a:p>
            <a:pPr algn="ctr"/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0" y="2508250"/>
            <a:ext cx="3962400" cy="1842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290310" y="2781935"/>
            <a:ext cx="38608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  <a:cs typeface="+mn-lt"/>
                <a:sym typeface="+mn-ea"/>
              </a:rPr>
              <a:t>     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  <a:cs typeface="+mn-lt"/>
                <a:sym typeface="+mn-ea"/>
              </a:rPr>
              <a:t>This is the complete building block for this course, let's download it to the micro:bit Game Handle.</a:t>
            </a:r>
            <a:endParaRPr lang="zh-CN" sz="2400" dirty="0">
              <a:solidFill>
                <a:schemeClr val="accent5">
                  <a:lumMod val="7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52650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  <a:sym typeface="+mn-ea"/>
              </a:rPr>
              <a:t>        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  <a:sym typeface="+mn-ea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820545"/>
            <a:ext cx="9568815" cy="363664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任意多边形 2"/>
          <p:cNvSpPr/>
          <p:nvPr/>
        </p:nvSpPr>
        <p:spPr>
          <a:xfrm>
            <a:off x="428625" y="563562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6635" y="1911350"/>
            <a:ext cx="761809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Do you learn the course today?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>
              <a:buNone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If you learn to do it, give yourself a top quack.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>
              <a:buNone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Now give you a homework assignment.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r>
              <a:rPr sz="2800" dirty="0">
                <a:solidFill>
                  <a:srgbClr val="FF0000"/>
                </a:solidFill>
                <a:ea typeface="宋体" pitchFamily="2" charset="-122"/>
                <a:cs typeface="+mn-lt"/>
                <a:sym typeface="+mn-ea"/>
              </a:rPr>
              <a:t>Write a program to play a song when shaking the handle.</a:t>
            </a:r>
            <a:endParaRPr sz="2800" dirty="0">
              <a:solidFill>
                <a:srgbClr val="FF0000"/>
              </a:solidFill>
              <a:ea typeface="宋体" pitchFamily="2" charset="-122"/>
              <a:cs typeface="+mn-lt"/>
              <a:sym typeface="+mn-ea"/>
            </a:endParaRPr>
          </a:p>
          <a:p>
            <a:pPr algn="l"/>
            <a:endParaRPr lang="en-US" altLang="zh-CN" sz="2800"/>
          </a:p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Start your little brain. Try it.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endParaRPr lang="en-US" altLang="zh-CN" sz="2800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endParaRPr lang="en-US" altLang="zh-CN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2" name="组合 51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5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任意多边形 54"/>
          <p:cNvSpPr/>
          <p:nvPr/>
        </p:nvSpPr>
        <p:spPr>
          <a:xfrm>
            <a:off x="3439160" y="1656080"/>
            <a:ext cx="6214745" cy="354647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56" name="任意多边形 55"/>
          <p:cNvSpPr/>
          <p:nvPr/>
        </p:nvSpPr>
        <p:spPr>
          <a:xfrm>
            <a:off x="9067011" y="1756459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103501" y="2122108"/>
            <a:ext cx="137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micro:bit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    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378460" y="33724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标题 58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90116" y="3886256"/>
            <a:ext cx="1092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Yahboom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992880" y="3686175"/>
            <a:ext cx="52336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Thanks for watching！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0" y="1925320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7" name="任意多边形 6"/>
          <p:cNvSpPr/>
          <p:nvPr/>
        </p:nvSpPr>
        <p:spPr>
          <a:xfrm>
            <a:off x="628015" y="1433195"/>
            <a:ext cx="822325" cy="558800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18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037955" y="3073400"/>
            <a:ext cx="943610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 5</a:t>
            </a:r>
            <a:endParaRPr lang="en-US" altLang="zh-CN" dirty="0" smtClean="0">
              <a:latin typeface="Arial" pitchFamily="34" charset="0"/>
              <a:ea typeface="Arial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38027" y="3594209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3" action="ppaction://hlinksldjump"/>
              </a:rPr>
              <a:t>Have a try 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黑体" charset="-122"/>
              <a:ea typeface="黑体" charset="-122"/>
            </a:endParaRPr>
          </a:p>
        </p:txBody>
      </p:sp>
      <p:sp>
        <p:nvSpPr>
          <p:cNvPr id="23" name="标题 22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61222" y="3594033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itchFamily="34" charset="0"/>
                <a:ea typeface="Arial" pitchFamily="34" charset="0"/>
                <a:hlinkClick r:id="rId4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93581" y="3594033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5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  <a:hlinkClick r:id="rId5" action="ppaction://hlinksldjump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21759" y="3594033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6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34297" y="359420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7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7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7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26351" y="3073322"/>
            <a:ext cx="781050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 4</a:t>
            </a:r>
            <a:endParaRPr lang="zh-CN" altLang="en-US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41174" y="3073146"/>
            <a:ext cx="72199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Part1</a:t>
            </a:r>
            <a:endParaRPr lang="en-US" altLang="zh-CN" dirty="0" smtClean="0">
              <a:latin typeface="Arial" pitchFamily="34" charset="0"/>
              <a:ea typeface="Arial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13619" y="3073146"/>
            <a:ext cx="78295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 2</a:t>
            </a:r>
            <a:endParaRPr lang="zh-CN" altLang="en-US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17692" y="3073146"/>
            <a:ext cx="70929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Part3</a:t>
            </a:r>
            <a:endParaRPr lang="zh-CN" altLang="en-US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810385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71905"/>
            <a:ext cx="1151890" cy="77025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 rot="0">
            <a:off x="367044" y="516042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478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52015" y="3999230"/>
            <a:ext cx="74155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</a:t>
            </a:r>
            <a:r>
              <a:rPr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When the program is downloaded,</a:t>
            </a:r>
            <a:r>
              <a:rPr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,shake the handle and the handle will vibrate!</a:t>
            </a:r>
            <a:endParaRPr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图片 10" descr="IMG_20180908_0923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117850" y="1691005"/>
            <a:ext cx="1637665" cy="1875790"/>
          </a:xfrm>
          <a:prstGeom prst="rect">
            <a:avLst/>
          </a:prstGeom>
        </p:spPr>
      </p:pic>
      <p:pic>
        <p:nvPicPr>
          <p:cNvPr id="12" name="图片 11" descr="IMG_20180908_0923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270115" y="1691005"/>
            <a:ext cx="1637665" cy="1875790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152650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  <a:sym typeface="+mn-ea"/>
              </a:rPr>
              <a:t>         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  <a:sym typeface="+mn-ea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5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1" name="任意多边形 10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01252" y="2155123"/>
            <a:ext cx="2316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Hardware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：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02380" y="2922905"/>
            <a:ext cx="558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● </a:t>
            </a:r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1 X micro:bit Game Handle</a:t>
            </a:r>
            <a:endParaRPr lang="en-US" altLang="zh-CN" sz="32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● 1 X Micro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2" name="任意多边形 11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4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22375" y="1901190"/>
            <a:ext cx="9468485" cy="326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aseline="-25000" dirty="0">
                <a:solidFill>
                  <a:srgbClr val="FF0000"/>
                </a:solidFill>
                <a:ea typeface="宋体" pitchFamily="2" charset="-122"/>
                <a:cs typeface="+mn-lt"/>
              </a:rPr>
              <a:t>1.Online:</a:t>
            </a:r>
            <a:r>
              <a:rPr lang="en-US" altLang="zh-CN" sz="3200" baseline="-25000" dirty="0">
                <a:solidFill>
                  <a:srgbClr val="FF0000"/>
                </a:solidFill>
                <a:ea typeface="宋体" pitchFamily="2" charset="-122"/>
                <a:cs typeface="+mn-lt"/>
                <a:sym typeface="+mn-ea"/>
              </a:rPr>
              <a:t> </a:t>
            </a:r>
            <a:r>
              <a:rPr sz="3200" baseline="-25000" dirty="0">
                <a:ea typeface="宋体" pitchFamily="2" charset="-122"/>
                <a:sym typeface="+mn-ea"/>
              </a:rPr>
              <a:t>Connect Micro:bit to the computer via USB cable</a:t>
            </a:r>
            <a:r>
              <a:rPr sz="3200" baseline="-25000" dirty="0">
                <a:ea typeface="宋体" pitchFamily="2" charset="-122"/>
              </a:rPr>
              <a:t>, and the computer will pop up a U disk and click the URL in the U disk to enter the programming interface.</a:t>
            </a:r>
            <a:r>
              <a:rPr sz="3200" baseline="-25000" dirty="0">
                <a:ea typeface="宋体" pitchFamily="2" charset="-122"/>
                <a:sym typeface="+mn-ea"/>
              </a:rPr>
              <a:t>Enter this URL </a:t>
            </a:r>
            <a:r>
              <a:rPr sz="3200" baseline="-25000" dirty="0">
                <a:solidFill>
                  <a:srgbClr val="FF0000"/>
                </a:solidFill>
                <a:ea typeface="宋体" pitchFamily="2" charset="-122"/>
                <a:sym typeface="+mn-ea"/>
              </a:rPr>
              <a:t>https://github.com/yahboomtechnology/ghbitlib</a:t>
            </a:r>
            <a:r>
              <a:rPr sz="3200" baseline="-25000" dirty="0">
                <a:ea typeface="宋体" pitchFamily="2" charset="-122"/>
                <a:sym typeface="+mn-ea"/>
              </a:rPr>
              <a:t> to get the package named GHBit</a:t>
            </a:r>
            <a:r>
              <a:rPr lang="en-US" sz="3200" baseline="-25000" dirty="0">
                <a:ea typeface="宋体" pitchFamily="2" charset="-122"/>
                <a:sym typeface="+mn-ea"/>
              </a:rPr>
              <a:t>.</a:t>
            </a:r>
            <a:endParaRPr lang="en-US" sz="3200" baseline="-25000" dirty="0">
              <a:ea typeface="宋体" pitchFamily="2" charset="-122"/>
            </a:endParaRPr>
          </a:p>
          <a:p>
            <a:pPr algn="l"/>
            <a:endParaRPr lang="zh-CN" altLang="en-US" sz="3200" baseline="-25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3200" baseline="-25000" dirty="0">
                <a:solidFill>
                  <a:srgbClr val="FF0000"/>
                </a:solidFill>
                <a:ea typeface="宋体" pitchFamily="2" charset="-122"/>
                <a:cs typeface="+mn-lt"/>
              </a:rPr>
              <a:t>2.offline：</a:t>
            </a:r>
            <a:r>
              <a:rPr lang="en-US" altLang="zh-CN" sz="3200" baseline="-25000" dirty="0">
                <a:solidFill>
                  <a:schemeClr val="tx1"/>
                </a:solidFill>
                <a:ea typeface="宋体" pitchFamily="2" charset="-122"/>
                <a:cs typeface="+mn-lt"/>
              </a:rPr>
              <a:t>Open micro:bit offline programming software and add GHBit package.Click on "Advanced" and select "Add Package".</a:t>
            </a:r>
            <a:r>
              <a:rPr sz="3200" baseline="-25000" dirty="0">
                <a:ea typeface="宋体" pitchFamily="2" charset="-122"/>
              </a:rPr>
              <a:t>Enter this URL </a:t>
            </a:r>
            <a:r>
              <a:rPr sz="3200" baseline="-25000" dirty="0">
                <a:solidFill>
                  <a:srgbClr val="FF0000"/>
                </a:solidFill>
                <a:ea typeface="宋体" pitchFamily="2" charset="-122"/>
              </a:rPr>
              <a:t>https://github.com/yahboomtechnology/ghbitlib</a:t>
            </a:r>
            <a:r>
              <a:rPr sz="3200" baseline="-25000" dirty="0">
                <a:ea typeface="宋体" pitchFamily="2" charset="-122"/>
              </a:rPr>
              <a:t> to get the package named GHBit</a:t>
            </a:r>
            <a:r>
              <a:rPr lang="en-US" sz="3200" baseline="-25000" dirty="0">
                <a:ea typeface="宋体" pitchFamily="2" charset="-122"/>
              </a:rPr>
              <a:t>.</a:t>
            </a:r>
            <a:endParaRPr lang="en-US" sz="3200" baseline="-25000" dirty="0">
              <a:ea typeface="宋体" pitchFamily="2" charset="-122"/>
            </a:endParaRPr>
          </a:p>
          <a:p>
            <a:endParaRPr lang="en-US" sz="3200" baseline="-25000" dirty="0">
              <a:ea typeface="宋体" pitchFamily="2" charset="-122"/>
            </a:endParaRPr>
          </a:p>
          <a:p>
            <a:r>
              <a:rPr lang="en-US" altLang="zh-CN" sz="3200" baseline="-25000" dirty="0">
                <a:ea typeface="宋体" pitchFamily="2" charset="-122"/>
                <a:cs typeface="+mn-lt"/>
                <a:sym typeface="+mn-ea"/>
              </a:rPr>
              <a:t>Note: If you already have a GHBit package, you don't need to add it repeatedly.</a:t>
            </a:r>
            <a:endParaRPr lang="en-US" altLang="zh-CN" sz="3200" baseline="-25000" dirty="0">
              <a:ea typeface="宋体" pitchFamily="2" charset="-122"/>
              <a:cs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65550" y="1305560"/>
            <a:ext cx="4660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Two programming methods</a:t>
            </a:r>
            <a:endParaRPr lang="en-US" altLang="zh-CN" sz="2800" b="1"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1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20160" y="1369695"/>
            <a:ext cx="4253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cs typeface="+mn-lt"/>
              </a:rPr>
              <a:t>Programming interface</a:t>
            </a:r>
            <a:endParaRPr lang="zh-CN" altLang="en-US" sz="3200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16" name="标题 14"/>
          <p:cNvSpPr>
            <a:spLocks noGrp="1"/>
          </p:cNvSpPr>
          <p:nvPr/>
        </p:nvSpPr>
        <p:spPr>
          <a:xfrm>
            <a:off x="2696845" y="522605"/>
            <a:ext cx="9144000" cy="910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40" y="1953260"/>
            <a:ext cx="6880860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" name="标题 11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75641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6" name="任意多边形 25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0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30240" y="1815465"/>
            <a:ext cx="407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  <a:cs typeface="+mn-lt"/>
              </a:rPr>
              <a:t>Start programming</a:t>
            </a:r>
            <a:endParaRPr lang="zh-CN" altLang="en-US" sz="3200" b="1">
              <a:solidFill>
                <a:schemeClr val="accent1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4" name="标题 33"/>
          <p:cNvSpPr>
            <a:spLocks noGrp="1"/>
          </p:cNvSpPr>
          <p:nvPr/>
        </p:nvSpPr>
        <p:spPr>
          <a:xfrm>
            <a:off x="2696845" y="522605"/>
            <a:ext cx="9144000" cy="910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" y="1815465"/>
            <a:ext cx="3326130" cy="351155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5142865" y="2670810"/>
            <a:ext cx="48482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</a:rPr>
              <a:t>The “forever” building block means that when the micro:bi Game Handle is turned on, the blocks in “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forever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</a:rPr>
              <a:t>” are repeatedly executed.</a:t>
            </a:r>
            <a:endParaRPr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" name="标题 10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61417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3" name="任意多边形 12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00850" y="2272030"/>
            <a:ext cx="4229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ea typeface="微软雅黑 Light" charset="-122"/>
                <a:cs typeface="+mn-lt"/>
              </a:rPr>
              <a:t>Control vibration switch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ea typeface="微软雅黑 Light" charset="-122"/>
                <a:cs typeface="+mn-lt"/>
              </a:rPr>
              <a:t>.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ea typeface="微软雅黑 Light" charset="-122"/>
              <a:cs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95" y="1565910"/>
            <a:ext cx="4497705" cy="3726180"/>
          </a:xfrm>
          <a:prstGeom prst="rect">
            <a:avLst/>
          </a:prstGeom>
        </p:spPr>
      </p:pic>
      <p:sp>
        <p:nvSpPr>
          <p:cNvPr id="21" name="标题 19"/>
          <p:cNvSpPr>
            <a:spLocks noGrp="1"/>
          </p:cNvSpPr>
          <p:nvPr/>
        </p:nvSpPr>
        <p:spPr>
          <a:xfrm>
            <a:off x="2696845" y="522605"/>
            <a:ext cx="9144000" cy="910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13830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3" name="任意多边形 12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95595" y="2371725"/>
            <a:ext cx="4848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  <a:cs typeface="+mn-lt"/>
              </a:rPr>
              <a:t>And draws the selected icon on the LED screen.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ea typeface="宋体" pitchFamily="2" charset="-122"/>
              <a:cs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95595" y="1911350"/>
            <a:ext cx="479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  <a:cs typeface="+mn-lt"/>
                <a:sym typeface="+mn-ea"/>
              </a:rPr>
              <a:t>Draws an image on LED screen.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90" y="1483360"/>
            <a:ext cx="3655695" cy="3529330"/>
          </a:xfrm>
          <a:prstGeom prst="rect">
            <a:avLst/>
          </a:prstGeom>
        </p:spPr>
      </p:pic>
      <p:sp>
        <p:nvSpPr>
          <p:cNvPr id="22" name="标题 19"/>
          <p:cNvSpPr>
            <a:spLocks noGrp="1"/>
          </p:cNvSpPr>
          <p:nvPr/>
        </p:nvSpPr>
        <p:spPr>
          <a:xfrm>
            <a:off x="2696845" y="522605"/>
            <a:ext cx="9144000" cy="910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2503</Words>
  <Application>WPS 演示</Application>
  <PresentationFormat>宽屏</PresentationFormat>
  <Paragraphs>151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            micro:bit programming tutorial</vt:lpstr>
      <vt:lpstr>micro:bit programming tutorial</vt:lpstr>
      <vt:lpstr>         micro:bit programming tutorial</vt:lpstr>
      <vt:lpstr>micro:bit programming tutorial</vt:lpstr>
      <vt:lpstr>micro:bit programming tutorial</vt:lpstr>
      <vt:lpstr>PowerPoint 演示文稿</vt:lpstr>
      <vt:lpstr>PowerPoint 演示文稿</vt:lpstr>
      <vt:lpstr>PowerPoint 演示文稿</vt:lpstr>
      <vt:lpstr>PowerPoint 演示文稿</vt:lpstr>
      <vt:lpstr>       micro:bit programming tutorial</vt:lpstr>
      <vt:lpstr>       micro:bit programming tutorial</vt:lpstr>
      <vt:lpstr>        micro:bit programming tutorial</vt:lpstr>
      <vt:lpstr>micro:bit programming 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73</cp:revision>
  <dcterms:created xsi:type="dcterms:W3CDTF">2018-09-06T08:46:00Z</dcterms:created>
  <dcterms:modified xsi:type="dcterms:W3CDTF">2021-12-27T07:01:04Z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