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2" r:id="rId6"/>
    <p:sldId id="298" r:id="rId7"/>
    <p:sldId id="299" r:id="rId8"/>
    <p:sldId id="292" r:id="rId9"/>
    <p:sldId id="274" r:id="rId10"/>
    <p:sldId id="275" r:id="rId11"/>
    <p:sldId id="270" r:id="rId12"/>
    <p:sldId id="27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5" y="1910715"/>
            <a:ext cx="8146415" cy="337121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955054" y="4900708"/>
            <a:ext cx="724486" cy="458769"/>
            <a:chOff x="560275" y="3433438"/>
            <a:chExt cx="1198188" cy="758734"/>
          </a:xfrm>
        </p:grpSpPr>
        <p:sp>
          <p:nvSpPr>
            <p:cNvPr id="11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785349" y="256441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Lesson 9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25955" y="3622675"/>
            <a:ext cx="8300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basic lesson 9 “Handheld rangefinder”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  <a:p>
            <a:pPr algn="ctr"/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191135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1" name="任意多边形 10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11770" y="2459990"/>
            <a:ext cx="28841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  <a:sym typeface="+mn-ea"/>
              </a:rPr>
              <a:t>   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  <a:sym typeface="+mn-ea"/>
              </a:rPr>
              <a:t>This is the complete building block for this course, let's download it to the micro:bit Game Handle.</a:t>
            </a:r>
            <a:endParaRPr lang="zh-CN" sz="24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0" y="2002155"/>
            <a:ext cx="6247765" cy="2152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00150" y="4234180"/>
            <a:ext cx="606361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rgbClr val="FF0000"/>
                </a:solidFill>
                <a:ea typeface="宋体" pitchFamily="2" charset="-122"/>
                <a:cs typeface="+mn-lt"/>
                <a:sym typeface="+mn-ea"/>
              </a:rPr>
              <a:t>!Note: </a:t>
            </a:r>
            <a:endParaRPr sz="1600" b="1" dirty="0">
              <a:solidFill>
                <a:srgbClr val="FF0000"/>
              </a:solidFill>
              <a:ea typeface="宋体" pitchFamily="2" charset="-122"/>
              <a:cs typeface="+mn-lt"/>
              <a:sym typeface="+mn-ea"/>
            </a:endParaRPr>
          </a:p>
          <a:p>
            <a:pPr algn="l"/>
            <a:r>
              <a:rPr sz="1600" b="1" dirty="0">
                <a:solidFill>
                  <a:srgbClr val="FF0000"/>
                </a:solidFill>
                <a:ea typeface="宋体" pitchFamily="2" charset="-122"/>
                <a:cs typeface="+mn-lt"/>
                <a:sym typeface="+mn-ea"/>
              </a:rPr>
              <a:t>Ultrasonic ECHO uses the P11 pin of the micro:bit board, which is multiplexed with the A button pin on the micro:bit board. Therefore, when using the ultrasonic module, the B button cannot be used at the same time.</a:t>
            </a:r>
            <a:endParaRPr sz="1600" b="1" dirty="0">
              <a:solidFill>
                <a:srgbClr val="FF0000"/>
              </a:solidFill>
              <a:ea typeface="宋体" pitchFamily="2" charset="-122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3429635" y="1655445"/>
            <a:ext cx="6214745" cy="354647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 </a:t>
            </a:r>
            <a:endParaRPr lang="en-US" altLang="zh-CN" dirty="0" smtClean="0"/>
          </a:p>
        </p:txBody>
      </p:sp>
      <p:sp>
        <p:nvSpPr>
          <p:cNvPr id="11" name="任意多边形 10"/>
          <p:cNvSpPr/>
          <p:nvPr/>
        </p:nvSpPr>
        <p:spPr>
          <a:xfrm>
            <a:off x="9067011" y="1756459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03501" y="2122108"/>
            <a:ext cx="13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a typeface="方正少儿_GBK" panose="02000000000000000000" charset="-122"/>
              </a:rPr>
              <a:t>micro:bit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ea typeface="方正喵呜体" panose="02010600010101010101" pitchFamily="2" charset="-122"/>
              </a:rPr>
              <a:t>   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ea typeface="方正喵呜体" panose="02010600010101010101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78460" y="33724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ea typeface="微软雅黑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0116" y="3886256"/>
            <a:ext cx="109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方正少儿_GBK" panose="02000000000000000000" charset="-122"/>
              </a:rPr>
              <a:t>Yahboom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ea typeface="方正少儿_GBK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92880" y="3686175"/>
            <a:ext cx="572643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ea typeface="方正少儿_GBK" panose="02000000000000000000" charset="-122"/>
              </a:rPr>
              <a:t>Thanks for watching！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ea typeface="方正少儿_GBK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7" name="任意多边形 6"/>
          <p:cNvSpPr/>
          <p:nvPr/>
        </p:nvSpPr>
        <p:spPr>
          <a:xfrm>
            <a:off x="628015" y="1433195"/>
            <a:ext cx="822325" cy="558800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18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" name="标题 22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1222" y="3594033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93581" y="3594033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4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4" action="ppaction://hlinksldjump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21759" y="3594033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4297" y="35942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26351" y="3073322"/>
            <a:ext cx="78105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4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1174" y="3073146"/>
            <a:ext cx="7219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Part1</a:t>
            </a:r>
            <a:endParaRPr lang="en-US" altLang="zh-CN" dirty="0" smtClean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13619" y="3073146"/>
            <a:ext cx="78295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2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7692" y="3073146"/>
            <a:ext cx="7092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Part3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91135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71905"/>
            <a:ext cx="1151890" cy="77025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rot="0">
            <a:off x="367044" y="516042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47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98575" y="4116070"/>
            <a:ext cx="89052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the program is successfully downloaded, the LED screen will scroll to display the distance measured by the ultrasonic sensor.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600" y="1739900"/>
            <a:ext cx="1960245" cy="230314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0" name="任意多边形 9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2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1252" y="2155123"/>
            <a:ext cx="2316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Hardware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：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02380" y="292290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● </a:t>
            </a:r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1 X micro:bit Game Handle</a:t>
            </a:r>
            <a:endParaRPr lang="en-US" altLang="zh-CN" sz="32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● 1 X Micro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2" name="任意多边形 11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4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50645" y="1916430"/>
            <a:ext cx="9468485" cy="326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aseline="-25000" dirty="0">
                <a:solidFill>
                  <a:srgbClr val="FF0000"/>
                </a:solidFill>
                <a:ea typeface="宋体" pitchFamily="2" charset="-122"/>
                <a:cs typeface="+mn-lt"/>
              </a:rPr>
              <a:t>1.Online:  </a:t>
            </a:r>
            <a:r>
              <a:rPr sz="3200" baseline="-25000" dirty="0">
                <a:ea typeface="宋体" pitchFamily="2" charset="-122"/>
              </a:rPr>
              <a:t>Connect Micro:bit to the computer via USB cable, and the computer will pop up a U disk and click the URL in the U disk to enter the programming interface.</a:t>
            </a:r>
            <a:r>
              <a:rPr sz="3200" baseline="-25000" dirty="0">
                <a:ea typeface="宋体" pitchFamily="2" charset="-122"/>
                <a:sym typeface="+mn-ea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itchFamily="2" charset="-122"/>
                <a:sym typeface="+mn-ea"/>
              </a:rPr>
              <a:t>https://github.com/yahboomtechnology/ghbitlib</a:t>
            </a:r>
            <a:r>
              <a:rPr sz="3200" baseline="-25000" dirty="0">
                <a:ea typeface="宋体" pitchFamily="2" charset="-122"/>
                <a:sym typeface="+mn-ea"/>
              </a:rPr>
              <a:t> to get the package named GHBit</a:t>
            </a:r>
            <a:r>
              <a:rPr lang="en-US" sz="3200" baseline="-25000" dirty="0">
                <a:ea typeface="宋体" pitchFamily="2" charset="-122"/>
                <a:sym typeface="+mn-ea"/>
              </a:rPr>
              <a:t>.</a:t>
            </a:r>
            <a:endParaRPr lang="en-US" sz="3200" baseline="-25000" dirty="0">
              <a:ea typeface="宋体" pitchFamily="2" charset="-122"/>
              <a:sym typeface="+mn-ea"/>
            </a:endParaRPr>
          </a:p>
          <a:p>
            <a:pPr algn="l"/>
            <a:endParaRPr lang="zh-CN" altLang="en-US" sz="3200" baseline="-25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3200" baseline="-25000" dirty="0">
                <a:solidFill>
                  <a:srgbClr val="FF0000"/>
                </a:solidFill>
                <a:ea typeface="宋体" pitchFamily="2" charset="-122"/>
                <a:cs typeface="+mn-lt"/>
              </a:rPr>
              <a:t>2.offline：</a:t>
            </a:r>
            <a:r>
              <a:rPr lang="en-US" altLang="zh-CN" sz="3200" baseline="-25000" dirty="0">
                <a:solidFill>
                  <a:schemeClr val="tx1"/>
                </a:solidFill>
                <a:ea typeface="宋体" pitchFamily="2" charset="-122"/>
                <a:cs typeface="+mn-lt"/>
              </a:rPr>
              <a:t>Open micro:bit offline programming software and add GHBit package.Click on "Advanced" and select "Add Package".</a:t>
            </a:r>
            <a:r>
              <a:rPr sz="3200" baseline="-25000" dirty="0">
                <a:ea typeface="宋体" pitchFamily="2" charset="-122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itchFamily="2" charset="-122"/>
              </a:rPr>
              <a:t>https://github.com/yahboomtechnology/ghbitlib</a:t>
            </a:r>
            <a:r>
              <a:rPr sz="3200" baseline="-25000" dirty="0">
                <a:ea typeface="宋体" pitchFamily="2" charset="-122"/>
              </a:rPr>
              <a:t> to get the package named GHBit</a:t>
            </a:r>
            <a:r>
              <a:rPr lang="en-US" sz="3200" baseline="-25000" dirty="0">
                <a:ea typeface="宋体" pitchFamily="2" charset="-122"/>
              </a:rPr>
              <a:t>.</a:t>
            </a:r>
            <a:endParaRPr lang="en-US" sz="3200" baseline="-25000" dirty="0">
              <a:ea typeface="宋体" pitchFamily="2" charset="-122"/>
            </a:endParaRPr>
          </a:p>
          <a:p>
            <a:endParaRPr lang="en-US" sz="3200" baseline="-25000" dirty="0">
              <a:ea typeface="宋体" pitchFamily="2" charset="-122"/>
            </a:endParaRPr>
          </a:p>
          <a:p>
            <a:r>
              <a:rPr lang="en-US" sz="3200" baseline="-25000" dirty="0">
                <a:ea typeface="宋体" pitchFamily="2" charset="-122"/>
              </a:rPr>
              <a:t>Note: If you already have a GHBit package, you don't need to add it repeatedly.</a:t>
            </a:r>
            <a:endParaRPr lang="en-US" sz="3200" baseline="-25000" dirty="0">
              <a:ea typeface="宋体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99840" y="1339215"/>
            <a:ext cx="4660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Two programming methods</a:t>
            </a:r>
            <a:endParaRPr lang="en-US" altLang="zh-CN" sz="28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9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20160" y="1369695"/>
            <a:ext cx="4253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cs typeface="+mn-lt"/>
              </a:rPr>
              <a:t>Programming interface</a:t>
            </a:r>
            <a:endParaRPr lang="zh-CN" altLang="en-US" sz="3200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40" y="1953260"/>
            <a:ext cx="688086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75641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4" name="任意多边形 13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30240" y="1815465"/>
            <a:ext cx="407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cs typeface="+mn-lt"/>
              </a:rPr>
              <a:t>Start programming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815465"/>
            <a:ext cx="3326130" cy="35115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142865" y="2670810"/>
            <a:ext cx="4848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The “forever” building block means that when the micro:bi Game Handle is turned on, the blocks in “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forever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” are repeatedly executed.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3642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5255" y="2670810"/>
            <a:ext cx="526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          Scroll a number on the screen.If the number fits on the screen(i.e.is a single digit),do not scroll.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5" y="1837055"/>
            <a:ext cx="3780155" cy="362013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61417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8535" y="2515870"/>
            <a:ext cx="4523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微软雅黑 Light" charset="-122"/>
                <a:cs typeface="+mn-lt"/>
              </a:rPr>
              <a:t>       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ea typeface="微软雅黑 Light" charset="-122"/>
                <a:cs typeface="+mn-lt"/>
              </a:rPr>
              <a:t>Get the distance detected by the ultrasonic sensor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微软雅黑 Light" charset="-122"/>
                <a:cs typeface="+mn-lt"/>
              </a:rPr>
              <a:t>.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ea typeface="微软雅黑 Light" charset="-122"/>
              <a:cs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10" y="1614170"/>
            <a:ext cx="4566285" cy="363029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2323</Words>
  <Application>WPS 演示</Application>
  <PresentationFormat>宽屏</PresentationFormat>
  <Paragraphs>120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89</cp:revision>
  <dcterms:created xsi:type="dcterms:W3CDTF">2018-09-06T08:46:00Z</dcterms:created>
  <dcterms:modified xsi:type="dcterms:W3CDTF">2021-12-27T06:57:26Z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