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1" r:id="rId5"/>
    <p:sldId id="262" r:id="rId6"/>
    <p:sldId id="351" r:id="rId7"/>
    <p:sldId id="366" r:id="rId8"/>
    <p:sldId id="292" r:id="rId9"/>
    <p:sldId id="337" r:id="rId10"/>
    <p:sldId id="274" r:id="rId11"/>
    <p:sldId id="275" r:id="rId12"/>
    <p:sldId id="338" r:id="rId13"/>
    <p:sldId id="309" r:id="rId14"/>
    <p:sldId id="320" r:id="rId15"/>
    <p:sldId id="328" r:id="rId16"/>
    <p:sldId id="329" r:id="rId17"/>
    <p:sldId id="319" r:id="rId18"/>
    <p:sldId id="321" r:id="rId19"/>
    <p:sldId id="270" r:id="rId20"/>
    <p:sldId id="271" r:id="rId21"/>
    <p:sldId id="272"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114" d="100"/>
          <a:sy n="114" d="100"/>
        </p:scale>
        <p:origin x="-420" y="-96"/>
      </p:cViewPr>
      <p:guideLst>
        <p:guide orient="horz" pos="2188"/>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6.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2003425" y="1910715"/>
            <a:ext cx="8146415" cy="3371215"/>
          </a:xfrm>
          <a:prstGeom prst="rect">
            <a:avLst/>
          </a:prstGeom>
          <a:ln w="57150">
            <a:solidFill>
              <a:srgbClr val="5B9BD5"/>
            </a:solidFill>
          </a:ln>
        </p:spPr>
      </p:pic>
      <p:grpSp>
        <p:nvGrpSpPr>
          <p:cNvPr id="10" name="组合 9"/>
          <p:cNvGrpSpPr/>
          <p:nvPr/>
        </p:nvGrpSpPr>
        <p:grpSpPr>
          <a:xfrm>
            <a:off x="955054" y="4900708"/>
            <a:ext cx="724486" cy="458769"/>
            <a:chOff x="560275" y="3433438"/>
            <a:chExt cx="1198188" cy="758734"/>
          </a:xfrm>
        </p:grpSpPr>
        <p:sp>
          <p:nvSpPr>
            <p:cNvPr id="11"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a:off x="3785349" y="2564414"/>
            <a:ext cx="3818633" cy="706755"/>
          </a:xfrm>
          <a:prstGeom prst="rect">
            <a:avLst/>
          </a:prstGeom>
          <a:noFill/>
        </p:spPr>
        <p:txBody>
          <a:bodyPr wrap="square" rtlCol="0">
            <a:spAutoFit/>
            <a:scene3d>
              <a:camera prst="orthographicFront"/>
              <a:lightRig rig="threePt" dir="t"/>
            </a:scene3d>
          </a:bodyPr>
          <a:p>
            <a:pPr algn="ctr"/>
            <a:r>
              <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Lesson 10</a:t>
            </a:r>
            <a:endParaRPr lang="zh-CN" sz="4000" dirty="0">
              <a:solidFill>
                <a:schemeClr val="accent1"/>
              </a:solidFill>
              <a:effectLst>
                <a:outerShdw blurRad="38100" dist="25400" dir="5400000" algn="ctr" rotWithShape="0">
                  <a:srgbClr val="6E747A">
                    <a:alpha val="43000"/>
                  </a:srgbClr>
                </a:outerShdw>
              </a:effectLst>
              <a:latin typeface="宋体" pitchFamily="2" charset="-122"/>
              <a:ea typeface="宋体" pitchFamily="2" charset="-122"/>
            </a:endParaRPr>
          </a:p>
        </p:txBody>
      </p:sp>
      <p:sp>
        <p:nvSpPr>
          <p:cNvPr id="14" name="文本框 13"/>
          <p:cNvSpPr txBox="1"/>
          <p:nvPr/>
        </p:nvSpPr>
        <p:spPr>
          <a:xfrm>
            <a:off x="1925955" y="3622675"/>
            <a:ext cx="8300720" cy="1076325"/>
          </a:xfrm>
          <a:prstGeom prst="rect">
            <a:avLst/>
          </a:prstGeom>
          <a:noFill/>
        </p:spPr>
        <p:txBody>
          <a:bodyPr wrap="square" rtlCol="0">
            <a:spAutoFit/>
          </a:bodyPr>
          <a:p>
            <a:pPr algn="ct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micro:bit</a:t>
            </a:r>
            <a:r>
              <a:rPr lang="zh-CN" alt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basic lesson 10 “Anti-collision alarm”</a:t>
            </a:r>
            <a:endPar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a:p>
            <a:pPr algn="ctr"/>
            <a:endParaRPr lang="en-US" altLang="zh-CN" sz="3200" dirty="0">
              <a:solidFill>
                <a:schemeClr val="accent1"/>
              </a:solidFill>
              <a:effectLst>
                <a:outerShdw blurRad="38100" dist="25400" dir="5400000" algn="ctr" rotWithShape="0">
                  <a:srgbClr val="6E747A">
                    <a:alpha val="43000"/>
                  </a:srgbClr>
                </a:outerShdw>
              </a:effectLst>
              <a:latin typeface="宋体" pitchFamily="2" charset="-122"/>
              <a:ea typeface="宋体" pitchFamily="2" charset="-122"/>
              <a:cs typeface="宋体" pitchFamily="2" charset="-122"/>
            </a:endParaRPr>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479415" y="2272030"/>
            <a:ext cx="4415790" cy="1938020"/>
          </a:xfrm>
          <a:prstGeom prst="rect">
            <a:avLst/>
          </a:prstGeom>
          <a:noFill/>
        </p:spPr>
        <p:txBody>
          <a:bodyPr wrap="square" rtlCol="0">
            <a:spAutoFit/>
          </a:bodyPr>
          <a:p>
            <a:pPr algn="l"/>
            <a:r>
              <a:rPr lang="en-US" sz="2400" dirty="0">
                <a:solidFill>
                  <a:schemeClr val="accent5">
                    <a:lumMod val="75000"/>
                  </a:schemeClr>
                </a:solidFill>
                <a:ea typeface="微软雅黑 Light" charset="-122"/>
                <a:cs typeface="+mn-lt"/>
              </a:rPr>
              <a:t>      </a:t>
            </a:r>
            <a:r>
              <a:rPr altLang="zh-CN" sz="2400" dirty="0">
                <a:solidFill>
                  <a:schemeClr val="accent5">
                    <a:lumMod val="75000"/>
                  </a:schemeClr>
                </a:solidFill>
                <a:ea typeface="微软雅黑 Light" charset="-122"/>
                <a:cs typeface="+mn-lt"/>
              </a:rPr>
              <a:t>When there are many choices, you can click on the pinion above. Drag the "else if" on the left to the bottom of the "if" on the right, and click on the pinion again.</a:t>
            </a:r>
            <a:endParaRPr altLang="zh-CN" sz="2400" dirty="0">
              <a:solidFill>
                <a:schemeClr val="accent5">
                  <a:lumMod val="75000"/>
                </a:schemeClr>
              </a:solidFill>
              <a:ea typeface="微软雅黑 Light" charset="-122"/>
              <a:cs typeface="+mn-lt"/>
            </a:endParaRPr>
          </a:p>
        </p:txBody>
      </p:sp>
      <p:pic>
        <p:nvPicPr>
          <p:cNvPr id="19" name="图片 18"/>
          <p:cNvPicPr>
            <a:picLocks noChangeAspect="1"/>
          </p:cNvPicPr>
          <p:nvPr/>
        </p:nvPicPr>
        <p:blipFill>
          <a:blip r:embed="rId3"/>
          <a:stretch>
            <a:fillRect/>
          </a:stretch>
        </p:blipFill>
        <p:spPr>
          <a:xfrm>
            <a:off x="1497330" y="1827530"/>
            <a:ext cx="3295015" cy="294259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97610" y="154813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231765" y="3354705"/>
            <a:ext cx="4229735" cy="1198880"/>
          </a:xfrm>
          <a:prstGeom prst="rect">
            <a:avLst/>
          </a:prstGeom>
          <a:noFill/>
        </p:spPr>
        <p:txBody>
          <a:bodyPr wrap="square" rtlCol="0">
            <a:spAutoFit/>
          </a:bodyPr>
          <a:lstStyle/>
          <a:p>
            <a:pPr algn="l"/>
            <a:endParaRPr lang="zh-CN" dirty="0">
              <a:solidFill>
                <a:schemeClr val="accent5">
                  <a:lumMod val="75000"/>
                </a:schemeClr>
              </a:solidFill>
            </a:endParaRPr>
          </a:p>
          <a:p>
            <a:pPr algn="l"/>
            <a:r>
              <a:rPr dirty="0">
                <a:solidFill>
                  <a:schemeClr val="accent5">
                    <a:lumMod val="75000"/>
                  </a:schemeClr>
                </a:solidFill>
              </a:rPr>
              <a:t>This building block indicates that the value of the variable "item" is greater than 3 and less than or equal to 8</a:t>
            </a:r>
            <a:r>
              <a:rPr lang="en-US" dirty="0">
                <a:solidFill>
                  <a:schemeClr val="accent5">
                    <a:lumMod val="75000"/>
                  </a:schemeClr>
                </a:solidFill>
              </a:rPr>
              <a:t>.</a:t>
            </a:r>
            <a:endParaRPr lang="en-US" dirty="0">
              <a:solidFill>
                <a:schemeClr val="accent5">
                  <a:lumMod val="75000"/>
                </a:schemeClr>
              </a:solidFill>
            </a:endParaRPr>
          </a:p>
        </p:txBody>
      </p:sp>
      <p:pic>
        <p:nvPicPr>
          <p:cNvPr id="12" name="图片 11"/>
          <p:cNvPicPr>
            <a:picLocks noChangeAspect="1"/>
          </p:cNvPicPr>
          <p:nvPr/>
        </p:nvPicPr>
        <p:blipFill>
          <a:blip r:embed="rId3"/>
          <a:stretch>
            <a:fillRect/>
          </a:stretch>
        </p:blipFill>
        <p:spPr>
          <a:xfrm>
            <a:off x="5451475" y="2859405"/>
            <a:ext cx="3790315" cy="495300"/>
          </a:xfrm>
          <a:prstGeom prst="rect">
            <a:avLst/>
          </a:prstGeom>
        </p:spPr>
      </p:pic>
      <p:sp>
        <p:nvSpPr>
          <p:cNvPr id="13" name="文本框 12"/>
          <p:cNvSpPr txBox="1"/>
          <p:nvPr/>
        </p:nvSpPr>
        <p:spPr>
          <a:xfrm>
            <a:off x="5600700" y="2042160"/>
            <a:ext cx="657860" cy="645160"/>
          </a:xfrm>
          <a:prstGeom prst="rect">
            <a:avLst/>
          </a:prstGeom>
          <a:noFill/>
        </p:spPr>
        <p:txBody>
          <a:bodyPr wrap="square" rtlCol="0">
            <a:spAutoFit/>
          </a:bodyPr>
          <a:lstStyle/>
          <a:p>
            <a:pPr algn="l"/>
            <a:endParaRPr lang="zh-CN" dirty="0">
              <a:solidFill>
                <a:schemeClr val="accent5">
                  <a:lumMod val="75000"/>
                </a:schemeClr>
              </a:solidFill>
            </a:endParaRPr>
          </a:p>
          <a:p>
            <a:pPr algn="l"/>
            <a:r>
              <a:rPr lang="zh-CN" altLang="en-US" dirty="0">
                <a:solidFill>
                  <a:schemeClr val="accent5">
                    <a:lumMod val="75000"/>
                  </a:schemeClr>
                </a:solidFill>
              </a:rPr>
              <a:t>E.g：</a:t>
            </a:r>
            <a:endParaRPr lang="zh-CN" altLang="en-US" dirty="0">
              <a:solidFill>
                <a:schemeClr val="accent5">
                  <a:lumMod val="75000"/>
                </a:schemeClr>
              </a:solidFill>
            </a:endParaRPr>
          </a:p>
        </p:txBody>
      </p:sp>
      <p:pic>
        <p:nvPicPr>
          <p:cNvPr id="6" name="图片 5"/>
          <p:cNvPicPr>
            <a:picLocks noChangeAspect="1"/>
          </p:cNvPicPr>
          <p:nvPr/>
        </p:nvPicPr>
        <p:blipFill>
          <a:blip r:embed="rId4"/>
          <a:stretch>
            <a:fillRect/>
          </a:stretch>
        </p:blipFill>
        <p:spPr>
          <a:xfrm>
            <a:off x="1609090" y="1548130"/>
            <a:ext cx="2845435" cy="362966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20140"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标题 17"/>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9" name="任意多边形 18"/>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20" name="图片 19"/>
          <p:cNvPicPr>
            <a:picLocks noChangeAspect="1"/>
          </p:cNvPicPr>
          <p:nvPr/>
        </p:nvPicPr>
        <p:blipFill>
          <a:blip r:embed="rId3"/>
          <a:stretch>
            <a:fillRect/>
          </a:stretch>
        </p:blipFill>
        <p:spPr>
          <a:xfrm>
            <a:off x="1306195" y="1885950"/>
            <a:ext cx="3647440" cy="3571240"/>
          </a:xfrm>
          <a:prstGeom prst="rect">
            <a:avLst/>
          </a:prstGeom>
        </p:spPr>
      </p:pic>
      <p:sp>
        <p:nvSpPr>
          <p:cNvPr id="21" name="文本框 20"/>
          <p:cNvSpPr txBox="1"/>
          <p:nvPr/>
        </p:nvSpPr>
        <p:spPr>
          <a:xfrm>
            <a:off x="5012055" y="2489200"/>
            <a:ext cx="5457190" cy="2676525"/>
          </a:xfrm>
          <a:prstGeom prst="rect">
            <a:avLst/>
          </a:prstGeom>
          <a:noFill/>
        </p:spPr>
        <p:txBody>
          <a:bodyPr wrap="square" rtlCol="0">
            <a:spAutoFit/>
          </a:bodyPr>
          <a:p>
            <a:pPr algn="l"/>
            <a:r>
              <a:rPr sz="2400" dirty="0">
                <a:solidFill>
                  <a:schemeClr val="accent5">
                    <a:lumMod val="75000"/>
                  </a:schemeClr>
                </a:solidFill>
                <a:ea typeface="宋体" pitchFamily="2" charset="-122"/>
                <a:cs typeface="+mn-lt"/>
              </a:rPr>
              <a:t>Turn off the colorful lights.</a:t>
            </a:r>
            <a:endParaRPr sz="2400" dirty="0">
              <a:solidFill>
                <a:schemeClr val="accent5">
                  <a:lumMod val="75000"/>
                </a:schemeClr>
              </a:solidFill>
              <a:ea typeface="宋体" pitchFamily="2" charset="-122"/>
              <a:cs typeface="+mn-lt"/>
            </a:endParaRPr>
          </a:p>
          <a:p>
            <a:pPr algn="l"/>
            <a:endParaRPr lang="en-US" altLang="zh-CN" sz="2400" b="1" dirty="0">
              <a:solidFill>
                <a:schemeClr val="accent5">
                  <a:lumMod val="75000"/>
                </a:schemeClr>
              </a:solidFill>
              <a:latin typeface="微软雅黑 Light" charset="-122"/>
              <a:ea typeface="微软雅黑 Light" charset="-122"/>
            </a:endParaRPr>
          </a:p>
          <a:p>
            <a:pPr algn="l"/>
            <a:r>
              <a:rPr sz="2400" dirty="0">
                <a:solidFill>
                  <a:schemeClr val="accent5">
                    <a:lumMod val="75000"/>
                  </a:schemeClr>
                </a:solidFill>
                <a:ea typeface="宋体" pitchFamily="2" charset="-122"/>
                <a:cs typeface="+mn-lt"/>
              </a:rPr>
              <a:t>Note: Every time you complete an experiment on a colorful light, you need to use a program that turns off the colorful lights. Otherwise the colorful lights will remain on.</a:t>
            </a:r>
            <a:endParaRPr sz="2400" dirty="0">
              <a:solidFill>
                <a:schemeClr val="accent5">
                  <a:lumMod val="75000"/>
                </a:schemeClr>
              </a:solidFill>
              <a:ea typeface="宋体" pitchFamily="2" charset="-122"/>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20140" y="176657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822950" y="2510790"/>
            <a:ext cx="4848225" cy="1198880"/>
          </a:xfrm>
          <a:prstGeom prst="rect">
            <a:avLst/>
          </a:prstGeom>
          <a:noFill/>
        </p:spPr>
        <p:txBody>
          <a:bodyPr wrap="square" rtlCol="0">
            <a:spAutoFit/>
          </a:bodyPr>
          <a:p>
            <a:pPr algn="l"/>
            <a:r>
              <a:rPr lang="en-US" sz="2400" dirty="0">
                <a:solidFill>
                  <a:schemeClr val="accent5">
                    <a:lumMod val="75000"/>
                  </a:schemeClr>
                </a:solidFill>
                <a:ea typeface="宋体" pitchFamily="2" charset="-122"/>
                <a:cs typeface="+mn-lt"/>
              </a:rPr>
              <a:t>         </a:t>
            </a:r>
            <a:r>
              <a:rPr sz="2400" dirty="0">
                <a:solidFill>
                  <a:schemeClr val="accent5">
                    <a:lumMod val="75000"/>
                  </a:schemeClr>
                </a:solidFill>
                <a:ea typeface="宋体" pitchFamily="2" charset="-122"/>
                <a:cs typeface="+mn-lt"/>
              </a:rPr>
              <a:t>Use this building block when controlling the lights built into the </a:t>
            </a:r>
            <a:r>
              <a:rPr lang="en-US" sz="2400" dirty="0">
                <a:solidFill>
                  <a:schemeClr val="accent5">
                    <a:lumMod val="75000"/>
                  </a:schemeClr>
                </a:solidFill>
                <a:ea typeface="宋体" pitchFamily="2" charset="-122"/>
                <a:cs typeface="+mn-lt"/>
              </a:rPr>
              <a:t>micro:bit Game Handle.</a:t>
            </a:r>
            <a:endParaRPr lang="en-US" sz="2400" dirty="0">
              <a:solidFill>
                <a:schemeClr val="accent5">
                  <a:lumMod val="75000"/>
                </a:schemeClr>
              </a:solidFill>
              <a:ea typeface="宋体" pitchFamily="2" charset="-122"/>
              <a:cs typeface="+mn-lt"/>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23" name="图片 22"/>
          <p:cNvPicPr>
            <a:picLocks noChangeAspect="1"/>
          </p:cNvPicPr>
          <p:nvPr/>
        </p:nvPicPr>
        <p:blipFill>
          <a:blip r:embed="rId3"/>
          <a:stretch>
            <a:fillRect/>
          </a:stretch>
        </p:blipFill>
        <p:spPr>
          <a:xfrm>
            <a:off x="1609090" y="1847215"/>
            <a:ext cx="4133215" cy="3467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582410" y="2571115"/>
            <a:ext cx="4229735" cy="1568450"/>
          </a:xfrm>
          <a:prstGeom prst="rect">
            <a:avLst/>
          </a:prstGeom>
          <a:noFill/>
        </p:spPr>
        <p:txBody>
          <a:bodyPr wrap="square" rtlCol="0">
            <a:spAutoFit/>
          </a:bodyPr>
          <a:p>
            <a:pPr algn="l"/>
            <a:r>
              <a:rPr lang="en-US" altLang="zh-CN" sz="2400" dirty="0">
                <a:solidFill>
                  <a:schemeClr val="accent5">
                    <a:lumMod val="75000"/>
                  </a:schemeClr>
                </a:solidFill>
                <a:ea typeface="微软雅黑 Light" charset="-122"/>
                <a:cs typeface="+mn-lt"/>
              </a:rPr>
              <a:t>	Plays tone through pin “P0”.</a:t>
            </a:r>
            <a:r>
              <a:rPr lang="zh-CN" altLang="en-US" sz="2400" dirty="0">
                <a:solidFill>
                  <a:schemeClr val="accent5">
                    <a:lumMod val="75000"/>
                  </a:schemeClr>
                </a:solidFill>
                <a:ea typeface="微软雅黑 Light" charset="-122"/>
                <a:cs typeface="+mn-lt"/>
              </a:rPr>
              <a:t>In the handle, “P0” is connected to the buzzer, and the buzzer plays the ringtone.</a:t>
            </a:r>
            <a:endParaRPr lang="zh-CN" altLang="en-US" sz="2400" dirty="0">
              <a:solidFill>
                <a:schemeClr val="accent5">
                  <a:lumMod val="75000"/>
                </a:schemeClr>
              </a:solidFill>
              <a:ea typeface="微软雅黑 Light" charset="-122"/>
              <a:cs typeface="+mn-lt"/>
            </a:endParaRPr>
          </a:p>
        </p:txBody>
      </p:sp>
      <p:pic>
        <p:nvPicPr>
          <p:cNvPr id="19" name="图片 18"/>
          <p:cNvPicPr>
            <a:picLocks noChangeAspect="1"/>
          </p:cNvPicPr>
          <p:nvPr/>
        </p:nvPicPr>
        <p:blipFill>
          <a:blip r:embed="rId3"/>
          <a:stretch>
            <a:fillRect/>
          </a:stretch>
        </p:blipFill>
        <p:spPr>
          <a:xfrm>
            <a:off x="1609090" y="1614170"/>
            <a:ext cx="4799330" cy="363474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243320" y="2859405"/>
            <a:ext cx="4229735" cy="829945"/>
          </a:xfrm>
          <a:prstGeom prst="rect">
            <a:avLst/>
          </a:prstGeom>
          <a:noFill/>
        </p:spPr>
        <p:txBody>
          <a:bodyPr wrap="square" rtlCol="0">
            <a:spAutoFit/>
          </a:bodyPr>
          <a:p>
            <a:pPr algn="l"/>
            <a:r>
              <a:rPr lang="en-US" altLang="zh-CN" sz="2400" dirty="0">
                <a:solidFill>
                  <a:schemeClr val="accent5">
                    <a:lumMod val="75000"/>
                  </a:schemeClr>
                </a:solidFill>
                <a:ea typeface="微软雅黑 Light" charset="-122"/>
                <a:cs typeface="+mn-lt"/>
              </a:rPr>
              <a:t> 	Rests(plays nothing)for a specified time through pin “P0”.</a:t>
            </a:r>
            <a:endParaRPr lang="zh-CN" altLang="en-US" sz="2400" dirty="0">
              <a:solidFill>
                <a:schemeClr val="accent5">
                  <a:lumMod val="75000"/>
                </a:schemeClr>
              </a:solidFill>
              <a:ea typeface="微软雅黑 Light" charset="-122"/>
              <a:cs typeface="+mn-lt"/>
            </a:endParaRPr>
          </a:p>
        </p:txBody>
      </p:sp>
      <p:pic>
        <p:nvPicPr>
          <p:cNvPr id="19" name="图片 18"/>
          <p:cNvPicPr>
            <a:picLocks noChangeAspect="1"/>
          </p:cNvPicPr>
          <p:nvPr/>
        </p:nvPicPr>
        <p:blipFill>
          <a:blip r:embed="rId3"/>
          <a:stretch>
            <a:fillRect/>
          </a:stretch>
        </p:blipFill>
        <p:spPr>
          <a:xfrm>
            <a:off x="1725930" y="1614170"/>
            <a:ext cx="4328160" cy="360045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925830" y="1433195"/>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737985" y="2762250"/>
            <a:ext cx="2795270" cy="1198880"/>
          </a:xfrm>
          <a:prstGeom prst="rect">
            <a:avLst/>
          </a:prstGeom>
          <a:noFill/>
        </p:spPr>
        <p:txBody>
          <a:bodyPr wrap="square" rtlCol="0">
            <a:spAutoFit/>
          </a:bodyPr>
          <a:p>
            <a:pPr algn="l"/>
            <a:r>
              <a:rPr lang="en-US" altLang="zh-CN" sz="2400" dirty="0">
                <a:solidFill>
                  <a:schemeClr val="accent5">
                    <a:lumMod val="75000"/>
                  </a:schemeClr>
                </a:solidFill>
                <a:ea typeface="宋体" pitchFamily="2" charset="-122"/>
                <a:cs typeface="+mn-lt"/>
                <a:sym typeface="+mn-ea"/>
              </a:rPr>
              <a:t>        </a:t>
            </a:r>
            <a:r>
              <a:rPr lang="zh-CN" sz="2400" dirty="0">
                <a:solidFill>
                  <a:schemeClr val="accent5">
                    <a:lumMod val="75000"/>
                  </a:schemeClr>
                </a:solidFill>
                <a:ea typeface="宋体" pitchFamily="2" charset="-122"/>
                <a:cs typeface="+mn-lt"/>
                <a:sym typeface="+mn-ea"/>
              </a:rPr>
              <a:t>Select the color that the light on the handle is lit</a:t>
            </a:r>
            <a:r>
              <a:rPr lang="en-US" altLang="zh-CN" sz="2400" dirty="0">
                <a:solidFill>
                  <a:schemeClr val="accent5">
                    <a:lumMod val="75000"/>
                  </a:schemeClr>
                </a:solidFill>
                <a:ea typeface="宋体" pitchFamily="2" charset="-122"/>
                <a:cs typeface="+mn-lt"/>
                <a:sym typeface="+mn-ea"/>
              </a:rPr>
              <a:t>.</a:t>
            </a:r>
            <a:endParaRPr lang="en-US" altLang="zh-CN" sz="2400" dirty="0">
              <a:solidFill>
                <a:schemeClr val="accent5">
                  <a:lumMod val="75000"/>
                </a:schemeClr>
              </a:solidFill>
              <a:ea typeface="宋体" pitchFamily="2" charset="-122"/>
              <a:cs typeface="+mn-lt"/>
              <a:sym typeface="+mn-ea"/>
            </a:endParaRPr>
          </a:p>
        </p:txBody>
      </p:sp>
      <p:pic>
        <p:nvPicPr>
          <p:cNvPr id="19" name="图片 18"/>
          <p:cNvPicPr>
            <a:picLocks noChangeAspect="1"/>
          </p:cNvPicPr>
          <p:nvPr/>
        </p:nvPicPr>
        <p:blipFill>
          <a:blip r:embed="rId3"/>
          <a:stretch>
            <a:fillRect/>
          </a:stretch>
        </p:blipFill>
        <p:spPr>
          <a:xfrm>
            <a:off x="1224915" y="1627505"/>
            <a:ext cx="4888230" cy="309943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659755" y="2670810"/>
            <a:ext cx="4848225" cy="1198880"/>
          </a:xfrm>
          <a:prstGeom prst="rect">
            <a:avLst/>
          </a:prstGeom>
          <a:noFill/>
        </p:spPr>
        <p:txBody>
          <a:bodyPr wrap="square" rtlCol="0">
            <a:spAutoFit/>
          </a:bodyPr>
          <a:p>
            <a:pPr algn="l"/>
            <a:r>
              <a:rPr lang="en-US" sz="2400" dirty="0">
                <a:solidFill>
                  <a:schemeClr val="accent5">
                    <a:lumMod val="75000"/>
                  </a:schemeClr>
                </a:solidFill>
                <a:ea typeface="宋体" pitchFamily="2" charset="-122"/>
                <a:cs typeface="+mn-lt"/>
              </a:rPr>
              <a:t>         </a:t>
            </a:r>
            <a:r>
              <a:rPr sz="2400" dirty="0">
                <a:solidFill>
                  <a:schemeClr val="accent5">
                    <a:lumMod val="75000"/>
                  </a:schemeClr>
                </a:solidFill>
                <a:ea typeface="宋体" pitchFamily="2" charset="-122"/>
                <a:cs typeface="+mn-lt"/>
              </a:rPr>
              <a:t>Pause for 100 milliseconds, in the program we change the value to </a:t>
            </a:r>
            <a:r>
              <a:rPr lang="en-US" sz="2400" dirty="0">
                <a:solidFill>
                  <a:schemeClr val="accent5">
                    <a:lumMod val="75000"/>
                  </a:schemeClr>
                </a:solidFill>
                <a:ea typeface="宋体" pitchFamily="2" charset="-122"/>
                <a:cs typeface="+mn-lt"/>
              </a:rPr>
              <a:t>2</a:t>
            </a:r>
            <a:r>
              <a:rPr sz="2400" dirty="0">
                <a:solidFill>
                  <a:schemeClr val="accent5">
                    <a:lumMod val="75000"/>
                  </a:schemeClr>
                </a:solidFill>
                <a:ea typeface="宋体" pitchFamily="2" charset="-122"/>
                <a:cs typeface="+mn-lt"/>
              </a:rPr>
              <a:t>00 milliseconds</a:t>
            </a:r>
            <a:r>
              <a:rPr lang="en-US" sz="2400" dirty="0">
                <a:solidFill>
                  <a:schemeClr val="accent5">
                    <a:lumMod val="75000"/>
                  </a:schemeClr>
                </a:solidFill>
                <a:ea typeface="宋体" pitchFamily="2" charset="-122"/>
                <a:cs typeface="+mn-lt"/>
              </a:rPr>
              <a:t>.</a:t>
            </a:r>
            <a:endParaRPr lang="en-US" sz="2400" dirty="0">
              <a:solidFill>
                <a:schemeClr val="accent5">
                  <a:lumMod val="75000"/>
                </a:schemeClr>
              </a:solidFill>
              <a:ea typeface="宋体" pitchFamily="2" charset="-122"/>
              <a:cs typeface="+mn-lt"/>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22" name="图片 21"/>
          <p:cNvPicPr>
            <a:picLocks noChangeAspect="1"/>
          </p:cNvPicPr>
          <p:nvPr/>
        </p:nvPicPr>
        <p:blipFill>
          <a:blip r:embed="rId3"/>
          <a:stretch>
            <a:fillRect/>
          </a:stretch>
        </p:blipFill>
        <p:spPr>
          <a:xfrm>
            <a:off x="1609090" y="1827530"/>
            <a:ext cx="3483610" cy="36436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042035" y="191135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Part4</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7496175" y="2529205"/>
            <a:ext cx="3005455" cy="2306955"/>
          </a:xfrm>
          <a:prstGeom prst="rect">
            <a:avLst/>
          </a:prstGeom>
          <a:noFill/>
        </p:spPr>
        <p:txBody>
          <a:bodyPr wrap="square" rtlCol="0">
            <a:spAutoFit/>
          </a:bodyPr>
          <a:p>
            <a:pPr algn="l"/>
            <a:r>
              <a:rPr lang="en-US" sz="2400" dirty="0">
                <a:solidFill>
                  <a:schemeClr val="accent5">
                    <a:lumMod val="75000"/>
                  </a:schemeClr>
                </a:solidFill>
                <a:ea typeface="宋体" pitchFamily="2" charset="-122"/>
                <a:cs typeface="+mn-lt"/>
                <a:sym typeface="+mn-ea"/>
              </a:rPr>
              <a:t>           </a:t>
            </a:r>
            <a:r>
              <a:rPr sz="2400" dirty="0">
                <a:solidFill>
                  <a:schemeClr val="accent5">
                    <a:lumMod val="75000"/>
                  </a:schemeClr>
                </a:solidFill>
                <a:ea typeface="宋体" pitchFamily="2" charset="-122"/>
                <a:cs typeface="+mn-lt"/>
                <a:sym typeface="+mn-ea"/>
              </a:rPr>
              <a:t>This is the complete building block for this course, let's download it to the micro:bit Game Handle.</a:t>
            </a:r>
            <a:endParaRPr lang="zh-CN" sz="2400" dirty="0">
              <a:solidFill>
                <a:schemeClr val="accent5">
                  <a:lumMod val="75000"/>
                </a:schemeClr>
              </a:solidFill>
              <a:latin typeface="宋体" pitchFamily="2" charset="-122"/>
              <a:ea typeface="宋体" pitchFamily="2" charset="-122"/>
              <a:cs typeface="宋体" pitchFamily="2" charset="-122"/>
            </a:endParaRPr>
          </a:p>
        </p:txBody>
      </p:sp>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16" name="图片 15"/>
          <p:cNvPicPr>
            <a:picLocks noChangeAspect="1"/>
          </p:cNvPicPr>
          <p:nvPr/>
        </p:nvPicPr>
        <p:blipFill>
          <a:blip r:embed="rId3"/>
          <a:stretch>
            <a:fillRect/>
          </a:stretch>
        </p:blipFill>
        <p:spPr>
          <a:xfrm>
            <a:off x="1003935" y="1946910"/>
            <a:ext cx="3301365" cy="3594100"/>
          </a:xfrm>
          <a:prstGeom prst="rect">
            <a:avLst/>
          </a:prstGeom>
        </p:spPr>
      </p:pic>
      <p:pic>
        <p:nvPicPr>
          <p:cNvPr id="17" name="图片 16"/>
          <p:cNvPicPr>
            <a:picLocks noChangeAspect="1"/>
          </p:cNvPicPr>
          <p:nvPr/>
        </p:nvPicPr>
        <p:blipFill>
          <a:blip r:embed="rId4"/>
          <a:stretch>
            <a:fillRect/>
          </a:stretch>
        </p:blipFill>
        <p:spPr>
          <a:xfrm>
            <a:off x="4341495" y="2830195"/>
            <a:ext cx="2952750" cy="2005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11250" y="1820545"/>
            <a:ext cx="9568815" cy="3636645"/>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Part5</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286635" y="1911350"/>
            <a:ext cx="7618095" cy="4154170"/>
          </a:xfrm>
          <a:prstGeom prst="rect">
            <a:avLst/>
          </a:prstGeom>
          <a:noFill/>
        </p:spPr>
        <p:txBody>
          <a:bodyPr wrap="square" rtlCol="0" anchor="t">
            <a:spAutoFit/>
          </a:bodyPr>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Do you learn the course today?</a:t>
            </a:r>
            <a:endParaRPr lang="zh-CN" altLang="en-US" sz="2400" dirty="0">
              <a:solidFill>
                <a:schemeClr val="accent5">
                  <a:lumMod val="75000"/>
                </a:schemeClr>
              </a:solidFill>
              <a:latin typeface="方正少儿_GBK" panose="02000000000000000000" charset="-122"/>
              <a:ea typeface="方正少儿_GBK" panose="02000000000000000000" charset="-122"/>
              <a:sym typeface="+mn-ea"/>
            </a:endParaRPr>
          </a:p>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If you learn to do it, give yourself a top quack.</a:t>
            </a:r>
            <a:endParaRPr lang="zh-CN" altLang="en-US" sz="2400" dirty="0">
              <a:solidFill>
                <a:schemeClr val="accent5">
                  <a:lumMod val="75000"/>
                </a:schemeClr>
              </a:solidFill>
              <a:latin typeface="方正少儿_GBK" panose="02000000000000000000" charset="-122"/>
              <a:ea typeface="方正少儿_GBK" panose="02000000000000000000" charset="-122"/>
              <a:sym typeface="+mn-ea"/>
            </a:endParaRPr>
          </a:p>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Now give you a homework assignment.</a:t>
            </a:r>
            <a:endParaRPr lang="en-US" altLang="zh-CN" sz="2800" dirty="0">
              <a:solidFill>
                <a:schemeClr val="accent5">
                  <a:lumMod val="75000"/>
                </a:schemeClr>
              </a:solidFill>
              <a:latin typeface="方正少儿_GBK" panose="02000000000000000000" charset="-122"/>
              <a:ea typeface="方正少儿_GBK" panose="02000000000000000000" charset="-122"/>
              <a:sym typeface="+mn-ea"/>
            </a:endParaRPr>
          </a:p>
          <a:p>
            <a:pPr algn="l"/>
            <a:endParaRPr lang="zh-CN" altLang="en-US" sz="2800" dirty="0">
              <a:solidFill>
                <a:srgbClr val="FF0000"/>
              </a:solidFill>
              <a:latin typeface="方正少儿_GBK" panose="02000000000000000000" charset="-122"/>
              <a:ea typeface="方正少儿_GBK" panose="02000000000000000000" charset="-122"/>
              <a:sym typeface="+mn-ea"/>
            </a:endParaRPr>
          </a:p>
          <a:p>
            <a:pPr algn="l"/>
            <a:r>
              <a:rPr lang="zh-CN" sz="2800" dirty="0">
                <a:solidFill>
                  <a:srgbClr val="FF0000"/>
                </a:solidFill>
                <a:ea typeface="宋体" pitchFamily="2" charset="-122"/>
                <a:cs typeface="+mn-lt"/>
                <a:sym typeface="+mn-ea"/>
              </a:rPr>
              <a:t>Modify the basis of this function, add a few alarm areas, the specific value is set by yourself</a:t>
            </a:r>
            <a:r>
              <a:rPr lang="en-US" altLang="zh-CN" sz="2800" dirty="0">
                <a:solidFill>
                  <a:srgbClr val="FF0000"/>
                </a:solidFill>
                <a:ea typeface="宋体" pitchFamily="2" charset="-122"/>
                <a:cs typeface="+mn-lt"/>
                <a:sym typeface="+mn-ea"/>
              </a:rPr>
              <a:t>.</a:t>
            </a:r>
            <a:endParaRPr lang="zh-CN" sz="2800" dirty="0">
              <a:solidFill>
                <a:srgbClr val="FF0000"/>
              </a:solidFill>
              <a:ea typeface="宋体" pitchFamily="2" charset="-122"/>
              <a:cs typeface="+mn-lt"/>
              <a:sym typeface="+mn-ea"/>
            </a:endParaRPr>
          </a:p>
          <a:p>
            <a:pPr algn="l"/>
            <a:endParaRPr lang="en-US" altLang="zh-CN" sz="2800"/>
          </a:p>
          <a:p>
            <a:pPr algn="l"/>
            <a:r>
              <a:rPr lang="zh-CN" altLang="en-US" sz="2400" dirty="0">
                <a:solidFill>
                  <a:schemeClr val="accent5">
                    <a:lumMod val="75000"/>
                  </a:schemeClr>
                </a:solidFill>
                <a:latin typeface="方正少儿_GBK" panose="02000000000000000000" charset="-122"/>
                <a:ea typeface="方正少儿_GBK" panose="02000000000000000000" charset="-122"/>
                <a:sym typeface="+mn-ea"/>
              </a:rPr>
              <a:t>Start your little brain. Try it.</a:t>
            </a:r>
            <a:endParaRPr lang="zh-CN" altLang="en-US" sz="2800" dirty="0">
              <a:solidFill>
                <a:schemeClr val="accent5">
                  <a:lumMod val="75000"/>
                </a:schemeClr>
              </a:solidFill>
              <a:effectLst>
                <a:outerShdw blurRad="38100" dist="19050" dir="2700000" algn="tl" rotWithShape="0">
                  <a:schemeClr val="dk1">
                    <a:alpha val="40000"/>
                  </a:schemeClr>
                </a:outerShdw>
              </a:effectLst>
              <a:latin typeface="方正少儿_GBK" panose="02000000000000000000" charset="-122"/>
              <a:ea typeface="方正少儿_GBK" panose="02000000000000000000" charset="-122"/>
              <a:sym typeface="+mn-ea"/>
            </a:endParaRPr>
          </a:p>
          <a:p>
            <a:pPr algn="l"/>
            <a:endParaRPr lang="en-US" altLang="zh-CN" sz="2800" dirty="0">
              <a:solidFill>
                <a:schemeClr val="accent5">
                  <a:lumMod val="75000"/>
                </a:schemeClr>
              </a:solidFill>
              <a:effectLst>
                <a:outerShdw blurRad="38100" dist="19050" dir="2700000" algn="tl" rotWithShape="0">
                  <a:schemeClr val="dk1">
                    <a:alpha val="40000"/>
                  </a:schemeClr>
                </a:outerShdw>
              </a:effectLst>
              <a:latin typeface="方正少儿_GBK" panose="02000000000000000000" charset="-122"/>
              <a:ea typeface="方正少儿_GBK" panose="02000000000000000000" charset="-122"/>
              <a:sym typeface="+mn-ea"/>
            </a:endParaRPr>
          </a:p>
          <a:p>
            <a:pPr algn="l"/>
            <a:endParaRPr lang="en-US" altLang="zh-CN" sz="2800"/>
          </a:p>
        </p:txBody>
      </p:sp>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590040" y="1925320"/>
            <a:ext cx="9011920" cy="3424555"/>
          </a:xfrm>
          <a:prstGeom prst="rect">
            <a:avLst/>
          </a:prstGeom>
          <a:ln w="57150">
            <a:solidFill>
              <a:srgbClr val="5B9BD5"/>
            </a:solidFill>
          </a:ln>
        </p:spPr>
      </p:pic>
      <p:sp>
        <p:nvSpPr>
          <p:cNvPr id="7" name="任意多边形 6"/>
          <p:cNvSpPr/>
          <p:nvPr/>
        </p:nvSpPr>
        <p:spPr>
          <a:xfrm>
            <a:off x="628015" y="1433195"/>
            <a:ext cx="822325" cy="558800"/>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725819" y="4891183"/>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1" name="文本框 20"/>
          <p:cNvSpPr txBox="1"/>
          <p:nvPr/>
        </p:nvSpPr>
        <p:spPr>
          <a:xfrm>
            <a:off x="9037955" y="3073400"/>
            <a:ext cx="943610"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en-US" altLang="zh-CN" dirty="0" smtClean="0">
              <a:latin typeface="Arial" pitchFamily="34" charset="0"/>
              <a:ea typeface="Arial" pitchFamily="34" charset="0"/>
            </a:endParaRPr>
          </a:p>
        </p:txBody>
      </p:sp>
      <p:sp>
        <p:nvSpPr>
          <p:cNvPr id="22" name="文本框 21"/>
          <p:cNvSpPr txBox="1"/>
          <p:nvPr/>
        </p:nvSpPr>
        <p:spPr>
          <a:xfrm>
            <a:off x="9038027" y="3594209"/>
            <a:ext cx="1287780" cy="368300"/>
          </a:xfrm>
          <a:prstGeom prst="rect">
            <a:avLst/>
          </a:prstGeom>
          <a:noFill/>
        </p:spPr>
        <p:txBody>
          <a:bodyPr wrap="none" rtlCol="0">
            <a:spAutoFit/>
          </a:bodyPr>
          <a:p>
            <a:pPr algn="l"/>
            <a:r>
              <a:rPr lang="en-US" altLang="zh-CN" dirty="0">
                <a:solidFill>
                  <a:schemeClr val="accent5">
                    <a:lumMod val="75000"/>
                  </a:schemeClr>
                </a:solidFill>
                <a:latin typeface="Arial" pitchFamily="34" charset="0"/>
                <a:ea typeface="Arial" pitchFamily="34" charset="0"/>
                <a:sym typeface="+mn-ea"/>
                <a:hlinkClick r:id="rId3" action="ppaction://hlinksldjump"/>
              </a:rPr>
              <a:t>Have a try </a:t>
            </a:r>
            <a:endParaRPr lang="zh-CN" altLang="en-US" dirty="0">
              <a:solidFill>
                <a:schemeClr val="accent5">
                  <a:lumMod val="75000"/>
                </a:schemeClr>
              </a:solidFill>
              <a:latin typeface="黑体" charset="-122"/>
              <a:ea typeface="黑体" charset="-122"/>
            </a:endParaRPr>
          </a:p>
        </p:txBody>
      </p:sp>
      <p:sp>
        <p:nvSpPr>
          <p:cNvPr id="23" name="标题 22"/>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4" name="文本框 23"/>
          <p:cNvSpPr txBox="1"/>
          <p:nvPr/>
        </p:nvSpPr>
        <p:spPr>
          <a:xfrm>
            <a:off x="1761222" y="3594033"/>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4" action="ppaction://hlinksldjump"/>
              </a:rPr>
              <a:t>Learning goals</a:t>
            </a:r>
            <a:endParaRPr lang="zh-CN" altLang="en-US" dirty="0">
              <a:solidFill>
                <a:srgbClr val="0070C0"/>
              </a:solidFill>
              <a:latin typeface="Arial" pitchFamily="34" charset="0"/>
              <a:ea typeface="Arial" pitchFamily="34" charset="0"/>
            </a:endParaRPr>
          </a:p>
        </p:txBody>
      </p:sp>
      <p:sp>
        <p:nvSpPr>
          <p:cNvPr id="25" name="文本框 24"/>
          <p:cNvSpPr txBox="1"/>
          <p:nvPr/>
        </p:nvSpPr>
        <p:spPr>
          <a:xfrm>
            <a:off x="3593581" y="3594033"/>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5"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5" action="ppaction://hlinksldjump"/>
            </a:endParaRPr>
          </a:p>
        </p:txBody>
      </p:sp>
      <p:sp>
        <p:nvSpPr>
          <p:cNvPr id="28" name="文本框 27"/>
          <p:cNvSpPr txBox="1"/>
          <p:nvPr/>
        </p:nvSpPr>
        <p:spPr>
          <a:xfrm>
            <a:off x="5121759" y="3594033"/>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6"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34" name="文本框 33"/>
          <p:cNvSpPr txBox="1"/>
          <p:nvPr/>
        </p:nvSpPr>
        <p:spPr>
          <a:xfrm>
            <a:off x="7134297" y="3594209"/>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7" action="ppaction://hlinksldjump"/>
              </a:rPr>
              <a:t>Combin</a:t>
            </a:r>
            <a:r>
              <a:rPr lang="en-US" altLang="zh-CN" dirty="0">
                <a:solidFill>
                  <a:schemeClr val="accent5">
                    <a:lumMod val="75000"/>
                  </a:schemeClr>
                </a:solidFill>
                <a:latin typeface="Arial" pitchFamily="34" charset="0"/>
                <a:ea typeface="Arial" pitchFamily="34" charset="0"/>
                <a:hlinkClick r:id="rId7" action="ppaction://hlinksldjump"/>
              </a:rPr>
              <a:t>e</a:t>
            </a:r>
            <a:r>
              <a:rPr lang="zh-CN" altLang="en-US" dirty="0">
                <a:solidFill>
                  <a:schemeClr val="accent5">
                    <a:lumMod val="75000"/>
                  </a:schemeClr>
                </a:solidFill>
                <a:latin typeface="Arial" pitchFamily="34" charset="0"/>
                <a:ea typeface="Arial" pitchFamily="34" charset="0"/>
                <a:hlinkClick r:id="rId7"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27" name="文本框 26"/>
          <p:cNvSpPr txBox="1"/>
          <p:nvPr/>
        </p:nvSpPr>
        <p:spPr>
          <a:xfrm>
            <a:off x="7326351" y="3073322"/>
            <a:ext cx="781050"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sp>
        <p:nvSpPr>
          <p:cNvPr id="30" name="文本框 29"/>
          <p:cNvSpPr txBox="1"/>
          <p:nvPr/>
        </p:nvSpPr>
        <p:spPr>
          <a:xfrm>
            <a:off x="2241174" y="3073146"/>
            <a:ext cx="72199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31" name="文本框 30"/>
          <p:cNvSpPr txBox="1"/>
          <p:nvPr/>
        </p:nvSpPr>
        <p:spPr>
          <a:xfrm>
            <a:off x="3813619" y="3073146"/>
            <a:ext cx="78295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32" name="文本框 31"/>
          <p:cNvSpPr txBox="1"/>
          <p:nvPr/>
        </p:nvSpPr>
        <p:spPr>
          <a:xfrm>
            <a:off x="5517692" y="3073146"/>
            <a:ext cx="70929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grpSp>
        <p:nvGrpSpPr>
          <p:cNvPr id="5" name="组合 4"/>
          <p:cNvGrpSpPr/>
          <p:nvPr/>
        </p:nvGrpSpPr>
        <p:grpSpPr>
          <a:xfrm>
            <a:off x="317514" y="5177568"/>
            <a:ext cx="724486" cy="458769"/>
            <a:chOff x="560275" y="3433438"/>
            <a:chExt cx="1198188" cy="758734"/>
          </a:xfrm>
        </p:grpSpPr>
        <p:sp>
          <p:nvSpPr>
            <p:cNvPr id="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任意多边形 9"/>
          <p:cNvSpPr/>
          <p:nvPr/>
        </p:nvSpPr>
        <p:spPr>
          <a:xfrm>
            <a:off x="3429635" y="1655445"/>
            <a:ext cx="6214745" cy="354647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 </a:t>
            </a:r>
            <a:endParaRPr lang="zh-CN" altLang="en-US" dirty="0"/>
          </a:p>
        </p:txBody>
      </p:sp>
      <p:sp>
        <p:nvSpPr>
          <p:cNvPr id="11" name="任意多边形 10"/>
          <p:cNvSpPr/>
          <p:nvPr/>
        </p:nvSpPr>
        <p:spPr>
          <a:xfrm>
            <a:off x="9067011" y="1756459"/>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103501" y="2122108"/>
            <a:ext cx="1379430" cy="368300"/>
          </a:xfrm>
          <a:prstGeom prst="rect">
            <a:avLst/>
          </a:prstGeom>
          <a:noFill/>
        </p:spPr>
        <p:txBody>
          <a:bodyPr wrap="square" rtlCol="0">
            <a:spAutoFit/>
          </a:bodyPr>
          <a:p>
            <a:pPr algn="ctr"/>
            <a:r>
              <a:rPr lang="en-US" altLang="zh-CN" dirty="0" smtClean="0">
                <a:solidFill>
                  <a:schemeClr val="accent5">
                    <a:lumMod val="75000"/>
                  </a:schemeClr>
                </a:solidFill>
                <a:latin typeface="方正少儿_GBK" panose="02000000000000000000" charset="-122"/>
                <a:ea typeface="方正少儿_GBK" panose="02000000000000000000" charset="-122"/>
              </a:rPr>
              <a:t>micro:bit</a:t>
            </a:r>
            <a:r>
              <a:rPr lang="zh-CN" altLang="en-US" dirty="0" smtClean="0">
                <a:solidFill>
                  <a:schemeClr val="accent5">
                    <a:lumMod val="75000"/>
                  </a:schemeClr>
                </a:solidFill>
                <a:latin typeface="方正喵呜体" panose="02010600010101010101" pitchFamily="2" charset="-122"/>
                <a:ea typeface="方正喵呜体" panose="02010600010101010101" pitchFamily="2" charset="-122"/>
              </a:rPr>
              <a:t>    </a:t>
            </a:r>
            <a:endParaRPr lang="zh-CN" altLang="en-US" dirty="0">
              <a:solidFill>
                <a:schemeClr val="accent5">
                  <a:lumMod val="75000"/>
                </a:schemeClr>
              </a:solidFill>
              <a:latin typeface="方正喵呜体" panose="02010600010101010101" pitchFamily="2" charset="-122"/>
              <a:ea typeface="方正喵呜体" panose="02010600010101010101" pitchFamily="2" charset="-122"/>
            </a:endParaRPr>
          </a:p>
        </p:txBody>
      </p:sp>
      <p:sp>
        <p:nvSpPr>
          <p:cNvPr id="13" name="任意多边形 12"/>
          <p:cNvSpPr/>
          <p:nvPr/>
        </p:nvSpPr>
        <p:spPr>
          <a:xfrm>
            <a:off x="378460" y="33724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
        <p:nvSpPr>
          <p:cNvPr id="17" name="矩形 16"/>
          <p:cNvSpPr/>
          <p:nvPr/>
        </p:nvSpPr>
        <p:spPr>
          <a:xfrm>
            <a:off x="790116" y="3886256"/>
            <a:ext cx="1092835" cy="368300"/>
          </a:xfrm>
          <a:prstGeom prst="rect">
            <a:avLst/>
          </a:prstGeom>
          <a:noFill/>
        </p:spPr>
        <p:txBody>
          <a:bodyPr wrap="none" rtlCol="0">
            <a:spAutoFit/>
          </a:bodyPr>
          <a:p>
            <a:r>
              <a:rPr lang="en-US" altLang="zh-CN" dirty="0">
                <a:solidFill>
                  <a:schemeClr val="accent5">
                    <a:lumMod val="75000"/>
                  </a:schemeClr>
                </a:solidFill>
                <a:latin typeface="方正少儿_GBK" panose="02000000000000000000" charset="-122"/>
                <a:ea typeface="方正少儿_GBK" panose="02000000000000000000" charset="-122"/>
              </a:rPr>
              <a:t>Yahboom</a:t>
            </a:r>
            <a:endParaRPr lang="en-US" altLang="zh-CN" dirty="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3992880" y="3686175"/>
            <a:ext cx="5233670" cy="768350"/>
          </a:xfrm>
          <a:prstGeom prst="rect">
            <a:avLst/>
          </a:prstGeom>
          <a:noFill/>
        </p:spPr>
        <p:txBody>
          <a:bodyPr wrap="square" rtlCol="0">
            <a:spAutoFit/>
          </a:bodyPr>
          <a:p>
            <a:pPr algn="l"/>
            <a:r>
              <a:rPr lang="zh-CN" altLang="en-US" sz="4400" dirty="0">
                <a:solidFill>
                  <a:schemeClr val="accent5">
                    <a:lumMod val="75000"/>
                  </a:schemeClr>
                </a:solidFill>
                <a:latin typeface="方正少儿_GBK" panose="02000000000000000000" charset="-122"/>
                <a:ea typeface="方正少儿_GBK" panose="02000000000000000000" charset="-122"/>
              </a:rPr>
              <a:t>Thanks for watching！</a:t>
            </a:r>
            <a:endParaRPr lang="zh-CN" altLang="en-US" sz="44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91565" y="1810385"/>
            <a:ext cx="9551035" cy="3629660"/>
          </a:xfrm>
          <a:prstGeom prst="rect">
            <a:avLst/>
          </a:prstGeom>
          <a:ln w="57150">
            <a:solidFill>
              <a:srgbClr val="5B9BD5"/>
            </a:solidFill>
          </a:ln>
        </p:spPr>
      </p:pic>
      <p:sp>
        <p:nvSpPr>
          <p:cNvPr id="29" name="任意多边形 28"/>
          <p:cNvSpPr/>
          <p:nvPr/>
        </p:nvSpPr>
        <p:spPr>
          <a:xfrm>
            <a:off x="567055" y="1271905"/>
            <a:ext cx="1151890" cy="77025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67044" y="516042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flipH="1">
            <a:off x="567055" y="1520190"/>
            <a:ext cx="1478915" cy="521970"/>
          </a:xfrm>
          <a:prstGeom prst="rect">
            <a:avLst/>
          </a:prstGeom>
          <a:noFill/>
        </p:spPr>
        <p:txBody>
          <a:bodyPr wrap="squar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3" name="文本框 22"/>
          <p:cNvSpPr txBox="1"/>
          <p:nvPr/>
        </p:nvSpPr>
        <p:spPr>
          <a:xfrm>
            <a:off x="1235710" y="3321685"/>
            <a:ext cx="9406890" cy="1938020"/>
          </a:xfrm>
          <a:prstGeom prst="rect">
            <a:avLst/>
          </a:prstGeom>
          <a:noFill/>
        </p:spPr>
        <p:txBody>
          <a:bodyPr wrap="square" rtlCol="0" anchor="t">
            <a:spAutoFit/>
          </a:bodyPr>
          <a:lstStyle/>
          <a:p>
            <a:r>
              <a:rPr lang="en-US" sz="2000">
                <a:solidFill>
                  <a:schemeClr val="accent1"/>
                </a:solidFill>
                <a:effectLst>
                  <a:outerShdw blurRad="38100" dist="25400" dir="5400000" algn="ctr" rotWithShape="0">
                    <a:srgbClr val="6E747A">
                      <a:alpha val="43000"/>
                    </a:srgbClr>
                  </a:outerShdw>
                </a:effectLst>
              </a:rPr>
              <a:t>           </a:t>
            </a:r>
            <a:r>
              <a:rPr sz="2000">
                <a:solidFill>
                  <a:schemeClr val="accent1"/>
                </a:solidFill>
                <a:effectLst>
                  <a:outerShdw blurRad="38100" dist="25400" dir="5400000" algn="ctr" rotWithShape="0">
                    <a:srgbClr val="6E747A">
                      <a:alpha val="43000"/>
                    </a:srgbClr>
                  </a:outerShdw>
                </a:effectLst>
              </a:rPr>
              <a:t>When the program is successfully downloaded, use the book to slowly approach the ultrasonic sensor from the front and then slowly move away. We can see that when the book is less than 3 cm away from the ultrasonic sensor, the light flashes and the buzzer continues to sound. When the distance is between three and eight centimeters, the buzzer emits a dripping sound, and the light flashes. When the distance is between 8 and 15, the sound of the buzzer is more moderate. If it is greater than 15, it will not alarm.</a:t>
            </a:r>
            <a:endParaRPr sz="2000">
              <a:solidFill>
                <a:schemeClr val="accent1"/>
              </a:solidFill>
              <a:effectLst>
                <a:outerShdw blurRad="38100" dist="25400" dir="5400000" algn="ctr" rotWithShape="0">
                  <a:srgbClr val="6E747A">
                    <a:alpha val="43000"/>
                  </a:srgbClr>
                </a:outerShdw>
              </a:effectLst>
            </a:endParaRPr>
          </a:p>
        </p:txBody>
      </p:sp>
      <p:pic>
        <p:nvPicPr>
          <p:cNvPr id="6" name="图片 5" descr="IMG_20180911_104418"/>
          <p:cNvPicPr>
            <a:picLocks noChangeAspect="1"/>
          </p:cNvPicPr>
          <p:nvPr/>
        </p:nvPicPr>
        <p:blipFill>
          <a:blip r:embed="rId3" cstate="print"/>
          <a:stretch>
            <a:fillRect/>
          </a:stretch>
        </p:blipFill>
        <p:spPr>
          <a:xfrm rot="16200000">
            <a:off x="3823970" y="1513205"/>
            <a:ext cx="1363345" cy="1965960"/>
          </a:xfrm>
          <a:prstGeom prst="rect">
            <a:avLst/>
          </a:prstGeom>
        </p:spPr>
      </p:pic>
      <p:pic>
        <p:nvPicPr>
          <p:cNvPr id="8" name="图片 7" descr="IMG_20180911_104414"/>
          <p:cNvPicPr>
            <a:picLocks noChangeAspect="1"/>
          </p:cNvPicPr>
          <p:nvPr/>
        </p:nvPicPr>
        <p:blipFill>
          <a:blip r:embed="rId4" cstate="print"/>
          <a:stretch>
            <a:fillRect/>
          </a:stretch>
        </p:blipFill>
        <p:spPr>
          <a:xfrm rot="16200000">
            <a:off x="6057900" y="1600200"/>
            <a:ext cx="1363980" cy="179133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001252" y="2155123"/>
            <a:ext cx="2316480" cy="583565"/>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Hardware</a:t>
            </a:r>
            <a:r>
              <a:rPr lang="zh-CN" altLang="en-US" sz="2400" dirty="0">
                <a:solidFill>
                  <a:schemeClr val="accent5">
                    <a:lumMod val="75000"/>
                  </a:schemeClr>
                </a:solidFill>
                <a:latin typeface="方正少儿_GBK" panose="02000000000000000000" charset="-122"/>
                <a:ea typeface="方正少儿_GBK" panose="02000000000000000000" charset="-122"/>
              </a:rPr>
              <a:t>：</a:t>
            </a:r>
            <a:endParaRPr lang="zh-CN" altLang="en-US" sz="2400" dirty="0">
              <a:solidFill>
                <a:schemeClr val="accent5">
                  <a:lumMod val="75000"/>
                </a:schemeClr>
              </a:solidFill>
              <a:latin typeface="方正少儿_GBK" panose="02000000000000000000" charset="-122"/>
              <a:ea typeface="方正少儿_GBK" panose="02000000000000000000" charset="-122"/>
            </a:endParaRPr>
          </a:p>
        </p:txBody>
      </p:sp>
      <p:sp>
        <p:nvSpPr>
          <p:cNvPr id="16" name="文本框 15"/>
          <p:cNvSpPr txBox="1"/>
          <p:nvPr/>
        </p:nvSpPr>
        <p:spPr>
          <a:xfrm>
            <a:off x="3802380" y="2922905"/>
            <a:ext cx="5583555" cy="1568450"/>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1 X micro:bit Game Handle</a:t>
            </a:r>
            <a:endPar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en-US" altLang="zh-CN" sz="320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1 X Micro USB Cable</a:t>
            </a:r>
            <a:endParaRPr lang="en-US" altLang="zh-CN" sz="3200" dirty="0">
              <a:solidFill>
                <a:schemeClr val="accent5">
                  <a:lumMod val="75000"/>
                </a:schemeClr>
              </a:solidFill>
              <a:latin typeface="宋体" pitchFamily="2" charset="-122"/>
              <a:ea typeface="宋体" pitchFamily="2" charset="-122"/>
              <a:cs typeface="宋体" pitchFamily="2" charset="-122"/>
            </a:endParaRPr>
          </a:p>
          <a:p>
            <a:endParaRPr lang="zh-CN" altLang="en-US" sz="3200" dirty="0">
              <a:solidFill>
                <a:schemeClr val="accent5">
                  <a:lumMod val="75000"/>
                </a:schemeClr>
              </a:solidFill>
              <a:latin typeface="宋体" pitchFamily="2" charset="-122"/>
              <a:ea typeface="宋体" pitchFamily="2" charset="-122"/>
            </a:endParaRPr>
          </a:p>
        </p:txBody>
      </p:sp>
      <p:sp>
        <p:nvSpPr>
          <p:cNvPr id="17" name="标题 16"/>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8" name="任意多边形 1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4"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文本框 15"/>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7" name="文本框 16"/>
          <p:cNvSpPr txBox="1"/>
          <p:nvPr/>
        </p:nvSpPr>
        <p:spPr>
          <a:xfrm>
            <a:off x="1301115" y="1899920"/>
            <a:ext cx="9468485" cy="3262630"/>
          </a:xfrm>
          <a:prstGeom prst="rect">
            <a:avLst/>
          </a:prstGeom>
          <a:noFill/>
        </p:spPr>
        <p:txBody>
          <a:bodyPr wrap="square" rtlCol="0">
            <a:spAutoFit/>
          </a:bodyPr>
          <a:p>
            <a:pPr algn="l"/>
            <a:r>
              <a:rPr lang="en-US" altLang="zh-CN" sz="3200" baseline="-25000" dirty="0">
                <a:solidFill>
                  <a:srgbClr val="FF0000"/>
                </a:solidFill>
                <a:ea typeface="宋体" pitchFamily="2" charset="-122"/>
                <a:cs typeface="+mn-lt"/>
              </a:rPr>
              <a:t>1.Online:  </a:t>
            </a:r>
            <a:r>
              <a:rPr sz="3200" baseline="-25000" dirty="0">
                <a:ea typeface="宋体" pitchFamily="2" charset="-122"/>
              </a:rPr>
              <a:t>Connect Micro:bit to the computer via USB cable, and the computer will pop up a U disk and click the URL in the U disk to enter the programming interface.</a:t>
            </a:r>
            <a:r>
              <a:rPr sz="3200" baseline="-25000" dirty="0">
                <a:ea typeface="宋体" pitchFamily="2" charset="-122"/>
                <a:sym typeface="+mn-ea"/>
              </a:rPr>
              <a:t>Enter this URL </a:t>
            </a:r>
            <a:r>
              <a:rPr sz="3200" baseline="-25000" dirty="0">
                <a:solidFill>
                  <a:srgbClr val="FF0000"/>
                </a:solidFill>
                <a:ea typeface="宋体" pitchFamily="2" charset="-122"/>
                <a:sym typeface="+mn-ea"/>
              </a:rPr>
              <a:t>https://github.com/yahboomtechnology/ghbitlib</a:t>
            </a:r>
            <a:r>
              <a:rPr sz="3200" baseline="-25000" dirty="0">
                <a:ea typeface="宋体" pitchFamily="2" charset="-122"/>
                <a:sym typeface="+mn-ea"/>
              </a:rPr>
              <a:t> to get the package named GHBit</a:t>
            </a:r>
            <a:r>
              <a:rPr lang="en-US" sz="3200" baseline="-25000" dirty="0">
                <a:ea typeface="宋体" pitchFamily="2" charset="-122"/>
                <a:sym typeface="+mn-ea"/>
              </a:rPr>
              <a:t>.</a:t>
            </a:r>
            <a:endParaRPr lang="en-US" sz="3200" baseline="-25000" dirty="0">
              <a:ea typeface="宋体" pitchFamily="2" charset="-122"/>
              <a:sym typeface="+mn-ea"/>
            </a:endParaRPr>
          </a:p>
          <a:p>
            <a:pPr algn="l"/>
            <a:endParaRPr lang="zh-CN" altLang="en-US" sz="3200" baseline="-25000" dirty="0">
              <a:solidFill>
                <a:schemeClr val="tx1"/>
              </a:solidFill>
              <a:latin typeface="宋体" pitchFamily="2" charset="-122"/>
              <a:ea typeface="宋体" pitchFamily="2" charset="-122"/>
            </a:endParaRPr>
          </a:p>
          <a:p>
            <a:r>
              <a:rPr lang="en-US" altLang="zh-CN" sz="3200" baseline="-25000" dirty="0">
                <a:solidFill>
                  <a:srgbClr val="FF0000"/>
                </a:solidFill>
                <a:ea typeface="宋体" pitchFamily="2" charset="-122"/>
                <a:cs typeface="+mn-lt"/>
              </a:rPr>
              <a:t>2.offline：</a:t>
            </a:r>
            <a:r>
              <a:rPr lang="en-US" altLang="zh-CN" sz="3200" baseline="-25000" dirty="0">
                <a:solidFill>
                  <a:schemeClr val="tx1"/>
                </a:solidFill>
                <a:ea typeface="宋体" pitchFamily="2" charset="-122"/>
                <a:cs typeface="+mn-lt"/>
              </a:rPr>
              <a:t>Open micro:bit offline programming software and add GHBit package.Click on "Advanced" and select "Add Package".</a:t>
            </a:r>
            <a:r>
              <a:rPr sz="3200" baseline="-25000" dirty="0">
                <a:ea typeface="宋体" pitchFamily="2" charset="-122"/>
              </a:rPr>
              <a:t>Enter this URL </a:t>
            </a:r>
            <a:r>
              <a:rPr sz="3200" baseline="-25000" dirty="0">
                <a:solidFill>
                  <a:srgbClr val="FF0000"/>
                </a:solidFill>
                <a:ea typeface="宋体" pitchFamily="2" charset="-122"/>
              </a:rPr>
              <a:t>https://github.com/yahboomtechnology/ghbitlib</a:t>
            </a:r>
            <a:r>
              <a:rPr sz="3200" baseline="-25000" dirty="0">
                <a:ea typeface="宋体" pitchFamily="2" charset="-122"/>
              </a:rPr>
              <a:t> to get the package named GHBit</a:t>
            </a:r>
            <a:r>
              <a:rPr lang="en-US" sz="3200" baseline="-25000" dirty="0">
                <a:ea typeface="宋体" pitchFamily="2" charset="-122"/>
              </a:rPr>
              <a:t>.</a:t>
            </a:r>
            <a:endParaRPr lang="en-US" sz="3200" baseline="-25000" dirty="0">
              <a:ea typeface="宋体" pitchFamily="2" charset="-122"/>
            </a:endParaRPr>
          </a:p>
          <a:p>
            <a:endParaRPr lang="en-US" sz="3200" baseline="-25000" dirty="0">
              <a:ea typeface="宋体" pitchFamily="2" charset="-122"/>
            </a:endParaRPr>
          </a:p>
          <a:p>
            <a:r>
              <a:rPr lang="en-US" sz="3200" baseline="-25000" dirty="0">
                <a:ea typeface="宋体" pitchFamily="2" charset="-122"/>
              </a:rPr>
              <a:t>Note: If you already have a GHBit package, you don't need to add it repeatedly.</a:t>
            </a:r>
            <a:endParaRPr lang="en-US" sz="3200" baseline="-25000" dirty="0">
              <a:ea typeface="宋体" pitchFamily="2" charset="-122"/>
            </a:endParaRPr>
          </a:p>
        </p:txBody>
      </p:sp>
      <p:sp>
        <p:nvSpPr>
          <p:cNvPr id="18" name="文本框 17"/>
          <p:cNvSpPr txBox="1"/>
          <p:nvPr/>
        </p:nvSpPr>
        <p:spPr>
          <a:xfrm>
            <a:off x="3807460" y="1265555"/>
            <a:ext cx="4660900" cy="521970"/>
          </a:xfrm>
          <a:prstGeom prst="rect">
            <a:avLst/>
          </a:prstGeom>
          <a:noFill/>
        </p:spPr>
        <p:txBody>
          <a:bodyPr wrap="square" rtlCol="0">
            <a:spAutoFit/>
          </a:bodyPr>
          <a:p>
            <a:r>
              <a:rPr lang="en-US" altLang="zh-CN" sz="2800">
                <a:solidFill>
                  <a:schemeClr val="accent6">
                    <a:lumMod val="50000"/>
                  </a:schemeClr>
                </a:solidFill>
                <a:effectLst>
                  <a:outerShdw blurRad="38100" dist="25400" dir="5400000" algn="ctr" rotWithShape="0">
                    <a:srgbClr val="6E747A">
                      <a:alpha val="43000"/>
                    </a:srgbClr>
                  </a:outerShdw>
                </a:effectLst>
                <a:latin typeface="Arial" pitchFamily="34" charset="0"/>
                <a:ea typeface="Arial" pitchFamily="34" charset="0"/>
              </a:rPr>
              <a:t>Two programming methods</a:t>
            </a:r>
            <a:endParaRPr lang="en-US" altLang="zh-CN" sz="2800" b="1">
              <a:solidFill>
                <a:schemeClr val="accent6">
                  <a:lumMod val="50000"/>
                </a:schemeClr>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6" name="任意多边形 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317514" y="5177568"/>
            <a:ext cx="724486" cy="458769"/>
            <a:chOff x="560275" y="3433438"/>
            <a:chExt cx="1198188" cy="758734"/>
          </a:xfrm>
        </p:grpSpPr>
        <p:sp>
          <p:nvSpPr>
            <p:cNvPr id="9"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4" name="文本框 13"/>
          <p:cNvSpPr txBox="1"/>
          <p:nvPr/>
        </p:nvSpPr>
        <p:spPr>
          <a:xfrm>
            <a:off x="3820160" y="1369695"/>
            <a:ext cx="4253230" cy="583565"/>
          </a:xfrm>
          <a:prstGeom prst="rect">
            <a:avLst/>
          </a:prstGeom>
          <a:noFill/>
        </p:spPr>
        <p:txBody>
          <a:bodyPr wrap="square" rtlCol="0">
            <a:spAutoFit/>
          </a:bodyPr>
          <a:p>
            <a:r>
              <a:rPr lang="zh-CN" altLang="en-US" sz="3200" b="1">
                <a:solidFill>
                  <a:schemeClr val="bg1"/>
                </a:solidFill>
                <a:cs typeface="+mn-lt"/>
              </a:rPr>
              <a:t>Programming interface</a:t>
            </a:r>
            <a:endParaRPr lang="zh-CN" altLang="en-US" sz="3200" b="1">
              <a:solidFill>
                <a:schemeClr val="bg1"/>
              </a:solidFill>
              <a:cs typeface="+mn-lt"/>
            </a:endParaRPr>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17" name="图片 16"/>
          <p:cNvPicPr>
            <a:picLocks noChangeAspect="1"/>
          </p:cNvPicPr>
          <p:nvPr/>
        </p:nvPicPr>
        <p:blipFill>
          <a:blip r:embed="rId2"/>
          <a:stretch>
            <a:fillRect/>
          </a:stretch>
        </p:blipFill>
        <p:spPr>
          <a:xfrm>
            <a:off x="2313940" y="1953260"/>
            <a:ext cx="6880860" cy="3718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756410"/>
            <a:ext cx="9551035" cy="3629660"/>
          </a:xfrm>
          <a:prstGeom prst="rect">
            <a:avLst/>
          </a:prstGeom>
          <a:ln w="57150">
            <a:solidFill>
              <a:srgbClr val="5B9BD5"/>
            </a:solidFill>
          </a:ln>
        </p:spPr>
      </p:pic>
      <p:sp>
        <p:nvSpPr>
          <p:cNvPr id="14" name="任意多边形 13"/>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5" name="组合 14"/>
          <p:cNvGrpSpPr/>
          <p:nvPr/>
        </p:nvGrpSpPr>
        <p:grpSpPr>
          <a:xfrm>
            <a:off x="317514" y="5177568"/>
            <a:ext cx="724486" cy="458769"/>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9" name="文本框 18"/>
          <p:cNvSpPr txBox="1"/>
          <p:nvPr/>
        </p:nvSpPr>
        <p:spPr>
          <a:xfrm>
            <a:off x="5730240" y="1815465"/>
            <a:ext cx="4071620" cy="583565"/>
          </a:xfrm>
          <a:prstGeom prst="rect">
            <a:avLst/>
          </a:prstGeom>
          <a:noFill/>
        </p:spPr>
        <p:txBody>
          <a:bodyPr wrap="square" rtlCol="0">
            <a:spAutoFit/>
          </a:bodyPr>
          <a:p>
            <a:r>
              <a:rPr lang="zh-CN" altLang="en-US" sz="3200" b="1">
                <a:solidFill>
                  <a:schemeClr val="accent1">
                    <a:lumMod val="75000"/>
                  </a:schemeClr>
                </a:solidFill>
                <a:cs typeface="+mn-lt"/>
              </a:rPr>
              <a:t>Start programming</a:t>
            </a:r>
            <a:endParaRPr lang="zh-CN" altLang="en-US" sz="3200" b="1">
              <a:solidFill>
                <a:schemeClr val="accent1">
                  <a:lumMod val="75000"/>
                </a:schemeClr>
              </a:solidFill>
              <a:cs typeface="+mn-lt"/>
            </a:endParaRPr>
          </a:p>
        </p:txBody>
      </p:sp>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pic>
        <p:nvPicPr>
          <p:cNvPr id="22" name="图片 21"/>
          <p:cNvPicPr>
            <a:picLocks noChangeAspect="1"/>
          </p:cNvPicPr>
          <p:nvPr/>
        </p:nvPicPr>
        <p:blipFill>
          <a:blip r:embed="rId3"/>
          <a:stretch>
            <a:fillRect/>
          </a:stretch>
        </p:blipFill>
        <p:spPr>
          <a:xfrm>
            <a:off x="1539240" y="1815465"/>
            <a:ext cx="3326130" cy="3511550"/>
          </a:xfrm>
          <a:prstGeom prst="rect">
            <a:avLst/>
          </a:prstGeom>
        </p:spPr>
      </p:pic>
      <p:sp>
        <p:nvSpPr>
          <p:cNvPr id="23" name="文本框 22"/>
          <p:cNvSpPr txBox="1"/>
          <p:nvPr/>
        </p:nvSpPr>
        <p:spPr>
          <a:xfrm>
            <a:off x="5142865" y="2670810"/>
            <a:ext cx="4848225" cy="1568450"/>
          </a:xfrm>
          <a:prstGeom prst="rect">
            <a:avLst/>
          </a:prstGeom>
          <a:noFill/>
        </p:spPr>
        <p:txBody>
          <a:bodyPr wrap="square" rtlCol="0">
            <a:spAutoFit/>
          </a:bodyPr>
          <a:p>
            <a:pPr algn="l"/>
            <a:r>
              <a:rPr lang="en-US" altLang="zh-CN" sz="2400" dirty="0">
                <a:solidFill>
                  <a:schemeClr val="accent5">
                    <a:lumMod val="75000"/>
                  </a:schemeClr>
                </a:solidFill>
                <a:latin typeface="微软雅黑 Light" charset="-122"/>
                <a:ea typeface="微软雅黑 Light" charset="-122"/>
              </a:rPr>
              <a:t>     </a:t>
            </a:r>
            <a:r>
              <a:rPr sz="2400" dirty="0">
                <a:solidFill>
                  <a:schemeClr val="accent5">
                    <a:lumMod val="75000"/>
                  </a:schemeClr>
                </a:solidFill>
              </a:rPr>
              <a:t>The “forever” building block means that when the micro:bi Game Handle is turned on, the blocks in “</a:t>
            </a:r>
            <a:r>
              <a:rPr sz="2400" dirty="0">
                <a:solidFill>
                  <a:schemeClr val="accent5">
                    <a:lumMod val="75000"/>
                  </a:schemeClr>
                </a:solidFill>
                <a:sym typeface="+mn-ea"/>
              </a:rPr>
              <a:t>forever</a:t>
            </a:r>
            <a:r>
              <a:rPr sz="2400" dirty="0">
                <a:solidFill>
                  <a:schemeClr val="accent5">
                    <a:lumMod val="75000"/>
                  </a:schemeClr>
                </a:solidFill>
              </a:rPr>
              <a:t>” are repeatedly executed.</a:t>
            </a:r>
            <a:endParaRPr sz="2400"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462905" y="2859405"/>
            <a:ext cx="5395595" cy="460375"/>
          </a:xfrm>
          <a:prstGeom prst="rect">
            <a:avLst/>
          </a:prstGeom>
          <a:noFill/>
        </p:spPr>
        <p:txBody>
          <a:bodyPr wrap="square" rtlCol="0">
            <a:spAutoFit/>
          </a:bodyPr>
          <a:p>
            <a:pPr algn="l"/>
            <a:r>
              <a:rPr lang="en-US" altLang="zh-CN" sz="2400" dirty="0">
                <a:solidFill>
                  <a:schemeClr val="accent5">
                    <a:lumMod val="75000"/>
                  </a:schemeClr>
                </a:solidFill>
                <a:ea typeface="微软雅黑 Light" charset="-122"/>
                <a:cs typeface="+mn-lt"/>
              </a:rPr>
              <a:t>Sets this variable be equal to the input.</a:t>
            </a:r>
            <a:endParaRPr lang="zh-CN" altLang="en-US" sz="2400" dirty="0">
              <a:solidFill>
                <a:schemeClr val="accent5">
                  <a:lumMod val="75000"/>
                </a:schemeClr>
              </a:solidFill>
              <a:ea typeface="微软雅黑 Light" charset="-122"/>
              <a:cs typeface="+mn-lt"/>
            </a:endParaRPr>
          </a:p>
        </p:txBody>
      </p:sp>
      <p:pic>
        <p:nvPicPr>
          <p:cNvPr id="19" name="图片 18"/>
          <p:cNvPicPr>
            <a:picLocks noChangeAspect="1"/>
          </p:cNvPicPr>
          <p:nvPr/>
        </p:nvPicPr>
        <p:blipFill>
          <a:blip r:embed="rId3"/>
          <a:stretch>
            <a:fillRect/>
          </a:stretch>
        </p:blipFill>
        <p:spPr>
          <a:xfrm>
            <a:off x="1868170" y="1744345"/>
            <a:ext cx="3321685" cy="377952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15" name="任意多边形 14"/>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317514" y="5177568"/>
            <a:ext cx="724486" cy="458769"/>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0" name="文本框 19"/>
          <p:cNvSpPr txBox="1"/>
          <p:nvPr/>
        </p:nvSpPr>
        <p:spPr>
          <a:xfrm>
            <a:off x="5562600" y="2042160"/>
            <a:ext cx="5170170" cy="398780"/>
          </a:xfrm>
          <a:prstGeom prst="rect">
            <a:avLst/>
          </a:prstGeom>
          <a:noFill/>
        </p:spPr>
        <p:txBody>
          <a:bodyPr wrap="square" rtlCol="0">
            <a:spAutoFit/>
          </a:bodyPr>
          <a:p>
            <a:pPr algn="l"/>
            <a:r>
              <a:rPr sz="2000" dirty="0">
                <a:solidFill>
                  <a:schemeClr val="accent5">
                    <a:lumMod val="75000"/>
                  </a:schemeClr>
                </a:solidFill>
              </a:rPr>
              <a:t>If a value is true, then do some statements.</a:t>
            </a:r>
            <a:endParaRPr sz="2000" dirty="0">
              <a:solidFill>
                <a:schemeClr val="accent5">
                  <a:lumMod val="75000"/>
                </a:schemeClr>
              </a:solidFill>
            </a:endParaRPr>
          </a:p>
        </p:txBody>
      </p:sp>
      <p:sp>
        <p:nvSpPr>
          <p:cNvPr id="21" name="文本框 20"/>
          <p:cNvSpPr txBox="1"/>
          <p:nvPr/>
        </p:nvSpPr>
        <p:spPr>
          <a:xfrm>
            <a:off x="5562600" y="3551555"/>
            <a:ext cx="5267325" cy="922020"/>
          </a:xfrm>
          <a:prstGeom prst="rect">
            <a:avLst/>
          </a:prstGeom>
          <a:noFill/>
        </p:spPr>
        <p:txBody>
          <a:bodyPr wrap="square" rtlCol="0">
            <a:spAutoFit/>
          </a:bodyPr>
          <a:p>
            <a:pPr algn="l"/>
            <a:r>
              <a:rPr dirty="0">
                <a:solidFill>
                  <a:schemeClr val="accent5">
                    <a:lumMod val="75000"/>
                  </a:schemeClr>
                </a:solidFill>
              </a:rPr>
              <a:t>For example: If the B1 button of the handle is pressed, the dot matrix display character R is executed. If the B1 button is not pressed, it will not be executed.</a:t>
            </a:r>
            <a:endParaRPr dirty="0">
              <a:solidFill>
                <a:schemeClr val="accent5">
                  <a:lumMod val="75000"/>
                </a:schemeClr>
              </a:solidFill>
            </a:endParaRPr>
          </a:p>
        </p:txBody>
      </p:sp>
      <p:pic>
        <p:nvPicPr>
          <p:cNvPr id="22" name="图片 21"/>
          <p:cNvPicPr>
            <a:picLocks noChangeAspect="1"/>
          </p:cNvPicPr>
          <p:nvPr/>
        </p:nvPicPr>
        <p:blipFill>
          <a:blip r:embed="rId3"/>
          <a:stretch>
            <a:fillRect/>
          </a:stretch>
        </p:blipFill>
        <p:spPr>
          <a:xfrm>
            <a:off x="1414145" y="1875155"/>
            <a:ext cx="3660775" cy="3518535"/>
          </a:xfrm>
          <a:prstGeom prst="rect">
            <a:avLst/>
          </a:prstGeom>
        </p:spPr>
      </p:pic>
      <p:pic>
        <p:nvPicPr>
          <p:cNvPr id="23" name="图片 22"/>
          <p:cNvPicPr>
            <a:picLocks noChangeAspect="1"/>
          </p:cNvPicPr>
          <p:nvPr/>
        </p:nvPicPr>
        <p:blipFill>
          <a:blip r:embed="rId4"/>
          <a:stretch>
            <a:fillRect/>
          </a:stretch>
        </p:blipFill>
        <p:spPr>
          <a:xfrm>
            <a:off x="5680710" y="2550795"/>
            <a:ext cx="4135755" cy="890905"/>
          </a:xfrm>
          <a:prstGeom prst="rect">
            <a:avLst/>
          </a:prstGeom>
        </p:spPr>
      </p:pic>
      <p:sp>
        <p:nvSpPr>
          <p:cNvPr id="24" name="标题 23"/>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charset="-122"/>
                <a:cs typeface="+mn-lt"/>
              </a:rPr>
              <a:t>micro:bit p</a:t>
            </a:r>
            <a:r>
              <a:rPr lang="zh-CN" altLang="en-US" sz="3600">
                <a:solidFill>
                  <a:schemeClr val="accent2"/>
                </a:solidFill>
                <a:latin typeface="+mn-lt"/>
                <a:ea typeface="微软雅黑" charset="-122"/>
                <a:cs typeface="+mn-lt"/>
              </a:rPr>
              <a:t>rogramming tutorial</a:t>
            </a:r>
            <a:endParaRPr lang="zh-CN" altLang="en-US" sz="3600">
              <a:solidFill>
                <a:schemeClr val="accent2"/>
              </a:solidFill>
              <a:latin typeface="+mn-lt"/>
              <a:ea typeface="微软雅黑" charset="-122"/>
              <a:cs typeface="+mn-lt"/>
            </a:endParaRPr>
          </a:p>
        </p:txBody>
      </p:sp>
      <p:sp>
        <p:nvSpPr>
          <p:cNvPr id="26" name="任意多边形 2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charset="-122"/>
                <a:ea typeface="微软雅黑" charset="-122"/>
                <a:sym typeface="+mn-ea"/>
              </a:rPr>
              <a:t> Yahboom</a:t>
            </a:r>
            <a:r>
              <a:rPr lang="zh-CN" altLang="en-US" sz="2800">
                <a:solidFill>
                  <a:schemeClr val="bg1"/>
                </a:solidFill>
                <a:latin typeface="微软雅黑" charset="-122"/>
                <a:ea typeface="微软雅黑" charset="-122"/>
                <a:sym typeface="+mn-ea"/>
              </a:rPr>
              <a:t>     </a:t>
            </a:r>
            <a:r>
              <a:rPr lang="en-US" altLang="zh-CN" sz="2800">
                <a:solidFill>
                  <a:schemeClr val="bg1"/>
                </a:solidFill>
                <a:latin typeface="微软雅黑" charset="-122"/>
                <a:ea typeface="微软雅黑" charset="-122"/>
                <a:sym typeface="+mn-ea"/>
              </a:rPr>
              <a:t>micro:bit t</a:t>
            </a:r>
            <a:r>
              <a:rPr lang="zh-CN" altLang="en-US" sz="2800">
                <a:solidFill>
                  <a:schemeClr val="bg1"/>
                </a:solidFill>
                <a:latin typeface="微软雅黑" charset="-122"/>
                <a:ea typeface="微软雅黑" charset="-122"/>
                <a:sym typeface="+mn-ea"/>
              </a:rPr>
              <a:t>utorial</a:t>
            </a:r>
            <a:endParaRPr lang="zh-CN" altLang="en-US" sz="2800">
              <a:solidFill>
                <a:schemeClr val="bg1"/>
              </a:solidFill>
              <a:latin typeface="微软雅黑" charset="-122"/>
              <a:ea typeface="微软雅黑"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4342</Words>
  <Application>WPS 演示</Application>
  <PresentationFormat>自定义</PresentationFormat>
  <Paragraphs>207</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87</cp:revision>
  <dcterms:created xsi:type="dcterms:W3CDTF">2018-09-06T08:46:00Z</dcterms:created>
  <dcterms:modified xsi:type="dcterms:W3CDTF">2021-12-27T06:57:49Z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