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42" r:id="rId7"/>
    <p:sldId id="327" r:id="rId8"/>
    <p:sldId id="292" r:id="rId9"/>
    <p:sldId id="274" r:id="rId10"/>
    <p:sldId id="275" r:id="rId11"/>
    <p:sldId id="318" r:id="rId12"/>
    <p:sldId id="309" r:id="rId13"/>
    <p:sldId id="320" r:id="rId14"/>
    <p:sldId id="319" r:id="rId15"/>
    <p:sldId id="321" r:id="rId16"/>
    <p:sldId id="270" r:id="rId17"/>
    <p:sldId id="271" r:id="rId18"/>
    <p:sldId id="272"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14" d="100"/>
          <a:sy n="114" d="100"/>
        </p:scale>
        <p:origin x="-420" y="-96"/>
      </p:cViewPr>
      <p:guideLst>
        <p:guide orient="horz" pos="2211"/>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6.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022475" y="1882775"/>
            <a:ext cx="8146415" cy="3371215"/>
          </a:xfrm>
          <a:prstGeom prst="rect">
            <a:avLst/>
          </a:prstGeom>
          <a:ln w="57150">
            <a:solidFill>
              <a:srgbClr val="5B9BD5"/>
            </a:solidFill>
          </a:ln>
        </p:spPr>
      </p:pic>
      <p:sp>
        <p:nvSpPr>
          <p:cNvPr id="10" name="任意多边形 9"/>
          <p:cNvSpPr/>
          <p:nvPr/>
        </p:nvSpPr>
        <p:spPr>
          <a:xfrm>
            <a:off x="824076" y="143310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10227156" y="199952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955054" y="490070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Lesson 7</a:t>
            </a:r>
            <a:endParaRPr lang="zh-CN"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
        <p:nvSpPr>
          <p:cNvPr id="16" name="文本框 15"/>
          <p:cNvSpPr txBox="1"/>
          <p:nvPr/>
        </p:nvSpPr>
        <p:spPr>
          <a:xfrm>
            <a:off x="1718945" y="3642360"/>
            <a:ext cx="8300720" cy="583565"/>
          </a:xfrm>
          <a:prstGeom prst="rect">
            <a:avLst/>
          </a:prstGeom>
          <a:noFill/>
        </p:spPr>
        <p:txBody>
          <a:bodyPr wrap="square" rtlCol="0">
            <a:spAutoFit/>
          </a:bodyPr>
          <a:p>
            <a:pPr algn="ct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micro:bit</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7</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“Automatic lighting”</a:t>
            </a:r>
            <a:endParaRPr lang="en-US" altLang="zh-CN" sz="32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501640" y="2670810"/>
            <a:ext cx="4537075" cy="645160"/>
          </a:xfrm>
          <a:prstGeom prst="rect">
            <a:avLst/>
          </a:prstGeom>
          <a:noFill/>
        </p:spPr>
        <p:txBody>
          <a:bodyPr wrap="square" rtlCol="0">
            <a:spAutoFit/>
          </a:bodyPr>
          <a:lstStyle/>
          <a:p>
            <a:pPr algn="l"/>
            <a:r>
              <a:rPr lang="en-US" altLang="zh-CN" dirty="0">
                <a:solidFill>
                  <a:schemeClr val="accent5">
                    <a:lumMod val="75000"/>
                  </a:schemeClr>
                </a:solidFill>
                <a:cs typeface="+mn-lt"/>
              </a:rPr>
              <a:t>	</a:t>
            </a:r>
            <a:r>
              <a:rPr lang="zh-CN" altLang="en-US" dirty="0">
                <a:solidFill>
                  <a:schemeClr val="accent5">
                    <a:lumMod val="75000"/>
                  </a:schemeClr>
                </a:solidFill>
                <a:cs typeface="+mn-lt"/>
              </a:rPr>
              <a:t>This building block indicates whether the current environment is day or night.</a:t>
            </a:r>
            <a:endParaRPr lang="zh-CN" altLang="en-US" dirty="0">
              <a:solidFill>
                <a:schemeClr val="accent5">
                  <a:lumMod val="75000"/>
                </a:schemeClr>
              </a:solidFill>
              <a:cs typeface="+mn-lt"/>
            </a:endParaRPr>
          </a:p>
        </p:txBody>
      </p:sp>
      <p:pic>
        <p:nvPicPr>
          <p:cNvPr id="8" name="图片 7"/>
          <p:cNvPicPr>
            <a:picLocks noChangeAspect="1"/>
          </p:cNvPicPr>
          <p:nvPr/>
        </p:nvPicPr>
        <p:blipFill>
          <a:blip r:embed="rId3"/>
          <a:stretch>
            <a:fillRect/>
          </a:stretch>
        </p:blipFill>
        <p:spPr>
          <a:xfrm>
            <a:off x="1609090" y="1568450"/>
            <a:ext cx="3678555" cy="3720465"/>
          </a:xfrm>
          <a:prstGeom prst="rect">
            <a:avLst/>
          </a:prstGeom>
        </p:spPr>
      </p:pic>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20140"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标题 17"/>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9" name="任意多边形 18"/>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0" name="图片 19"/>
          <p:cNvPicPr>
            <a:picLocks noChangeAspect="1"/>
          </p:cNvPicPr>
          <p:nvPr/>
        </p:nvPicPr>
        <p:blipFill>
          <a:blip r:embed="rId3"/>
          <a:stretch>
            <a:fillRect/>
          </a:stretch>
        </p:blipFill>
        <p:spPr>
          <a:xfrm>
            <a:off x="1306195" y="1885950"/>
            <a:ext cx="3647440" cy="3571240"/>
          </a:xfrm>
          <a:prstGeom prst="rect">
            <a:avLst/>
          </a:prstGeom>
        </p:spPr>
      </p:pic>
      <p:sp>
        <p:nvSpPr>
          <p:cNvPr id="21" name="文本框 20"/>
          <p:cNvSpPr txBox="1"/>
          <p:nvPr/>
        </p:nvSpPr>
        <p:spPr>
          <a:xfrm>
            <a:off x="5012055" y="2489200"/>
            <a:ext cx="5457190" cy="2676525"/>
          </a:xfrm>
          <a:prstGeom prst="rect">
            <a:avLst/>
          </a:prstGeom>
          <a:noFill/>
        </p:spPr>
        <p:txBody>
          <a:bodyPr wrap="square" rtlCol="0">
            <a:spAutoFit/>
          </a:bodyPr>
          <a:p>
            <a:pPr algn="l"/>
            <a:r>
              <a:rPr lang="en-US" altLang="zh-CN" sz="2400" b="1" dirty="0">
                <a:solidFill>
                  <a:schemeClr val="accent5">
                    <a:lumMod val="75000"/>
                  </a:schemeClr>
                </a:solidFill>
                <a:latin typeface="微软雅黑 Light" charset="-122"/>
                <a:ea typeface="微软雅黑 Light" charset="-122"/>
              </a:rPr>
              <a:t>Turn off the colorful lights.</a:t>
            </a:r>
            <a:endParaRPr lang="en-US" altLang="zh-CN" sz="2400" b="1" dirty="0">
              <a:solidFill>
                <a:schemeClr val="accent5">
                  <a:lumMod val="75000"/>
                </a:schemeClr>
              </a:solidFill>
              <a:latin typeface="微软雅黑 Light" charset="-122"/>
              <a:ea typeface="微软雅黑 Light" charset="-122"/>
            </a:endParaRPr>
          </a:p>
          <a:p>
            <a:pPr algn="l"/>
            <a:endParaRPr lang="en-US" altLang="zh-CN" sz="2400" b="1" dirty="0">
              <a:solidFill>
                <a:schemeClr val="accent5">
                  <a:lumMod val="75000"/>
                </a:schemeClr>
              </a:solidFill>
              <a:latin typeface="微软雅黑 Light" charset="-122"/>
              <a:ea typeface="微软雅黑 Light" charset="-122"/>
            </a:endParaRPr>
          </a:p>
          <a:p>
            <a:pPr algn="l"/>
            <a:r>
              <a:rPr sz="2400" dirty="0">
                <a:solidFill>
                  <a:schemeClr val="accent5">
                    <a:lumMod val="75000"/>
                  </a:schemeClr>
                </a:solidFill>
                <a:ea typeface="宋体" pitchFamily="2" charset="-122"/>
                <a:cs typeface="+mn-lt"/>
              </a:rPr>
              <a:t>Note: Every time you complete an experiment on a colorful light, you need to use a program that turns off the colorful lights. Otherwise the colorful lights will remain on.</a:t>
            </a:r>
            <a:endParaRPr sz="2400" dirty="0">
              <a:solidFill>
                <a:schemeClr val="accent5">
                  <a:lumMod val="75000"/>
                </a:schemeClr>
              </a:solidFill>
              <a:ea typeface="宋体" pitchFamily="2" charset="-122"/>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20140" y="176657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822950" y="2510790"/>
            <a:ext cx="4848225" cy="1198880"/>
          </a:xfrm>
          <a:prstGeom prst="rect">
            <a:avLst/>
          </a:prstGeom>
          <a:noFill/>
        </p:spPr>
        <p:txBody>
          <a:bodyPr wrap="square" rtlCol="0">
            <a:spAutoFit/>
          </a:bodyPr>
          <a:p>
            <a:pPr algn="l"/>
            <a:r>
              <a:rPr lang="en-US" sz="2400" dirty="0">
                <a:solidFill>
                  <a:schemeClr val="accent5">
                    <a:lumMod val="75000"/>
                  </a:schemeClr>
                </a:solidFill>
                <a:ea typeface="宋体" pitchFamily="2" charset="-122"/>
                <a:cs typeface="+mn-lt"/>
              </a:rPr>
              <a:t>         </a:t>
            </a:r>
            <a:r>
              <a:rPr sz="2400" dirty="0">
                <a:solidFill>
                  <a:schemeClr val="accent5">
                    <a:lumMod val="75000"/>
                  </a:schemeClr>
                </a:solidFill>
                <a:ea typeface="宋体" pitchFamily="2" charset="-122"/>
                <a:cs typeface="+mn-lt"/>
              </a:rPr>
              <a:t>Use this building block when controlling the lights built into the </a:t>
            </a:r>
            <a:r>
              <a:rPr lang="en-US" sz="2400" dirty="0">
                <a:solidFill>
                  <a:schemeClr val="accent5">
                    <a:lumMod val="75000"/>
                  </a:schemeClr>
                </a:solidFill>
                <a:ea typeface="宋体" pitchFamily="2" charset="-122"/>
                <a:cs typeface="+mn-lt"/>
              </a:rPr>
              <a:t>micro:bit Game Handle.</a:t>
            </a:r>
            <a:endParaRPr lang="en-US" sz="2400" dirty="0">
              <a:solidFill>
                <a:schemeClr val="accent5">
                  <a:lumMod val="75000"/>
                </a:schemeClr>
              </a:solidFill>
              <a:ea typeface="宋体"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1" name="图片 20"/>
          <p:cNvPicPr>
            <a:picLocks noChangeAspect="1"/>
          </p:cNvPicPr>
          <p:nvPr/>
        </p:nvPicPr>
        <p:blipFill>
          <a:blip r:embed="rId3"/>
          <a:stretch>
            <a:fillRect/>
          </a:stretch>
        </p:blipFill>
        <p:spPr>
          <a:xfrm>
            <a:off x="1271905" y="1820545"/>
            <a:ext cx="4114165" cy="3522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925830" y="1433195"/>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737985" y="2762250"/>
            <a:ext cx="2795270" cy="1198880"/>
          </a:xfrm>
          <a:prstGeom prst="rect">
            <a:avLst/>
          </a:prstGeom>
          <a:noFill/>
        </p:spPr>
        <p:txBody>
          <a:bodyPr wrap="square" rtlCol="0">
            <a:spAutoFit/>
          </a:bodyPr>
          <a:p>
            <a:pPr algn="l"/>
            <a:r>
              <a:rPr lang="en-US" altLang="zh-CN" sz="2400" dirty="0">
                <a:solidFill>
                  <a:schemeClr val="accent5">
                    <a:lumMod val="75000"/>
                  </a:schemeClr>
                </a:solidFill>
                <a:ea typeface="宋体" pitchFamily="2" charset="-122"/>
                <a:cs typeface="+mn-lt"/>
                <a:sym typeface="+mn-ea"/>
              </a:rPr>
              <a:t>        </a:t>
            </a:r>
            <a:r>
              <a:rPr lang="zh-CN" sz="2400" dirty="0">
                <a:solidFill>
                  <a:schemeClr val="accent5">
                    <a:lumMod val="75000"/>
                  </a:schemeClr>
                </a:solidFill>
                <a:ea typeface="宋体" pitchFamily="2" charset="-122"/>
                <a:cs typeface="+mn-lt"/>
                <a:sym typeface="+mn-ea"/>
              </a:rPr>
              <a:t>Select the color that the light on the handle is lit</a:t>
            </a:r>
            <a:r>
              <a:rPr lang="en-US" altLang="zh-CN" sz="2400" dirty="0">
                <a:solidFill>
                  <a:schemeClr val="accent5">
                    <a:lumMod val="75000"/>
                  </a:schemeClr>
                </a:solidFill>
                <a:ea typeface="宋体" pitchFamily="2" charset="-122"/>
                <a:cs typeface="+mn-lt"/>
                <a:sym typeface="+mn-ea"/>
              </a:rPr>
              <a:t>.</a:t>
            </a:r>
            <a:endParaRPr lang="en-US" altLang="zh-CN" sz="2400" dirty="0">
              <a:solidFill>
                <a:schemeClr val="accent5">
                  <a:lumMod val="75000"/>
                </a:schemeClr>
              </a:solidFill>
              <a:ea typeface="宋体" pitchFamily="2" charset="-122"/>
              <a:cs typeface="+mn-lt"/>
              <a:sym typeface="+mn-ea"/>
            </a:endParaRPr>
          </a:p>
        </p:txBody>
      </p:sp>
      <p:pic>
        <p:nvPicPr>
          <p:cNvPr id="19" name="图片 18"/>
          <p:cNvPicPr>
            <a:picLocks noChangeAspect="1"/>
          </p:cNvPicPr>
          <p:nvPr/>
        </p:nvPicPr>
        <p:blipFill>
          <a:blip r:embed="rId3"/>
          <a:stretch>
            <a:fillRect/>
          </a:stretch>
        </p:blipFill>
        <p:spPr>
          <a:xfrm>
            <a:off x="1224915" y="1627505"/>
            <a:ext cx="4888230" cy="309943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659755" y="2670810"/>
            <a:ext cx="4848225" cy="1198880"/>
          </a:xfrm>
          <a:prstGeom prst="rect">
            <a:avLst/>
          </a:prstGeom>
          <a:noFill/>
        </p:spPr>
        <p:txBody>
          <a:bodyPr wrap="square" rtlCol="0">
            <a:spAutoFit/>
          </a:bodyPr>
          <a:p>
            <a:pPr algn="l"/>
            <a:r>
              <a:rPr lang="en-US" sz="2400" dirty="0">
                <a:solidFill>
                  <a:schemeClr val="accent5">
                    <a:lumMod val="75000"/>
                  </a:schemeClr>
                </a:solidFill>
                <a:ea typeface="宋体" pitchFamily="2" charset="-122"/>
                <a:cs typeface="+mn-lt"/>
              </a:rPr>
              <a:t>         </a:t>
            </a:r>
            <a:r>
              <a:rPr sz="2400" dirty="0">
                <a:solidFill>
                  <a:schemeClr val="accent5">
                    <a:lumMod val="75000"/>
                  </a:schemeClr>
                </a:solidFill>
                <a:ea typeface="宋体" pitchFamily="2" charset="-122"/>
                <a:cs typeface="+mn-lt"/>
              </a:rPr>
              <a:t>Pause for 100 milliseconds, in the program we change the value to </a:t>
            </a:r>
            <a:r>
              <a:rPr lang="en-US" sz="2400" dirty="0">
                <a:solidFill>
                  <a:schemeClr val="accent5">
                    <a:lumMod val="75000"/>
                  </a:schemeClr>
                </a:solidFill>
                <a:ea typeface="宋体" pitchFamily="2" charset="-122"/>
                <a:cs typeface="+mn-lt"/>
              </a:rPr>
              <a:t>10</a:t>
            </a:r>
            <a:r>
              <a:rPr sz="2400" dirty="0">
                <a:solidFill>
                  <a:schemeClr val="accent5">
                    <a:lumMod val="75000"/>
                  </a:schemeClr>
                </a:solidFill>
                <a:ea typeface="宋体" pitchFamily="2" charset="-122"/>
                <a:cs typeface="+mn-lt"/>
              </a:rPr>
              <a:t>00 milliseconds</a:t>
            </a:r>
            <a:r>
              <a:rPr lang="en-US" sz="2400" dirty="0">
                <a:solidFill>
                  <a:schemeClr val="accent5">
                    <a:lumMod val="75000"/>
                  </a:schemeClr>
                </a:solidFill>
                <a:ea typeface="宋体" pitchFamily="2" charset="-122"/>
                <a:cs typeface="+mn-lt"/>
              </a:rPr>
              <a:t>.</a:t>
            </a:r>
            <a:endParaRPr lang="en-US" sz="2400" dirty="0">
              <a:solidFill>
                <a:schemeClr val="accent5">
                  <a:lumMod val="75000"/>
                </a:schemeClr>
              </a:solidFill>
              <a:ea typeface="宋体"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1" name="图片 20"/>
          <p:cNvPicPr>
            <a:picLocks noChangeAspect="1"/>
          </p:cNvPicPr>
          <p:nvPr/>
        </p:nvPicPr>
        <p:blipFill>
          <a:blip r:embed="rId3"/>
          <a:stretch>
            <a:fillRect/>
          </a:stretch>
        </p:blipFill>
        <p:spPr>
          <a:xfrm>
            <a:off x="1329055" y="1770380"/>
            <a:ext cx="3923665" cy="36868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801485" y="4477385"/>
            <a:ext cx="3860800" cy="825500"/>
          </a:xfrm>
          <a:prstGeom prst="rect">
            <a:avLst/>
          </a:prstGeom>
          <a:noFill/>
        </p:spPr>
        <p:txBody>
          <a:bodyPr wrap="square" rtlCol="0">
            <a:spAutoFit/>
          </a:bodyPr>
          <a:p>
            <a:pPr algn="l"/>
            <a:r>
              <a:rPr sz="1600" dirty="0">
                <a:solidFill>
                  <a:schemeClr val="accent5">
                    <a:lumMod val="75000"/>
                  </a:schemeClr>
                </a:solidFill>
                <a:ea typeface="宋体" pitchFamily="2" charset="-122"/>
                <a:cs typeface="+mn-lt"/>
                <a:sym typeface="+mn-ea"/>
              </a:rPr>
              <a:t>This is the complete building block for this course, let's download it to the micro:bit Game Handle.</a:t>
            </a:r>
            <a:endParaRPr lang="zh-CN" sz="1600" dirty="0">
              <a:solidFill>
                <a:schemeClr val="accent5">
                  <a:lumMod val="75000"/>
                </a:schemeClr>
              </a:solidFill>
              <a:latin typeface="宋体" pitchFamily="2" charset="-122"/>
              <a:ea typeface="宋体" pitchFamily="2" charset="-122"/>
              <a:cs typeface="宋体"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 name="图片 1"/>
          <p:cNvPicPr>
            <a:picLocks noChangeAspect="1"/>
          </p:cNvPicPr>
          <p:nvPr/>
        </p:nvPicPr>
        <p:blipFill>
          <a:blip r:embed="rId3"/>
          <a:stretch>
            <a:fillRect/>
          </a:stretch>
        </p:blipFill>
        <p:spPr>
          <a:xfrm>
            <a:off x="1229995" y="1986280"/>
            <a:ext cx="5664835" cy="3305175"/>
          </a:xfrm>
          <a:prstGeom prst="rect">
            <a:avLst/>
          </a:prstGeom>
        </p:spPr>
      </p:pic>
      <p:sp>
        <p:nvSpPr>
          <p:cNvPr id="3" name="文本框 2"/>
          <p:cNvSpPr txBox="1"/>
          <p:nvPr/>
        </p:nvSpPr>
        <p:spPr>
          <a:xfrm>
            <a:off x="6903720" y="2355215"/>
            <a:ext cx="3670935" cy="1557020"/>
          </a:xfrm>
          <a:prstGeom prst="rect">
            <a:avLst/>
          </a:prstGeom>
          <a:noFill/>
        </p:spPr>
        <p:txBody>
          <a:bodyPr wrap="square" rtlCol="0">
            <a:spAutoFit/>
          </a:bodyPr>
          <a:p>
            <a:pPr algn="l"/>
            <a:r>
              <a:rPr lang="en-US" sz="1600" b="1" dirty="0">
                <a:solidFill>
                  <a:srgbClr val="FF0000"/>
                </a:solidFill>
                <a:ea typeface="宋体" pitchFamily="2" charset="-122"/>
                <a:cs typeface="+mn-lt"/>
                <a:sym typeface="+mn-ea"/>
              </a:rPr>
              <a:t>!N</a:t>
            </a:r>
            <a:r>
              <a:rPr sz="1600" b="1" dirty="0">
                <a:solidFill>
                  <a:srgbClr val="FF0000"/>
                </a:solidFill>
                <a:ea typeface="宋体" pitchFamily="2" charset="-122"/>
                <a:cs typeface="+mn-lt"/>
                <a:sym typeface="+mn-ea"/>
              </a:rPr>
              <a:t>ote:</a:t>
            </a:r>
            <a:endParaRPr sz="1600" b="1" dirty="0">
              <a:solidFill>
                <a:srgbClr val="FF0000"/>
              </a:solidFill>
              <a:ea typeface="宋体" pitchFamily="2" charset="-122"/>
              <a:cs typeface="+mn-lt"/>
              <a:sym typeface="+mn-ea"/>
            </a:endParaRPr>
          </a:p>
          <a:p>
            <a:pPr algn="l"/>
            <a:r>
              <a:rPr sz="1600" b="1" dirty="0">
                <a:solidFill>
                  <a:srgbClr val="FF0000"/>
                </a:solidFill>
                <a:ea typeface="宋体" pitchFamily="2" charset="-122"/>
                <a:cs typeface="+mn-lt"/>
                <a:sym typeface="+mn-ea"/>
              </a:rPr>
              <a:t>Because the colorful water flow l</a:t>
            </a:r>
            <a:r>
              <a:rPr lang="en-US" sz="1600" b="1" dirty="0">
                <a:solidFill>
                  <a:srgbClr val="FF0000"/>
                </a:solidFill>
                <a:ea typeface="宋体" pitchFamily="2" charset="-122"/>
                <a:cs typeface="+mn-lt"/>
                <a:sym typeface="+mn-ea"/>
              </a:rPr>
              <a:t>ight </a:t>
            </a:r>
            <a:r>
              <a:rPr sz="1600" b="1" dirty="0">
                <a:solidFill>
                  <a:srgbClr val="FF0000"/>
                </a:solidFill>
                <a:ea typeface="宋体" pitchFamily="2" charset="-122"/>
                <a:cs typeface="+mn-lt"/>
                <a:sym typeface="+mn-ea"/>
              </a:rPr>
              <a:t>uses the P4 pin, the photoresistor uses the P10 pin, which is multiplexed with the micro:bit dot matrix pin. So we need to turn off the LED during initialization.</a:t>
            </a:r>
            <a:endParaRPr sz="1600" b="1" dirty="0">
              <a:solidFill>
                <a:srgbClr val="FF0000"/>
              </a:solidFill>
              <a:ea typeface="宋体" pitchFamily="2" charset="-122"/>
              <a:cs typeface="+mn-l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1250" y="1820545"/>
            <a:ext cx="9568815" cy="3636645"/>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Part5</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286635" y="1911350"/>
            <a:ext cx="7618095" cy="4117975"/>
          </a:xfrm>
          <a:prstGeom prst="rect">
            <a:avLst/>
          </a:prstGeom>
          <a:noFill/>
        </p:spPr>
        <p:txBody>
          <a:bodyPr wrap="square" rtlCol="0" anchor="t">
            <a:spAutoFit/>
          </a:bodyPr>
          <a:p>
            <a:pPr algn="l">
              <a:buNone/>
            </a:pPr>
            <a:r>
              <a:rPr lang="zh-CN" altLang="en-US" sz="2400" dirty="0">
                <a:solidFill>
                  <a:schemeClr val="accent5">
                    <a:lumMod val="75000"/>
                  </a:schemeClr>
                </a:solidFill>
                <a:ea typeface="方正少儿_GBK" panose="02000000000000000000" charset="-122"/>
                <a:sym typeface="+mn-ea"/>
              </a:rPr>
              <a:t>Do you learn the course today?</a:t>
            </a:r>
            <a:endParaRPr lang="zh-CN" altLang="en-US" sz="2400" dirty="0">
              <a:solidFill>
                <a:schemeClr val="accent5">
                  <a:lumMod val="75000"/>
                </a:schemeClr>
              </a:solidFill>
              <a:ea typeface="方正少儿_GBK" panose="02000000000000000000" charset="-122"/>
              <a:sym typeface="+mn-ea"/>
            </a:endParaRPr>
          </a:p>
          <a:p>
            <a:pPr algn="l">
              <a:buNone/>
            </a:pPr>
            <a:r>
              <a:rPr lang="zh-CN" altLang="en-US" sz="2400" dirty="0">
                <a:solidFill>
                  <a:schemeClr val="accent5">
                    <a:lumMod val="75000"/>
                  </a:schemeClr>
                </a:solidFill>
                <a:ea typeface="方正少儿_GBK" panose="02000000000000000000" charset="-122"/>
                <a:sym typeface="+mn-ea"/>
              </a:rPr>
              <a:t>If you learn to do it, give yourself a top quack.</a:t>
            </a:r>
            <a:endParaRPr lang="zh-CN" altLang="en-US" sz="2400" dirty="0">
              <a:solidFill>
                <a:schemeClr val="accent5">
                  <a:lumMod val="75000"/>
                </a:schemeClr>
              </a:solidFill>
              <a:ea typeface="方正少儿_GBK" panose="02000000000000000000" charset="-122"/>
              <a:sym typeface="+mn-ea"/>
            </a:endParaRPr>
          </a:p>
          <a:p>
            <a:pPr algn="l">
              <a:buNone/>
            </a:pPr>
            <a:r>
              <a:rPr lang="zh-CN" altLang="en-US" sz="2400" dirty="0">
                <a:solidFill>
                  <a:schemeClr val="accent5">
                    <a:lumMod val="75000"/>
                  </a:schemeClr>
                </a:solidFill>
                <a:ea typeface="方正少儿_GBK" panose="02000000000000000000" charset="-122"/>
                <a:sym typeface="+mn-ea"/>
              </a:rPr>
              <a:t>Now give you a homework assignment.</a:t>
            </a:r>
            <a:endParaRPr lang="en-US" altLang="zh-CN" sz="2800" dirty="0">
              <a:solidFill>
                <a:schemeClr val="accent5">
                  <a:lumMod val="75000"/>
                </a:schemeClr>
              </a:solidFill>
              <a:ea typeface="方正少儿_GBK" panose="02000000000000000000" charset="-122"/>
              <a:sym typeface="+mn-ea"/>
            </a:endParaRPr>
          </a:p>
          <a:p>
            <a:pPr algn="l"/>
            <a:endParaRPr lang="zh-CN" altLang="en-US" sz="2800" dirty="0">
              <a:solidFill>
                <a:srgbClr val="FF0000"/>
              </a:solidFill>
              <a:ea typeface="方正少儿_GBK" panose="02000000000000000000" charset="-122"/>
              <a:sym typeface="+mn-ea"/>
            </a:endParaRPr>
          </a:p>
          <a:p>
            <a:pPr algn="l"/>
            <a:r>
              <a:rPr lang="zh-CN" sz="2800" dirty="0">
                <a:solidFill>
                  <a:srgbClr val="FF0000"/>
                </a:solidFill>
                <a:ea typeface="宋体" pitchFamily="2" charset="-122"/>
                <a:cs typeface="+mn-lt"/>
                <a:sym typeface="+mn-ea"/>
              </a:rPr>
              <a:t>Make an alarm, play ringtones during the day and stop playing at night</a:t>
            </a:r>
            <a:r>
              <a:rPr lang="en-US" altLang="zh-CN" sz="2800" dirty="0">
                <a:solidFill>
                  <a:srgbClr val="FF0000"/>
                </a:solidFill>
                <a:ea typeface="宋体" pitchFamily="2" charset="-122"/>
                <a:cs typeface="+mn-lt"/>
                <a:sym typeface="+mn-ea"/>
              </a:rPr>
              <a:t>.</a:t>
            </a:r>
            <a:endParaRPr lang="zh-CN" sz="2800" dirty="0">
              <a:solidFill>
                <a:srgbClr val="FF0000"/>
              </a:solidFill>
              <a:ea typeface="宋体" pitchFamily="2" charset="-122"/>
              <a:cs typeface="+mn-lt"/>
              <a:sym typeface="+mn-ea"/>
            </a:endParaRPr>
          </a:p>
          <a:p>
            <a:pPr algn="l"/>
            <a:endParaRPr lang="en-US" altLang="zh-CN" sz="2800"/>
          </a:p>
          <a:p>
            <a:pPr algn="l"/>
            <a:r>
              <a:rPr lang="zh-CN" altLang="en-US" sz="2400" dirty="0">
                <a:solidFill>
                  <a:schemeClr val="accent5">
                    <a:lumMod val="75000"/>
                  </a:schemeClr>
                </a:solidFill>
                <a:ea typeface="方正少儿_GBK" panose="02000000000000000000" charset="-122"/>
                <a:sym typeface="+mn-ea"/>
              </a:rPr>
              <a:t>Start your little brain. Try it.</a:t>
            </a:r>
            <a:endParaRPr lang="zh-CN" altLang="en-US" sz="2800" dirty="0">
              <a:solidFill>
                <a:schemeClr val="accent5">
                  <a:lumMod val="75000"/>
                </a:schemeClr>
              </a:solidFill>
              <a:effectLst>
                <a:outerShdw blurRad="38100" dist="19050" dir="2700000" algn="tl" rotWithShape="0">
                  <a:schemeClr val="dk1">
                    <a:alpha val="40000"/>
                  </a:schemeClr>
                </a:outerShdw>
              </a:effectLst>
              <a:ea typeface="方正少儿_GBK" panose="02000000000000000000" charset="-122"/>
              <a:sym typeface="+mn-ea"/>
            </a:endParaRPr>
          </a:p>
          <a:p>
            <a:pPr algn="l"/>
            <a:endParaRPr lang="en-US" altLang="zh-CN" sz="2800" dirty="0">
              <a:solidFill>
                <a:schemeClr val="accent5">
                  <a:lumMod val="75000"/>
                </a:schemeClr>
              </a:solidFill>
              <a:effectLst>
                <a:outerShdw blurRad="38100" dist="19050" dir="2700000" algn="tl" rotWithShape="0">
                  <a:schemeClr val="dk1">
                    <a:alpha val="40000"/>
                  </a:schemeClr>
                </a:outerShdw>
              </a:effectLst>
              <a:ea typeface="方正少儿_GBK" panose="02000000000000000000" charset="-122"/>
              <a:sym typeface="+mn-ea"/>
            </a:endParaRPr>
          </a:p>
          <a:p>
            <a:pPr algn="l"/>
            <a:endParaRPr lang="en-US" altLang="zh-CN" sz="2800"/>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zh-CN" altLang="en-US" dirty="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latin typeface="方正少儿_GBK" panose="02000000000000000000" charset="-122"/>
                <a:ea typeface="方正少儿_GBK" panose="02000000000000000000" charset="-122"/>
              </a:rPr>
              <a:t>micro:bit</a:t>
            </a:r>
            <a:r>
              <a:rPr lang="zh-CN" altLang="en-US" dirty="0" smtClean="0">
                <a:solidFill>
                  <a:schemeClr val="accent5">
                    <a:lumMod val="75000"/>
                  </a:schemeClr>
                </a:solidFill>
                <a:latin typeface="方正喵呜体" panose="02010600010101010101" pitchFamily="2" charset="-122"/>
                <a:ea typeface="方正喵呜体" panose="02010600010101010101" pitchFamily="2" charset="-122"/>
              </a:rPr>
              <a:t>    </a:t>
            </a:r>
            <a:endParaRPr lang="zh-CN" altLang="en-US" dirty="0">
              <a:solidFill>
                <a:schemeClr val="accent5">
                  <a:lumMod val="75000"/>
                </a:schemeClr>
              </a:solidFill>
              <a:latin typeface="方正喵呜体" panose="02010600010101010101" pitchFamily="2" charset="-122"/>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latin typeface="方正少儿_GBK" panose="02000000000000000000" charset="-122"/>
                <a:ea typeface="方正少儿_GBK" panose="02000000000000000000" charset="-122"/>
              </a:rPr>
              <a:t>Yahboom</a:t>
            </a:r>
            <a:endParaRPr lang="en-US" altLang="zh-CN" dirty="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992880" y="3686175"/>
            <a:ext cx="5233670" cy="768350"/>
          </a:xfrm>
          <a:prstGeom prst="rect">
            <a:avLst/>
          </a:prstGeom>
          <a:noFill/>
        </p:spPr>
        <p:txBody>
          <a:bodyPr wrap="square" rtlCol="0">
            <a:spAutoFit/>
          </a:bodyPr>
          <a:p>
            <a:pPr algn="l"/>
            <a:r>
              <a:rPr lang="zh-CN" altLang="en-US" sz="4400" dirty="0">
                <a:solidFill>
                  <a:schemeClr val="accent5">
                    <a:lumMod val="75000"/>
                  </a:schemeClr>
                </a:solidFill>
                <a:latin typeface="方正少儿_GBK" panose="02000000000000000000" charset="-122"/>
                <a:ea typeface="方正少儿_GBK" panose="02000000000000000000" charset="-122"/>
              </a:rPr>
              <a:t>Thanks for watching！</a:t>
            </a:r>
            <a:endParaRPr lang="zh-CN" altLang="en-US" sz="44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9037955" y="3073400"/>
            <a:ext cx="943610"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en-US" altLang="zh-CN" dirty="0" smtClean="0">
              <a:latin typeface="Arial" pitchFamily="34" charset="0"/>
              <a:ea typeface="Arial" pitchFamily="34" charset="0"/>
            </a:endParaRPr>
          </a:p>
        </p:txBody>
      </p:sp>
      <p:sp>
        <p:nvSpPr>
          <p:cNvPr id="22" name="文本框 21"/>
          <p:cNvSpPr txBox="1"/>
          <p:nvPr/>
        </p:nvSpPr>
        <p:spPr>
          <a:xfrm>
            <a:off x="9038027" y="3594209"/>
            <a:ext cx="1287780" cy="36830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sym typeface="+mn-ea"/>
                <a:hlinkClick r:id="rId3" action="ppaction://hlinksldjump"/>
              </a:rPr>
              <a:t>Have a try </a:t>
            </a:r>
            <a:endParaRPr lang="zh-CN" altLang="en-US" dirty="0">
              <a:solidFill>
                <a:schemeClr val="accent5">
                  <a:lumMod val="75000"/>
                </a:schemeClr>
              </a:solidFill>
              <a:latin typeface="黑体" charset="-122"/>
              <a:ea typeface="黑体" charset="-122"/>
            </a:endParaRPr>
          </a:p>
        </p:txBody>
      </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4" action="ppaction://hlinksldjump"/>
              </a:rPr>
              <a:t>Learning goals</a:t>
            </a:r>
            <a:endParaRPr lang="zh-CN" altLang="en-US" dirty="0">
              <a:solidFill>
                <a:srgbClr val="0070C0"/>
              </a:solidFill>
              <a:latin typeface="Arial" pitchFamily="34" charset="0"/>
              <a:ea typeface="Arial"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5"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5"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6"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7" action="ppaction://hlinksldjump"/>
              </a:rPr>
              <a:t>Combin</a:t>
            </a:r>
            <a:r>
              <a:rPr lang="en-US" altLang="zh-CN" dirty="0">
                <a:solidFill>
                  <a:schemeClr val="accent5">
                    <a:lumMod val="75000"/>
                  </a:schemeClr>
                </a:solidFill>
                <a:latin typeface="Arial" pitchFamily="34" charset="0"/>
                <a:ea typeface="Arial" pitchFamily="34" charset="0"/>
                <a:hlinkClick r:id="rId7" action="ppaction://hlinksldjump"/>
              </a:rPr>
              <a:t>e</a:t>
            </a:r>
            <a:r>
              <a:rPr lang="zh-CN" altLang="en-US" dirty="0">
                <a:solidFill>
                  <a:schemeClr val="accent5">
                    <a:lumMod val="75000"/>
                  </a:schemeClr>
                </a:solidFill>
                <a:latin typeface="Arial" pitchFamily="34" charset="0"/>
                <a:ea typeface="Arial" pitchFamily="34" charset="0"/>
                <a:hlinkClick r:id="rId7"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97610" y="181038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425575" y="3980815"/>
            <a:ext cx="9095105" cy="1322070"/>
          </a:xfrm>
          <a:prstGeom prst="rect">
            <a:avLst/>
          </a:prstGeom>
          <a:noFill/>
        </p:spPr>
        <p:txBody>
          <a:bodyPr wrap="square" rtlCol="0" anchor="t">
            <a:spAutoFit/>
          </a:bodyPr>
          <a:lstStyle/>
          <a:p>
            <a:r>
              <a:rPr lang="en-US" sz="2000">
                <a:solidFill>
                  <a:schemeClr val="accent1"/>
                </a:solidFill>
                <a:effectLst>
                  <a:outerShdw blurRad="38100" dist="25400" dir="5400000" algn="ctr" rotWithShape="0">
                    <a:srgbClr val="6E747A">
                      <a:alpha val="43000"/>
                    </a:srgbClr>
                  </a:outerShdw>
                </a:effectLst>
              </a:rPr>
              <a:t>	</a:t>
            </a:r>
            <a:r>
              <a:rPr sz="2000">
                <a:solidFill>
                  <a:schemeClr val="accent1"/>
                </a:solidFill>
                <a:effectLst>
                  <a:outerShdw blurRad="38100" dist="25400" dir="5400000" algn="ctr" rotWithShape="0">
                    <a:srgbClr val="6E747A">
                      <a:alpha val="43000"/>
                    </a:srgbClr>
                  </a:outerShdw>
                </a:effectLst>
              </a:rPr>
              <a:t>When the program is downloaded, place the handle in a dark environment and the colorful lights on the handle will light up. When the environment is very bright, the colorful lights will automatically turn off. We can use a book to cover the photoresistor in the lower right corner of the handle. Try it.</a:t>
            </a:r>
            <a:endParaRPr sz="2000">
              <a:solidFill>
                <a:schemeClr val="accent1"/>
              </a:solidFill>
              <a:effectLst>
                <a:outerShdw blurRad="38100" dist="25400" dir="5400000" algn="ctr" rotWithShape="0">
                  <a:srgbClr val="6E747A">
                    <a:alpha val="43000"/>
                  </a:srgbClr>
                </a:outerShdw>
              </a:effectLst>
            </a:endParaRPr>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9" name="图片 8"/>
          <p:cNvPicPr>
            <a:picLocks noChangeAspect="1"/>
          </p:cNvPicPr>
          <p:nvPr/>
        </p:nvPicPr>
        <p:blipFill>
          <a:blip r:embed="rId3"/>
          <a:stretch>
            <a:fillRect/>
          </a:stretch>
        </p:blipFill>
        <p:spPr>
          <a:xfrm>
            <a:off x="2536825" y="1870075"/>
            <a:ext cx="3504565" cy="1997710"/>
          </a:xfrm>
          <a:prstGeom prst="rect">
            <a:avLst/>
          </a:prstGeom>
        </p:spPr>
      </p:pic>
      <p:pic>
        <p:nvPicPr>
          <p:cNvPr id="10" name="图片 9"/>
          <p:cNvPicPr>
            <a:picLocks noChangeAspect="1"/>
          </p:cNvPicPr>
          <p:nvPr/>
        </p:nvPicPr>
        <p:blipFill>
          <a:blip r:embed="rId4"/>
          <a:stretch>
            <a:fillRect/>
          </a:stretch>
        </p:blipFill>
        <p:spPr>
          <a:xfrm>
            <a:off x="6144895" y="1849120"/>
            <a:ext cx="3257550" cy="20243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1 X Micro USB Cable</a:t>
            </a:r>
            <a:endParaRPr lang="en-US" altLang="zh-CN" sz="3200" dirty="0">
              <a:solidFill>
                <a:schemeClr val="accent5">
                  <a:lumMod val="75000"/>
                </a:schemeClr>
              </a:solidFill>
              <a:latin typeface="宋体" pitchFamily="2" charset="-122"/>
              <a:ea typeface="宋体" pitchFamily="2" charset="-122"/>
              <a:cs typeface="宋体" pitchFamily="2" charset="-122"/>
            </a:endParaRPr>
          </a:p>
          <a:p>
            <a:endParaRPr lang="zh-CN" altLang="en-US" sz="3200" dirty="0">
              <a:solidFill>
                <a:schemeClr val="accent5">
                  <a:lumMod val="75000"/>
                </a:schemeClr>
              </a:solidFill>
              <a:latin typeface="宋体" pitchFamily="2" charset="-122"/>
              <a:ea typeface="宋体"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280160" y="2263140"/>
            <a:ext cx="9468485" cy="2971165"/>
          </a:xfrm>
          <a:prstGeom prst="rect">
            <a:avLst/>
          </a:prstGeom>
          <a:noFill/>
        </p:spPr>
        <p:txBody>
          <a:bodyPr wrap="square" rtlCol="0">
            <a:spAutoFit/>
          </a:bodyPr>
          <a:p>
            <a:pPr algn="l"/>
            <a:r>
              <a:rPr lang="en-US" altLang="zh-CN" sz="3200" baseline="-25000" dirty="0">
                <a:solidFill>
                  <a:srgbClr val="FF0000"/>
                </a:solidFill>
                <a:ea typeface="宋体" pitchFamily="2" charset="-122"/>
                <a:cs typeface="+mn-lt"/>
              </a:rPr>
              <a:t>1.Online:</a:t>
            </a:r>
            <a:r>
              <a:rPr lang="en-US" altLang="zh-CN" sz="3200" baseline="-25000" dirty="0">
                <a:solidFill>
                  <a:srgbClr val="FF0000"/>
                </a:solidFill>
                <a:ea typeface="宋体" pitchFamily="2" charset="-122"/>
                <a:cs typeface="+mn-lt"/>
                <a:sym typeface="+mn-ea"/>
              </a:rPr>
              <a:t> </a:t>
            </a:r>
            <a:r>
              <a:rPr sz="3200" baseline="-25000" dirty="0">
                <a:ea typeface="宋体" pitchFamily="2" charset="-122"/>
                <a:sym typeface="+mn-ea"/>
              </a:rPr>
              <a:t>Connect Micro:bit to the computer via USB cable</a:t>
            </a:r>
            <a:r>
              <a:rPr sz="3200" baseline="-25000" dirty="0">
                <a:ea typeface="宋体" pitchFamily="2" charset="-122"/>
              </a:rPr>
              <a:t>, and the computer will pop up a U disk and click the URL in the U disk to enter the programming interface.</a:t>
            </a:r>
            <a:r>
              <a:rPr sz="3200" baseline="-25000" dirty="0">
                <a:ea typeface="宋体" pitchFamily="2" charset="-122"/>
                <a:sym typeface="+mn-ea"/>
              </a:rPr>
              <a:t>Enter this URL </a:t>
            </a:r>
            <a:r>
              <a:rPr sz="3200" baseline="-25000" dirty="0">
                <a:solidFill>
                  <a:srgbClr val="FF0000"/>
                </a:solidFill>
                <a:ea typeface="宋体" pitchFamily="2" charset="-122"/>
                <a:sym typeface="+mn-ea"/>
              </a:rPr>
              <a:t>https://github.com/lzty634158/GHBit</a:t>
            </a:r>
            <a:r>
              <a:rPr sz="3200" baseline="-25000" dirty="0">
                <a:ea typeface="宋体" pitchFamily="2" charset="-122"/>
                <a:sym typeface="+mn-ea"/>
              </a:rPr>
              <a:t> to get the package named GHBit</a:t>
            </a:r>
            <a:r>
              <a:rPr lang="en-US" sz="3200" baseline="-25000" dirty="0">
                <a:ea typeface="宋体" pitchFamily="2" charset="-122"/>
                <a:sym typeface="+mn-ea"/>
              </a:rPr>
              <a:t>.</a:t>
            </a:r>
            <a:endParaRPr lang="en-US" sz="3200" baseline="-25000" dirty="0">
              <a:ea typeface="宋体" pitchFamily="2" charset="-122"/>
            </a:endParaRPr>
          </a:p>
          <a:p>
            <a:pPr algn="l"/>
            <a:endParaRPr lang="zh-CN" altLang="en-US" sz="3200" baseline="-25000" dirty="0">
              <a:solidFill>
                <a:schemeClr val="tx1"/>
              </a:solidFill>
              <a:latin typeface="宋体" pitchFamily="2" charset="-122"/>
              <a:ea typeface="宋体" pitchFamily="2" charset="-122"/>
            </a:endParaRPr>
          </a:p>
          <a:p>
            <a:r>
              <a:rPr lang="en-US" altLang="zh-CN" sz="3200" baseline="-25000" dirty="0">
                <a:solidFill>
                  <a:srgbClr val="FF0000"/>
                </a:solidFill>
                <a:ea typeface="宋体" pitchFamily="2" charset="-122"/>
                <a:cs typeface="+mn-lt"/>
              </a:rPr>
              <a:t>2.offline：</a:t>
            </a:r>
            <a:r>
              <a:rPr lang="en-US" altLang="zh-CN" sz="3200" baseline="-25000" dirty="0">
                <a:solidFill>
                  <a:schemeClr val="tx1"/>
                </a:solidFill>
                <a:ea typeface="宋体" pitchFamily="2" charset="-122"/>
                <a:cs typeface="+mn-lt"/>
              </a:rPr>
              <a:t>Open micro:bit offline programming software and add GHBit package.Click on "Advanced" and select "Add Package".</a:t>
            </a:r>
            <a:r>
              <a:rPr sz="3200" baseline="-25000" dirty="0">
                <a:ea typeface="宋体" pitchFamily="2" charset="-122"/>
              </a:rPr>
              <a:t>Enter this URL </a:t>
            </a:r>
            <a:r>
              <a:rPr sz="3200" baseline="-25000" dirty="0">
                <a:solidFill>
                  <a:srgbClr val="FF0000"/>
                </a:solidFill>
                <a:ea typeface="宋体" pitchFamily="2" charset="-122"/>
              </a:rPr>
              <a:t>https://github.com/lzty634158/GHBit</a:t>
            </a:r>
            <a:r>
              <a:rPr sz="3200" baseline="-25000" dirty="0">
                <a:ea typeface="宋体" pitchFamily="2" charset="-122"/>
              </a:rPr>
              <a:t> to get the package named GHBit</a:t>
            </a:r>
            <a:r>
              <a:rPr lang="en-US" sz="3200" baseline="-25000" dirty="0">
                <a:ea typeface="宋体" pitchFamily="2" charset="-122"/>
              </a:rPr>
              <a:t>.</a:t>
            </a:r>
            <a:endParaRPr lang="en-US" sz="3200" baseline="-25000" dirty="0">
              <a:ea typeface="宋体" pitchFamily="2" charset="-122"/>
            </a:endParaRPr>
          </a:p>
          <a:p>
            <a:endParaRPr lang="en-US" sz="3200" baseline="-25000" dirty="0">
              <a:ea typeface="宋体" pitchFamily="2" charset="-122"/>
            </a:endParaRPr>
          </a:p>
          <a:p>
            <a:r>
              <a:rPr lang="en-US" sz="3200" baseline="-25000" dirty="0">
                <a:ea typeface="宋体" pitchFamily="2" charset="-122"/>
                <a:sym typeface="+mn-ea"/>
              </a:rPr>
              <a:t>Note: If you already have a GHBit package, you don't need to add it repeatedly.</a:t>
            </a:r>
            <a:endParaRPr lang="en-US" sz="3200" baseline="-25000" dirty="0">
              <a:ea typeface="宋体" pitchFamily="2" charset="-122"/>
            </a:endParaRPr>
          </a:p>
        </p:txBody>
      </p:sp>
      <p:sp>
        <p:nvSpPr>
          <p:cNvPr id="18" name="文本框 17"/>
          <p:cNvSpPr txBox="1"/>
          <p:nvPr/>
        </p:nvSpPr>
        <p:spPr>
          <a:xfrm>
            <a:off x="3765550" y="1305560"/>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1" name="图片 20"/>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27" name="图片 26"/>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30" name="任意多边形 2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1" name="组合 30"/>
          <p:cNvGrpSpPr/>
          <p:nvPr/>
        </p:nvGrpSpPr>
        <p:grpSpPr>
          <a:xfrm>
            <a:off x="317514" y="5177568"/>
            <a:ext cx="724486" cy="458769"/>
            <a:chOff x="560275" y="3433438"/>
            <a:chExt cx="1198188" cy="758734"/>
          </a:xfrm>
        </p:grpSpPr>
        <p:sp>
          <p:nvSpPr>
            <p:cNvPr id="3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文本框 3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38" name="文本框 37"/>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39" name="文本框 38"/>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40" name="图片 39"/>
          <p:cNvPicPr>
            <a:picLocks noChangeAspect="1"/>
          </p:cNvPicPr>
          <p:nvPr/>
        </p:nvPicPr>
        <p:blipFill>
          <a:blip r:embed="rId3"/>
          <a:stretch>
            <a:fillRect/>
          </a:stretch>
        </p:blipFill>
        <p:spPr>
          <a:xfrm>
            <a:off x="1414145" y="1875155"/>
            <a:ext cx="3660775" cy="3518535"/>
          </a:xfrm>
          <a:prstGeom prst="rect">
            <a:avLst/>
          </a:prstGeom>
        </p:spPr>
      </p:pic>
      <p:pic>
        <p:nvPicPr>
          <p:cNvPr id="41" name="图片 40"/>
          <p:cNvPicPr>
            <a:picLocks noChangeAspect="1"/>
          </p:cNvPicPr>
          <p:nvPr/>
        </p:nvPicPr>
        <p:blipFill>
          <a:blip r:embed="rId4"/>
          <a:stretch>
            <a:fillRect/>
          </a:stretch>
        </p:blipFill>
        <p:spPr>
          <a:xfrm>
            <a:off x="5680710" y="2550795"/>
            <a:ext cx="4135755" cy="890905"/>
          </a:xfrm>
          <a:prstGeom prst="rect">
            <a:avLst/>
          </a:prstGeom>
        </p:spPr>
      </p:pic>
      <p:sp>
        <p:nvSpPr>
          <p:cNvPr id="42" name="标题 41"/>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43" name="任意多边形 42"/>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10" name="标题 9"/>
          <p:cNvSpPr/>
          <p:nvPr>
            <p:ph type="ctrTitle"/>
          </p:nvPr>
        </p:nvSpPr>
        <p:spPr/>
        <p:txBody>
          <a:bodyPr/>
          <a:p>
            <a:endParaRPr lang="zh-CN" altLang="en-US"/>
          </a:p>
        </p:txBody>
      </p:sp>
      <p:pic>
        <p:nvPicPr>
          <p:cNvPr id="12" name="图片 11"/>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3" name="任意多边形 12"/>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317514" y="5177568"/>
            <a:ext cx="724486" cy="458769"/>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9" name="文本框 18"/>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charset="-122"/>
                <a:cs typeface="+mn-lt"/>
              </a:rPr>
              <a:t>      </a:t>
            </a:r>
            <a:r>
              <a:rPr altLang="zh-CN" sz="2400" dirty="0">
                <a:solidFill>
                  <a:schemeClr val="accent5">
                    <a:lumMod val="75000"/>
                  </a:schemeClr>
                </a:solidFill>
                <a:ea typeface="微软雅黑 Light"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charset="-122"/>
              <a:cs typeface="+mn-lt"/>
            </a:endParaRPr>
          </a:p>
        </p:txBody>
      </p:sp>
      <p:pic>
        <p:nvPicPr>
          <p:cNvPr id="20" name="图片 19"/>
          <p:cNvPicPr>
            <a:picLocks noChangeAspect="1"/>
          </p:cNvPicPr>
          <p:nvPr/>
        </p:nvPicPr>
        <p:blipFill>
          <a:blip r:embed="rId3"/>
          <a:stretch>
            <a:fillRect/>
          </a:stretch>
        </p:blipFill>
        <p:spPr>
          <a:xfrm>
            <a:off x="1497330" y="1827530"/>
            <a:ext cx="3295015" cy="2942590"/>
          </a:xfrm>
          <a:prstGeom prst="rect">
            <a:avLst/>
          </a:prstGeom>
        </p:spPr>
      </p:pic>
      <p:sp>
        <p:nvSpPr>
          <p:cNvPr id="21" name="标题 19"/>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2" name="任意多边形 21"/>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3680</Words>
  <Application>WPS 演示</Application>
  <PresentationFormat>自定义</PresentationFormat>
  <Paragraphs>181</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PowerPoint 演示文稿</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87</cp:revision>
  <dcterms:created xsi:type="dcterms:W3CDTF">2018-09-06T08:46:00Z</dcterms:created>
  <dcterms:modified xsi:type="dcterms:W3CDTF">2020-06-08T03:21:20Z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