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9" r:id="rId4"/>
    <p:sldId id="261" r:id="rId5"/>
    <p:sldId id="262" r:id="rId6"/>
    <p:sldId id="306" r:id="rId7"/>
    <p:sldId id="305" r:id="rId8"/>
    <p:sldId id="292" r:id="rId9"/>
    <p:sldId id="274" r:id="rId10"/>
    <p:sldId id="275" r:id="rId11"/>
    <p:sldId id="299" r:id="rId12"/>
    <p:sldId id="301" r:id="rId13"/>
    <p:sldId id="270" r:id="rId14"/>
    <p:sldId id="271" r:id="rId15"/>
    <p:sldId id="272" r:id="rId1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slide" Target="slide6.xml"/><Relationship Id="rId6" Type="http://schemas.openxmlformats.org/officeDocument/2006/relationships/slide" Target="slide5.xml"/><Relationship Id="rId5" Type="http://schemas.openxmlformats.org/officeDocument/2006/relationships/slide" Target="slide4.xml"/><Relationship Id="rId4" Type="http://schemas.openxmlformats.org/officeDocument/2006/relationships/slide" Target="slide3.xml"/><Relationship Id="rId3" Type="http://schemas.openxmlformats.org/officeDocument/2006/relationships/slide" Target="slide7.xml"/><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pic>
        <p:nvPicPr>
          <p:cNvPr id="9" name="图片 8"/>
          <p:cNvPicPr>
            <a:picLocks noChangeAspect="1"/>
          </p:cNvPicPr>
          <p:nvPr/>
        </p:nvPicPr>
        <p:blipFill>
          <a:blip r:embed="rId2"/>
          <a:stretch>
            <a:fillRect/>
          </a:stretch>
        </p:blipFill>
        <p:spPr>
          <a:xfrm>
            <a:off x="2022475" y="1882775"/>
            <a:ext cx="8146415" cy="3371215"/>
          </a:xfrm>
          <a:prstGeom prst="rect">
            <a:avLst/>
          </a:prstGeom>
          <a:ln w="57150">
            <a:solidFill>
              <a:srgbClr val="5B9BD5"/>
            </a:solidFill>
          </a:ln>
        </p:spPr>
      </p:pic>
      <p:sp>
        <p:nvSpPr>
          <p:cNvPr id="10" name="任意多边形 9"/>
          <p:cNvSpPr/>
          <p:nvPr/>
        </p:nvSpPr>
        <p:spPr>
          <a:xfrm>
            <a:off x="824076" y="143310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10"/>
          <p:cNvSpPr/>
          <p:nvPr/>
        </p:nvSpPr>
        <p:spPr>
          <a:xfrm>
            <a:off x="10227156" y="199952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955054" y="4900708"/>
            <a:ext cx="724486" cy="458769"/>
            <a:chOff x="560275" y="3433438"/>
            <a:chExt cx="1198188" cy="758734"/>
          </a:xfrm>
        </p:grpSpPr>
        <p:sp>
          <p:nvSpPr>
            <p:cNvPr id="1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文本框 14"/>
          <p:cNvSpPr txBox="1"/>
          <p:nvPr/>
        </p:nvSpPr>
        <p:spPr>
          <a:xfrm>
            <a:off x="3785349" y="2564414"/>
            <a:ext cx="3818633" cy="706755"/>
          </a:xfrm>
          <a:prstGeom prst="rect">
            <a:avLst/>
          </a:prstGeom>
          <a:noFill/>
        </p:spPr>
        <p:txBody>
          <a:bodyPr wrap="square" rtlCol="0">
            <a:spAutoFit/>
            <a:scene3d>
              <a:camera prst="orthographicFront"/>
              <a:lightRig rig="threePt" dir="t"/>
            </a:scene3d>
          </a:bodyPr>
          <a:p>
            <a:pPr algn="ctr"/>
            <a:r>
              <a:rPr lang="en-US" altLang="zh-CN" sz="40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sym typeface="+mn-ea"/>
              </a:rPr>
              <a:t>Lesson 12</a:t>
            </a:r>
            <a:endParaRPr lang="zh-CN" sz="4000" dirty="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endParaRPr>
          </a:p>
        </p:txBody>
      </p:sp>
      <p:sp>
        <p:nvSpPr>
          <p:cNvPr id="16" name="文本框 15"/>
          <p:cNvSpPr txBox="1"/>
          <p:nvPr/>
        </p:nvSpPr>
        <p:spPr>
          <a:xfrm>
            <a:off x="1893570" y="3618230"/>
            <a:ext cx="8300720" cy="521970"/>
          </a:xfrm>
          <a:prstGeom prst="rect">
            <a:avLst/>
          </a:prstGeom>
          <a:noFill/>
        </p:spPr>
        <p:txBody>
          <a:bodyPr wrap="square" rtlCol="0">
            <a:spAutoFit/>
          </a:bodyPr>
          <a:p>
            <a:pPr algn="ctr"/>
            <a:r>
              <a:rPr lang="en-US" altLang="zh-CN" sz="28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sym typeface="+mn-ea"/>
              </a:rPr>
              <a:t>micro:bit</a:t>
            </a:r>
            <a:r>
              <a:rPr lang="zh-CN" altLang="en-US" sz="28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sym typeface="+mn-ea"/>
              </a:rPr>
              <a:t> </a:t>
            </a:r>
            <a:r>
              <a:rPr lang="en-US" altLang="zh-CN" sz="28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sym typeface="+mn-ea"/>
              </a:rPr>
              <a:t>basic lesson 12</a:t>
            </a:r>
            <a:r>
              <a:rPr lang="en-US" altLang="zh-CN" sz="28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“The game of Summer”</a:t>
            </a:r>
            <a:endParaRPr lang="en-US" altLang="zh-CN" sz="28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19" name="标题 18"/>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20" name="任意多边形 19"/>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1042035" y="1614170"/>
            <a:ext cx="9551035" cy="3629660"/>
          </a:xfrm>
          <a:prstGeom prst="rect">
            <a:avLst/>
          </a:prstGeom>
          <a:ln w="57150">
            <a:solidFill>
              <a:srgbClr val="5B9BD5"/>
            </a:solidFill>
          </a:ln>
        </p:spPr>
      </p:pic>
      <p:sp>
        <p:nvSpPr>
          <p:cNvPr id="29" name="任意多边形 28"/>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5" name="组合 34"/>
          <p:cNvGrpSpPr/>
          <p:nvPr/>
        </p:nvGrpSpPr>
        <p:grpSpPr>
          <a:xfrm>
            <a:off x="317514" y="5177568"/>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文本框 6"/>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9" name="文本框 8"/>
          <p:cNvSpPr txBox="1"/>
          <p:nvPr/>
        </p:nvSpPr>
        <p:spPr>
          <a:xfrm>
            <a:off x="5516880" y="2780030"/>
            <a:ext cx="4229735" cy="368300"/>
          </a:xfrm>
          <a:prstGeom prst="rect">
            <a:avLst/>
          </a:prstGeom>
          <a:noFill/>
        </p:spPr>
        <p:txBody>
          <a:bodyPr wrap="square" rtlCol="0">
            <a:spAutoFit/>
          </a:bodyPr>
          <a:p>
            <a:pPr algn="l"/>
            <a:r>
              <a:rPr lang="zh-CN" dirty="0">
                <a:solidFill>
                  <a:schemeClr val="accent5">
                    <a:lumMod val="75000"/>
                  </a:schemeClr>
                </a:solidFill>
              </a:rPr>
              <a:t>Set the angle of the knob potentiometer.</a:t>
            </a:r>
            <a:endParaRPr lang="zh-CN" dirty="0">
              <a:solidFill>
                <a:schemeClr val="accent5">
                  <a:lumMod val="75000"/>
                </a:schemeClr>
              </a:solidFill>
            </a:endParaRPr>
          </a:p>
        </p:txBody>
      </p:sp>
      <p:pic>
        <p:nvPicPr>
          <p:cNvPr id="10" name="图片 9"/>
          <p:cNvPicPr>
            <a:picLocks noChangeAspect="1"/>
          </p:cNvPicPr>
          <p:nvPr/>
        </p:nvPicPr>
        <p:blipFill>
          <a:blip r:embed="rId3"/>
          <a:stretch>
            <a:fillRect/>
          </a:stretch>
        </p:blipFill>
        <p:spPr>
          <a:xfrm>
            <a:off x="1725930" y="1586865"/>
            <a:ext cx="3733165" cy="3684270"/>
          </a:xfrm>
          <a:prstGeom prst="rect">
            <a:avLst/>
          </a:prstGeom>
        </p:spPr>
      </p:pic>
      <p:sp>
        <p:nvSpPr>
          <p:cNvPr id="20" name="标题 1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21" name="任意多边形 20"/>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1042035" y="1614170"/>
            <a:ext cx="9551035" cy="3629660"/>
          </a:xfrm>
          <a:prstGeom prst="rect">
            <a:avLst/>
          </a:prstGeom>
          <a:ln w="57150">
            <a:solidFill>
              <a:srgbClr val="5B9BD5"/>
            </a:solidFill>
          </a:ln>
        </p:spPr>
      </p:pic>
      <p:sp>
        <p:nvSpPr>
          <p:cNvPr id="29" name="任意多边形 28"/>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5" name="组合 34"/>
          <p:cNvGrpSpPr/>
          <p:nvPr/>
        </p:nvGrpSpPr>
        <p:grpSpPr>
          <a:xfrm>
            <a:off x="317514" y="5177568"/>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文本框 6"/>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9" name="文本框 8"/>
          <p:cNvSpPr txBox="1"/>
          <p:nvPr/>
        </p:nvSpPr>
        <p:spPr>
          <a:xfrm>
            <a:off x="5646420" y="2794635"/>
            <a:ext cx="4700905" cy="645160"/>
          </a:xfrm>
          <a:prstGeom prst="rect">
            <a:avLst/>
          </a:prstGeom>
          <a:noFill/>
        </p:spPr>
        <p:txBody>
          <a:bodyPr wrap="square" rtlCol="0">
            <a:spAutoFit/>
          </a:bodyPr>
          <a:p>
            <a:pPr algn="l"/>
            <a:r>
              <a:rPr lang="en-US" altLang="zh-CN" dirty="0">
                <a:solidFill>
                  <a:schemeClr val="accent5">
                    <a:lumMod val="75000"/>
                  </a:schemeClr>
                </a:solidFill>
              </a:rPr>
              <a:t>           </a:t>
            </a:r>
            <a:r>
              <a:rPr lang="zh-CN" dirty="0">
                <a:solidFill>
                  <a:schemeClr val="accent5">
                    <a:lumMod val="75000"/>
                  </a:schemeClr>
                </a:solidFill>
              </a:rPr>
              <a:t>This is a fan speed control block that can change gears to adjust the wind speed.</a:t>
            </a:r>
            <a:endParaRPr lang="zh-CN" dirty="0">
              <a:solidFill>
                <a:schemeClr val="accent5">
                  <a:lumMod val="75000"/>
                </a:schemeClr>
              </a:solidFill>
            </a:endParaRPr>
          </a:p>
        </p:txBody>
      </p:sp>
      <p:pic>
        <p:nvPicPr>
          <p:cNvPr id="10" name="图片 9"/>
          <p:cNvPicPr>
            <a:picLocks noChangeAspect="1"/>
          </p:cNvPicPr>
          <p:nvPr/>
        </p:nvPicPr>
        <p:blipFill>
          <a:blip r:embed="rId3"/>
          <a:stretch>
            <a:fillRect/>
          </a:stretch>
        </p:blipFill>
        <p:spPr>
          <a:xfrm>
            <a:off x="1609090" y="1614170"/>
            <a:ext cx="3802380" cy="3629025"/>
          </a:xfrm>
          <a:prstGeom prst="rect">
            <a:avLst/>
          </a:prstGeom>
        </p:spPr>
      </p:pic>
      <p:sp>
        <p:nvSpPr>
          <p:cNvPr id="20" name="标题 1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21" name="任意多边形 20"/>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pic>
        <p:nvPicPr>
          <p:cNvPr id="10" name="图片 9"/>
          <p:cNvPicPr>
            <a:picLocks noChangeAspect="1"/>
          </p:cNvPicPr>
          <p:nvPr/>
        </p:nvPicPr>
        <p:blipFill>
          <a:blip r:embed="rId2"/>
          <a:stretch>
            <a:fillRect/>
          </a:stretch>
        </p:blipFill>
        <p:spPr>
          <a:xfrm>
            <a:off x="1042035" y="1911350"/>
            <a:ext cx="9551035" cy="3629660"/>
          </a:xfrm>
          <a:prstGeom prst="rect">
            <a:avLst/>
          </a:prstGeom>
          <a:ln w="57150">
            <a:solidFill>
              <a:srgbClr val="5B9BD5"/>
            </a:solidFill>
          </a:ln>
        </p:spPr>
      </p:pic>
      <p:sp>
        <p:nvSpPr>
          <p:cNvPr id="11" name="任意多边形 10"/>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317514" y="5177568"/>
            <a:ext cx="724486" cy="458769"/>
            <a:chOff x="560275" y="3433438"/>
            <a:chExt cx="1198188" cy="758734"/>
          </a:xfrm>
        </p:grpSpPr>
        <p:sp>
          <p:nvSpPr>
            <p:cNvPr id="1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文本框 14"/>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Part4</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8" name="文本框 17"/>
          <p:cNvSpPr txBox="1"/>
          <p:nvPr/>
        </p:nvSpPr>
        <p:spPr>
          <a:xfrm>
            <a:off x="6323965" y="3794125"/>
            <a:ext cx="3860800" cy="1557655"/>
          </a:xfrm>
          <a:prstGeom prst="rect">
            <a:avLst/>
          </a:prstGeom>
          <a:noFill/>
        </p:spPr>
        <p:txBody>
          <a:bodyPr wrap="square" rtlCol="0">
            <a:spAutoFit/>
          </a:bodyPr>
          <a:p>
            <a:pPr algn="l"/>
            <a:r>
              <a:rPr sz="2400" dirty="0">
                <a:solidFill>
                  <a:schemeClr val="accent5">
                    <a:lumMod val="75000"/>
                  </a:schemeClr>
                </a:solidFill>
                <a:ea typeface="宋体" pitchFamily="2" charset="-122"/>
                <a:cs typeface="+mn-lt"/>
                <a:sym typeface="+mn-ea"/>
              </a:rPr>
              <a:t>This is the complete building block for this course, let's download it to the micro:bit Game Handle.</a:t>
            </a:r>
            <a:endParaRPr lang="zh-CN" sz="2400" dirty="0">
              <a:solidFill>
                <a:schemeClr val="accent5">
                  <a:lumMod val="75000"/>
                </a:schemeClr>
              </a:solidFill>
              <a:latin typeface="宋体" pitchFamily="2" charset="-122"/>
              <a:ea typeface="宋体" pitchFamily="2" charset="-122"/>
              <a:cs typeface="宋体" pitchFamily="2" charset="-122"/>
            </a:endParaRPr>
          </a:p>
        </p:txBody>
      </p:sp>
      <p:sp>
        <p:nvSpPr>
          <p:cNvPr id="20" name="标题 1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21" name="任意多边形 20"/>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pic>
        <p:nvPicPr>
          <p:cNvPr id="3" name="图片 2"/>
          <p:cNvPicPr>
            <a:picLocks noChangeAspect="1"/>
          </p:cNvPicPr>
          <p:nvPr/>
        </p:nvPicPr>
        <p:blipFill>
          <a:blip r:embed="rId3"/>
          <a:stretch>
            <a:fillRect/>
          </a:stretch>
        </p:blipFill>
        <p:spPr>
          <a:xfrm>
            <a:off x="1539875" y="1924050"/>
            <a:ext cx="4351020" cy="3547110"/>
          </a:xfrm>
          <a:prstGeom prst="rect">
            <a:avLst/>
          </a:prstGeom>
        </p:spPr>
      </p:pic>
      <p:sp>
        <p:nvSpPr>
          <p:cNvPr id="4" name="文本框 3"/>
          <p:cNvSpPr txBox="1"/>
          <p:nvPr/>
        </p:nvSpPr>
        <p:spPr>
          <a:xfrm>
            <a:off x="6384925" y="2010410"/>
            <a:ext cx="4190365" cy="1313180"/>
          </a:xfrm>
          <a:prstGeom prst="rect">
            <a:avLst/>
          </a:prstGeom>
          <a:noFill/>
        </p:spPr>
        <p:txBody>
          <a:bodyPr wrap="square" rtlCol="0">
            <a:spAutoFit/>
          </a:bodyPr>
          <a:p>
            <a:pPr algn="l"/>
            <a:r>
              <a:rPr lang="en-US" sz="1600" b="1" dirty="0">
                <a:solidFill>
                  <a:srgbClr val="FF0000"/>
                </a:solidFill>
                <a:ea typeface="宋体" pitchFamily="2" charset="-122"/>
                <a:cs typeface="+mn-lt"/>
                <a:sym typeface="+mn-ea"/>
              </a:rPr>
              <a:t>!N</a:t>
            </a:r>
            <a:r>
              <a:rPr sz="1600" b="1" dirty="0">
                <a:solidFill>
                  <a:srgbClr val="FF0000"/>
                </a:solidFill>
                <a:ea typeface="宋体" pitchFamily="2" charset="-122"/>
                <a:cs typeface="+mn-lt"/>
                <a:sym typeface="+mn-ea"/>
              </a:rPr>
              <a:t>ote:</a:t>
            </a:r>
            <a:endParaRPr sz="1600" b="1" dirty="0">
              <a:solidFill>
                <a:srgbClr val="FF0000"/>
              </a:solidFill>
              <a:ea typeface="宋体" pitchFamily="2" charset="-122"/>
              <a:cs typeface="+mn-lt"/>
              <a:sym typeface="+mn-ea"/>
            </a:endParaRPr>
          </a:p>
          <a:p>
            <a:pPr algn="l"/>
            <a:r>
              <a:rPr sz="1600" b="1" dirty="0">
                <a:solidFill>
                  <a:srgbClr val="FF0000"/>
                </a:solidFill>
                <a:ea typeface="宋体" pitchFamily="2" charset="-122"/>
                <a:cs typeface="+mn-lt"/>
                <a:sym typeface="+mn-ea"/>
              </a:rPr>
              <a:t>Because the adjustable knob uses the P3 pin, it is multiplexed with the pin of the micro:bit dot matrix. So we need to turn off the LED during initialization.</a:t>
            </a:r>
            <a:endParaRPr sz="1600" b="1" dirty="0">
              <a:solidFill>
                <a:srgbClr val="FF0000"/>
              </a:solidFill>
              <a:ea typeface="宋体" pitchFamily="2" charset="-122"/>
              <a:cs typeface="+mn-lt"/>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pic>
        <p:nvPicPr>
          <p:cNvPr id="9" name="图片 8"/>
          <p:cNvPicPr>
            <a:picLocks noChangeAspect="1"/>
          </p:cNvPicPr>
          <p:nvPr/>
        </p:nvPicPr>
        <p:blipFill>
          <a:blip r:embed="rId2"/>
          <a:stretch>
            <a:fillRect/>
          </a:stretch>
        </p:blipFill>
        <p:spPr>
          <a:xfrm>
            <a:off x="1111250" y="1820545"/>
            <a:ext cx="9568815" cy="3636645"/>
          </a:xfrm>
          <a:prstGeom prst="rect">
            <a:avLst/>
          </a:prstGeom>
          <a:ln w="57150">
            <a:solidFill>
              <a:srgbClr val="5B9BD5"/>
            </a:solidFill>
          </a:ln>
        </p:spPr>
      </p:pic>
      <p:sp>
        <p:nvSpPr>
          <p:cNvPr id="10" name="任意多边形 9"/>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1" name="组合 10"/>
          <p:cNvGrpSpPr/>
          <p:nvPr/>
        </p:nvGrpSpPr>
        <p:grpSpPr>
          <a:xfrm>
            <a:off x="317514" y="5177568"/>
            <a:ext cx="724486" cy="458769"/>
            <a:chOff x="560275" y="3433438"/>
            <a:chExt cx="1198188" cy="758734"/>
          </a:xfrm>
        </p:grpSpPr>
        <p:sp>
          <p:nvSpPr>
            <p:cNvPr id="12"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 name="文本框 13"/>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Part5</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5" name="文本框 14"/>
          <p:cNvSpPr txBox="1"/>
          <p:nvPr/>
        </p:nvSpPr>
        <p:spPr>
          <a:xfrm>
            <a:off x="2286635" y="1911350"/>
            <a:ext cx="7618095" cy="3935095"/>
          </a:xfrm>
          <a:prstGeom prst="rect">
            <a:avLst/>
          </a:prstGeom>
          <a:noFill/>
        </p:spPr>
        <p:txBody>
          <a:bodyPr wrap="square" rtlCol="0" anchor="t">
            <a:spAutoFit/>
          </a:bodyPr>
          <a:p>
            <a:pPr algn="l">
              <a:buNone/>
            </a:pPr>
            <a:r>
              <a:rPr lang="zh-CN" altLang="en-US" sz="2400" dirty="0">
                <a:solidFill>
                  <a:schemeClr val="accent5">
                    <a:lumMod val="75000"/>
                  </a:schemeClr>
                </a:solidFill>
                <a:ea typeface="方正少儿_GBK" panose="02000000000000000000" charset="-122"/>
                <a:sym typeface="+mn-ea"/>
              </a:rPr>
              <a:t>Do you learn the course today?</a:t>
            </a:r>
            <a:endParaRPr lang="zh-CN" altLang="en-US" sz="2400" dirty="0">
              <a:solidFill>
                <a:schemeClr val="accent5">
                  <a:lumMod val="75000"/>
                </a:schemeClr>
              </a:solidFill>
              <a:ea typeface="方正少儿_GBK" panose="02000000000000000000" charset="-122"/>
              <a:sym typeface="+mn-ea"/>
            </a:endParaRPr>
          </a:p>
          <a:p>
            <a:pPr algn="l">
              <a:buNone/>
            </a:pPr>
            <a:r>
              <a:rPr lang="zh-CN" altLang="en-US" sz="2400" dirty="0">
                <a:solidFill>
                  <a:schemeClr val="accent5">
                    <a:lumMod val="75000"/>
                  </a:schemeClr>
                </a:solidFill>
                <a:ea typeface="方正少儿_GBK" panose="02000000000000000000" charset="-122"/>
                <a:sym typeface="+mn-ea"/>
              </a:rPr>
              <a:t>If you learn to do it, give yourself a top quack.</a:t>
            </a:r>
            <a:endParaRPr lang="zh-CN" altLang="en-US" sz="2400" dirty="0">
              <a:solidFill>
                <a:schemeClr val="accent5">
                  <a:lumMod val="75000"/>
                </a:schemeClr>
              </a:solidFill>
              <a:ea typeface="方正少儿_GBK" panose="02000000000000000000" charset="-122"/>
              <a:sym typeface="+mn-ea"/>
            </a:endParaRPr>
          </a:p>
          <a:p>
            <a:pPr algn="l">
              <a:buNone/>
            </a:pPr>
            <a:r>
              <a:rPr lang="zh-CN" altLang="en-US" sz="2400" dirty="0">
                <a:solidFill>
                  <a:schemeClr val="accent5">
                    <a:lumMod val="75000"/>
                  </a:schemeClr>
                </a:solidFill>
                <a:ea typeface="方正少儿_GBK" panose="02000000000000000000" charset="-122"/>
                <a:sym typeface="+mn-ea"/>
              </a:rPr>
              <a:t>Now give you a homework assignment.</a:t>
            </a:r>
            <a:endParaRPr lang="en-US" altLang="zh-CN" sz="2800" dirty="0">
              <a:solidFill>
                <a:schemeClr val="accent5">
                  <a:lumMod val="75000"/>
                </a:schemeClr>
              </a:solidFill>
              <a:ea typeface="方正少儿_GBK" panose="02000000000000000000" charset="-122"/>
              <a:sym typeface="+mn-ea"/>
            </a:endParaRPr>
          </a:p>
          <a:p>
            <a:pPr algn="l"/>
            <a:endParaRPr lang="zh-CN" altLang="en-US" sz="2400" dirty="0">
              <a:solidFill>
                <a:srgbClr val="FF0000"/>
              </a:solidFill>
              <a:ea typeface="方正少儿_GBK" panose="02000000000000000000" charset="-122"/>
              <a:sym typeface="+mn-ea"/>
            </a:endParaRPr>
          </a:p>
          <a:p>
            <a:pPr algn="l"/>
            <a:r>
              <a:rPr sz="2400" dirty="0">
                <a:solidFill>
                  <a:srgbClr val="FF0000"/>
                </a:solidFill>
                <a:ea typeface="宋体" pitchFamily="2" charset="-122"/>
                <a:cs typeface="+mn-lt"/>
                <a:sym typeface="+mn-ea"/>
              </a:rPr>
              <a:t>Write a program that twists the potentiometer and the small speakers emit different tones.</a:t>
            </a:r>
            <a:endParaRPr sz="2400" dirty="0">
              <a:solidFill>
                <a:srgbClr val="FF0000"/>
              </a:solidFill>
              <a:ea typeface="宋体" pitchFamily="2" charset="-122"/>
              <a:cs typeface="+mn-lt"/>
              <a:sym typeface="+mn-ea"/>
            </a:endParaRPr>
          </a:p>
          <a:p>
            <a:pPr algn="l"/>
            <a:endParaRPr lang="en-US" altLang="zh-CN" sz="2800"/>
          </a:p>
          <a:p>
            <a:pPr algn="l"/>
            <a:r>
              <a:rPr lang="zh-CN" altLang="en-US" sz="2400" dirty="0">
                <a:solidFill>
                  <a:schemeClr val="accent5">
                    <a:lumMod val="75000"/>
                  </a:schemeClr>
                </a:solidFill>
                <a:ea typeface="方正少儿_GBK" panose="02000000000000000000" charset="-122"/>
                <a:sym typeface="+mn-ea"/>
              </a:rPr>
              <a:t>Start your little brain. Try it.</a:t>
            </a:r>
            <a:endParaRPr lang="zh-CN" altLang="en-US" sz="2800" dirty="0">
              <a:solidFill>
                <a:schemeClr val="accent5">
                  <a:lumMod val="75000"/>
                </a:schemeClr>
              </a:solidFill>
              <a:effectLst>
                <a:outerShdw blurRad="38100" dist="19050" dir="2700000" algn="tl" rotWithShape="0">
                  <a:schemeClr val="dk1">
                    <a:alpha val="40000"/>
                  </a:schemeClr>
                </a:outerShdw>
              </a:effectLst>
              <a:ea typeface="方正少儿_GBK" panose="02000000000000000000" charset="-122"/>
              <a:sym typeface="+mn-ea"/>
            </a:endParaRPr>
          </a:p>
          <a:p>
            <a:pPr algn="l"/>
            <a:endParaRPr lang="en-US" altLang="zh-CN" sz="2800" dirty="0">
              <a:solidFill>
                <a:schemeClr val="accent5">
                  <a:lumMod val="75000"/>
                </a:schemeClr>
              </a:solidFill>
              <a:effectLst>
                <a:outerShdw blurRad="38100" dist="19050" dir="2700000" algn="tl" rotWithShape="0">
                  <a:schemeClr val="dk1">
                    <a:alpha val="40000"/>
                  </a:schemeClr>
                </a:outerShdw>
              </a:effectLst>
              <a:ea typeface="方正少儿_GBK" panose="02000000000000000000" charset="-122"/>
              <a:sym typeface="+mn-ea"/>
            </a:endParaRPr>
          </a:p>
          <a:p>
            <a:pPr algn="l"/>
            <a:endParaRPr lang="en-US" altLang="zh-CN" sz="2800"/>
          </a:p>
        </p:txBody>
      </p:sp>
      <p:sp>
        <p:nvSpPr>
          <p:cNvPr id="16" name="标题 15"/>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17" name="任意多边形 16"/>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grpSp>
        <p:nvGrpSpPr>
          <p:cNvPr id="5" name="组合 4"/>
          <p:cNvGrpSpPr/>
          <p:nvPr/>
        </p:nvGrpSpPr>
        <p:grpSpPr>
          <a:xfrm>
            <a:off x="317514" y="5177568"/>
            <a:ext cx="724486" cy="458769"/>
            <a:chOff x="560275" y="3433438"/>
            <a:chExt cx="1198188" cy="758734"/>
          </a:xfrm>
        </p:grpSpPr>
        <p:sp>
          <p:nvSpPr>
            <p:cNvPr id="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 name="任意多边形 9"/>
          <p:cNvSpPr/>
          <p:nvPr/>
        </p:nvSpPr>
        <p:spPr>
          <a:xfrm>
            <a:off x="3429635" y="1655445"/>
            <a:ext cx="6214745" cy="354647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mtClean="0"/>
              <a:t> </a:t>
            </a:r>
            <a:endParaRPr lang="en-US" altLang="zh-CN" dirty="0" smtClean="0"/>
          </a:p>
        </p:txBody>
      </p:sp>
      <p:sp>
        <p:nvSpPr>
          <p:cNvPr id="11" name="任意多边形 10"/>
          <p:cNvSpPr/>
          <p:nvPr/>
        </p:nvSpPr>
        <p:spPr>
          <a:xfrm>
            <a:off x="9067011" y="1756459"/>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9103501" y="2122108"/>
            <a:ext cx="1379430" cy="368300"/>
          </a:xfrm>
          <a:prstGeom prst="rect">
            <a:avLst/>
          </a:prstGeom>
          <a:noFill/>
        </p:spPr>
        <p:txBody>
          <a:bodyPr wrap="square" rtlCol="0">
            <a:spAutoFit/>
          </a:bodyPr>
          <a:p>
            <a:pPr algn="ctr"/>
            <a:r>
              <a:rPr lang="en-US" altLang="zh-CN" dirty="0" smtClean="0">
                <a:solidFill>
                  <a:schemeClr val="accent5">
                    <a:lumMod val="75000"/>
                  </a:schemeClr>
                </a:solidFill>
                <a:ea typeface="方正少儿_GBK" panose="02000000000000000000" charset="-122"/>
              </a:rPr>
              <a:t>micro:bit</a:t>
            </a:r>
            <a:r>
              <a:rPr lang="zh-CN" altLang="en-US" dirty="0" smtClean="0">
                <a:solidFill>
                  <a:schemeClr val="accent5">
                    <a:lumMod val="75000"/>
                  </a:schemeClr>
                </a:solidFill>
                <a:ea typeface="方正喵呜体" panose="02010600010101010101" pitchFamily="2" charset="-122"/>
              </a:rPr>
              <a:t>    </a:t>
            </a:r>
            <a:endParaRPr lang="zh-CN" altLang="en-US" dirty="0">
              <a:solidFill>
                <a:schemeClr val="accent5">
                  <a:lumMod val="75000"/>
                </a:schemeClr>
              </a:solidFill>
              <a:ea typeface="方正喵呜体" panose="02010600010101010101" pitchFamily="2" charset="-122"/>
            </a:endParaRPr>
          </a:p>
        </p:txBody>
      </p:sp>
      <p:sp>
        <p:nvSpPr>
          <p:cNvPr id="13" name="任意多边形 12"/>
          <p:cNvSpPr/>
          <p:nvPr/>
        </p:nvSpPr>
        <p:spPr>
          <a:xfrm>
            <a:off x="378460" y="33724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标题 14"/>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16" name="任意多边形 15"/>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ea typeface="微软雅黑" charset="-122"/>
                <a:sym typeface="+mn-ea"/>
              </a:rPr>
              <a:t> Yahboom</a:t>
            </a:r>
            <a:r>
              <a:rPr lang="zh-CN" altLang="en-US" sz="2800">
                <a:solidFill>
                  <a:schemeClr val="bg1"/>
                </a:solidFill>
                <a:ea typeface="微软雅黑" charset="-122"/>
                <a:sym typeface="+mn-ea"/>
              </a:rPr>
              <a:t>     </a:t>
            </a:r>
            <a:r>
              <a:rPr lang="en-US" altLang="zh-CN" sz="2800">
                <a:solidFill>
                  <a:schemeClr val="bg1"/>
                </a:solidFill>
                <a:ea typeface="微软雅黑" charset="-122"/>
                <a:sym typeface="+mn-ea"/>
              </a:rPr>
              <a:t>micro:bit t</a:t>
            </a:r>
            <a:r>
              <a:rPr lang="zh-CN" altLang="en-US" sz="2800">
                <a:solidFill>
                  <a:schemeClr val="bg1"/>
                </a:solidFill>
                <a:ea typeface="微软雅黑" charset="-122"/>
                <a:sym typeface="+mn-ea"/>
              </a:rPr>
              <a:t>utorial</a:t>
            </a:r>
            <a:endParaRPr lang="zh-CN" altLang="en-US" sz="2800">
              <a:solidFill>
                <a:schemeClr val="bg1"/>
              </a:solidFill>
              <a:ea typeface="微软雅黑" charset="-122"/>
              <a:sym typeface="+mn-ea"/>
            </a:endParaRPr>
          </a:p>
        </p:txBody>
      </p:sp>
      <p:sp>
        <p:nvSpPr>
          <p:cNvPr id="17" name="矩形 16"/>
          <p:cNvSpPr/>
          <p:nvPr/>
        </p:nvSpPr>
        <p:spPr>
          <a:xfrm>
            <a:off x="790116" y="3886256"/>
            <a:ext cx="1092835" cy="368300"/>
          </a:xfrm>
          <a:prstGeom prst="rect">
            <a:avLst/>
          </a:prstGeom>
          <a:noFill/>
        </p:spPr>
        <p:txBody>
          <a:bodyPr wrap="none" rtlCol="0">
            <a:spAutoFit/>
          </a:bodyPr>
          <a:p>
            <a:r>
              <a:rPr lang="en-US" altLang="zh-CN" dirty="0">
                <a:solidFill>
                  <a:schemeClr val="accent5">
                    <a:lumMod val="75000"/>
                  </a:schemeClr>
                </a:solidFill>
                <a:ea typeface="方正少儿_GBK" panose="02000000000000000000" charset="-122"/>
              </a:rPr>
              <a:t>Yahboom</a:t>
            </a:r>
            <a:endParaRPr lang="en-US" altLang="zh-CN" dirty="0">
              <a:solidFill>
                <a:schemeClr val="accent5">
                  <a:lumMod val="75000"/>
                </a:schemeClr>
              </a:solidFill>
              <a:ea typeface="方正少儿_GBK" panose="02000000000000000000" charset="-122"/>
            </a:endParaRPr>
          </a:p>
        </p:txBody>
      </p:sp>
      <p:sp>
        <p:nvSpPr>
          <p:cNvPr id="18" name="文本框 17"/>
          <p:cNvSpPr txBox="1"/>
          <p:nvPr/>
        </p:nvSpPr>
        <p:spPr>
          <a:xfrm>
            <a:off x="3992880" y="3686175"/>
            <a:ext cx="5744210" cy="762000"/>
          </a:xfrm>
          <a:prstGeom prst="rect">
            <a:avLst/>
          </a:prstGeom>
          <a:noFill/>
        </p:spPr>
        <p:txBody>
          <a:bodyPr wrap="square" rtlCol="0">
            <a:spAutoFit/>
          </a:bodyPr>
          <a:p>
            <a:pPr algn="l"/>
            <a:r>
              <a:rPr lang="zh-CN" altLang="en-US" sz="4400" dirty="0">
                <a:solidFill>
                  <a:schemeClr val="accent5">
                    <a:lumMod val="75000"/>
                  </a:schemeClr>
                </a:solidFill>
                <a:ea typeface="方正少儿_GBK" panose="02000000000000000000" charset="-122"/>
              </a:rPr>
              <a:t>Thanks for watching！</a:t>
            </a:r>
            <a:endParaRPr lang="zh-CN" altLang="en-US" sz="4400" dirty="0">
              <a:solidFill>
                <a:schemeClr val="accent5">
                  <a:lumMod val="75000"/>
                </a:schemeClr>
              </a:solidFill>
              <a:ea typeface="方正少儿_GBK" panose="02000000000000000000"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pic>
        <p:nvPicPr>
          <p:cNvPr id="6" name="图片 5"/>
          <p:cNvPicPr>
            <a:picLocks noChangeAspect="1"/>
          </p:cNvPicPr>
          <p:nvPr/>
        </p:nvPicPr>
        <p:blipFill>
          <a:blip r:embed="rId2"/>
          <a:stretch>
            <a:fillRect/>
          </a:stretch>
        </p:blipFill>
        <p:spPr>
          <a:xfrm>
            <a:off x="1590040" y="1925320"/>
            <a:ext cx="9011920" cy="3424555"/>
          </a:xfrm>
          <a:prstGeom prst="rect">
            <a:avLst/>
          </a:prstGeom>
          <a:ln w="57150">
            <a:solidFill>
              <a:srgbClr val="5B9BD5"/>
            </a:solidFill>
          </a:ln>
        </p:spPr>
      </p:pic>
      <p:sp>
        <p:nvSpPr>
          <p:cNvPr id="7" name="任意多边形 6"/>
          <p:cNvSpPr/>
          <p:nvPr/>
        </p:nvSpPr>
        <p:spPr>
          <a:xfrm>
            <a:off x="628015" y="1433195"/>
            <a:ext cx="822325" cy="558800"/>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6" name="组合 15"/>
          <p:cNvGrpSpPr/>
          <p:nvPr/>
        </p:nvGrpSpPr>
        <p:grpSpPr>
          <a:xfrm>
            <a:off x="725819" y="4891183"/>
            <a:ext cx="724486" cy="458769"/>
            <a:chOff x="560275" y="3433438"/>
            <a:chExt cx="1198188" cy="758734"/>
          </a:xfrm>
        </p:grpSpPr>
        <p:sp>
          <p:nvSpPr>
            <p:cNvPr id="18"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1" name="文本框 20"/>
          <p:cNvSpPr txBox="1"/>
          <p:nvPr/>
        </p:nvSpPr>
        <p:spPr>
          <a:xfrm>
            <a:off x="9037955" y="3073400"/>
            <a:ext cx="943610" cy="368300"/>
          </a:xfrm>
          <a:prstGeom prst="rect">
            <a:avLst/>
          </a:prstGeom>
          <a:solidFill>
            <a:schemeClr val="accent5">
              <a:lumMod val="20000"/>
              <a:lumOff val="80000"/>
            </a:schemeClr>
          </a:solidFill>
        </p:spPr>
        <p:txBody>
          <a:bodyPr wrap="square" rtlCol="0">
            <a:spAutoFit/>
          </a:bodyPr>
          <a:p>
            <a:r>
              <a:rPr lang="en-US" altLang="zh-CN" dirty="0" smtClean="0">
                <a:latin typeface="Arial" pitchFamily="34" charset="0"/>
                <a:ea typeface="Arial" pitchFamily="34" charset="0"/>
              </a:rPr>
              <a:t>Part 5</a:t>
            </a:r>
            <a:endParaRPr lang="en-US" altLang="zh-CN" dirty="0" smtClean="0">
              <a:latin typeface="Arial" pitchFamily="34" charset="0"/>
              <a:ea typeface="Arial" pitchFamily="34" charset="0"/>
            </a:endParaRPr>
          </a:p>
        </p:txBody>
      </p:sp>
      <p:sp>
        <p:nvSpPr>
          <p:cNvPr id="22" name="文本框 21"/>
          <p:cNvSpPr txBox="1"/>
          <p:nvPr/>
        </p:nvSpPr>
        <p:spPr>
          <a:xfrm>
            <a:off x="9038027" y="3594209"/>
            <a:ext cx="1287780" cy="368300"/>
          </a:xfrm>
          <a:prstGeom prst="rect">
            <a:avLst/>
          </a:prstGeom>
          <a:noFill/>
        </p:spPr>
        <p:txBody>
          <a:bodyPr wrap="none" rtlCol="0">
            <a:spAutoFit/>
          </a:bodyPr>
          <a:p>
            <a:pPr algn="l"/>
            <a:r>
              <a:rPr lang="en-US" altLang="zh-CN" dirty="0">
                <a:solidFill>
                  <a:schemeClr val="accent5">
                    <a:lumMod val="75000"/>
                  </a:schemeClr>
                </a:solidFill>
                <a:latin typeface="Arial" pitchFamily="34" charset="0"/>
                <a:ea typeface="Arial" pitchFamily="34" charset="0"/>
                <a:sym typeface="+mn-ea"/>
                <a:hlinkClick r:id="rId3" action="ppaction://hlinksldjump"/>
              </a:rPr>
              <a:t>Have a try </a:t>
            </a:r>
            <a:endParaRPr lang="zh-CN" altLang="en-US" dirty="0">
              <a:solidFill>
                <a:schemeClr val="accent5">
                  <a:lumMod val="75000"/>
                </a:schemeClr>
              </a:solidFill>
              <a:latin typeface="黑体" charset="-122"/>
              <a:ea typeface="黑体" charset="-122"/>
            </a:endParaRPr>
          </a:p>
        </p:txBody>
      </p:sp>
      <p:sp>
        <p:nvSpPr>
          <p:cNvPr id="23" name="标题 22"/>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24" name="文本框 23"/>
          <p:cNvSpPr txBox="1"/>
          <p:nvPr/>
        </p:nvSpPr>
        <p:spPr>
          <a:xfrm>
            <a:off x="1761222" y="3594033"/>
            <a:ext cx="1681480" cy="368300"/>
          </a:xfrm>
          <a:prstGeom prst="rect">
            <a:avLst/>
          </a:prstGeom>
          <a:noFill/>
        </p:spPr>
        <p:txBody>
          <a:bodyPr wrap="none" rtlCol="0">
            <a:spAutoFit/>
          </a:bodyPr>
          <a:p>
            <a:pPr algn="l"/>
            <a:r>
              <a:rPr lang="zh-CN" altLang="en-US" dirty="0">
                <a:solidFill>
                  <a:srgbClr val="0070C0"/>
                </a:solidFill>
                <a:latin typeface="Arial" pitchFamily="34" charset="0"/>
                <a:ea typeface="Arial" pitchFamily="34" charset="0"/>
                <a:hlinkClick r:id="rId4" action="ppaction://hlinksldjump"/>
              </a:rPr>
              <a:t>Learning goals</a:t>
            </a:r>
            <a:endParaRPr lang="zh-CN" altLang="en-US" dirty="0">
              <a:solidFill>
                <a:srgbClr val="0070C0"/>
              </a:solidFill>
              <a:latin typeface="Arial" pitchFamily="34" charset="0"/>
              <a:ea typeface="Arial" pitchFamily="34" charset="0"/>
            </a:endParaRPr>
          </a:p>
        </p:txBody>
      </p:sp>
      <p:sp>
        <p:nvSpPr>
          <p:cNvPr id="25" name="文本框 24"/>
          <p:cNvSpPr txBox="1"/>
          <p:nvPr/>
        </p:nvSpPr>
        <p:spPr>
          <a:xfrm>
            <a:off x="3593581" y="3594033"/>
            <a:ext cx="13639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sym typeface="+mn-ea"/>
                <a:hlinkClick r:id="rId5" action="ppaction://hlinksldjump"/>
              </a:rPr>
              <a:t>Preparation</a:t>
            </a:r>
            <a:endParaRPr lang="zh-CN" altLang="en-US" dirty="0">
              <a:solidFill>
                <a:schemeClr val="accent5">
                  <a:lumMod val="75000"/>
                </a:schemeClr>
              </a:solidFill>
              <a:latin typeface="Arial" pitchFamily="34" charset="0"/>
              <a:ea typeface="Arial" pitchFamily="34" charset="0"/>
              <a:sym typeface="+mn-ea"/>
              <a:hlinkClick r:id="rId5" action="ppaction://hlinksldjump"/>
            </a:endParaRPr>
          </a:p>
        </p:txBody>
      </p:sp>
      <p:sp>
        <p:nvSpPr>
          <p:cNvPr id="28" name="文本框 27"/>
          <p:cNvSpPr txBox="1"/>
          <p:nvPr/>
        </p:nvSpPr>
        <p:spPr>
          <a:xfrm>
            <a:off x="5121759" y="3594033"/>
            <a:ext cx="19481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hlinkClick r:id="rId6" action="ppaction://hlinksldjump"/>
              </a:rPr>
              <a:t>Search for blocks</a:t>
            </a:r>
            <a:endParaRPr lang="zh-CN" altLang="en-US" dirty="0">
              <a:solidFill>
                <a:schemeClr val="accent5">
                  <a:lumMod val="75000"/>
                </a:schemeClr>
              </a:solidFill>
              <a:latin typeface="Arial" pitchFamily="34" charset="0"/>
              <a:ea typeface="Arial" pitchFamily="34" charset="0"/>
            </a:endParaRPr>
          </a:p>
        </p:txBody>
      </p:sp>
      <p:sp>
        <p:nvSpPr>
          <p:cNvPr id="34" name="文本框 33"/>
          <p:cNvSpPr txBox="1"/>
          <p:nvPr/>
        </p:nvSpPr>
        <p:spPr>
          <a:xfrm>
            <a:off x="7134297" y="3594209"/>
            <a:ext cx="18084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hlinkClick r:id="rId7" action="ppaction://hlinksldjump"/>
              </a:rPr>
              <a:t>Combin</a:t>
            </a:r>
            <a:r>
              <a:rPr lang="en-US" altLang="zh-CN" dirty="0">
                <a:solidFill>
                  <a:schemeClr val="accent5">
                    <a:lumMod val="75000"/>
                  </a:schemeClr>
                </a:solidFill>
                <a:latin typeface="Arial" pitchFamily="34" charset="0"/>
                <a:ea typeface="Arial" pitchFamily="34" charset="0"/>
                <a:hlinkClick r:id="rId7" action="ppaction://hlinksldjump"/>
              </a:rPr>
              <a:t>e</a:t>
            </a:r>
            <a:r>
              <a:rPr lang="zh-CN" altLang="en-US" dirty="0">
                <a:solidFill>
                  <a:schemeClr val="accent5">
                    <a:lumMod val="75000"/>
                  </a:schemeClr>
                </a:solidFill>
                <a:latin typeface="Arial" pitchFamily="34" charset="0"/>
                <a:ea typeface="Arial" pitchFamily="34" charset="0"/>
                <a:hlinkClick r:id="rId7" action="ppaction://hlinksldjump"/>
              </a:rPr>
              <a:t> blocks</a:t>
            </a:r>
            <a:endParaRPr lang="zh-CN" altLang="en-US" dirty="0">
              <a:solidFill>
                <a:schemeClr val="accent5">
                  <a:lumMod val="75000"/>
                </a:schemeClr>
              </a:solidFill>
              <a:latin typeface="Arial" pitchFamily="34" charset="0"/>
              <a:ea typeface="Arial" pitchFamily="34" charset="0"/>
            </a:endParaRPr>
          </a:p>
        </p:txBody>
      </p:sp>
      <p:sp>
        <p:nvSpPr>
          <p:cNvPr id="27" name="文本框 26"/>
          <p:cNvSpPr txBox="1"/>
          <p:nvPr/>
        </p:nvSpPr>
        <p:spPr>
          <a:xfrm>
            <a:off x="7326351" y="3073322"/>
            <a:ext cx="781050" cy="368300"/>
          </a:xfrm>
          <a:prstGeom prst="rect">
            <a:avLst/>
          </a:prstGeom>
          <a:solidFill>
            <a:schemeClr val="accent5">
              <a:lumMod val="20000"/>
              <a:lumOff val="80000"/>
            </a:schemeClr>
          </a:solidFill>
        </p:spPr>
        <p:txBody>
          <a:bodyPr wrap="none" rtlCol="0">
            <a:spAutoFit/>
          </a:bodyPr>
          <a:p>
            <a:r>
              <a:rPr lang="en-US" altLang="zh-CN" dirty="0" smtClean="0">
                <a:latin typeface="Arial" pitchFamily="34" charset="0"/>
                <a:ea typeface="Arial" pitchFamily="34" charset="0"/>
              </a:rPr>
              <a:t>Part 4</a:t>
            </a:r>
            <a:endParaRPr lang="zh-CN" altLang="en-US" dirty="0">
              <a:latin typeface="Arial" pitchFamily="34" charset="0"/>
              <a:ea typeface="Arial" pitchFamily="34" charset="0"/>
            </a:endParaRPr>
          </a:p>
        </p:txBody>
      </p:sp>
      <p:sp>
        <p:nvSpPr>
          <p:cNvPr id="30" name="文本框 29"/>
          <p:cNvSpPr txBox="1"/>
          <p:nvPr/>
        </p:nvSpPr>
        <p:spPr>
          <a:xfrm>
            <a:off x="2241174" y="3073146"/>
            <a:ext cx="721995" cy="368300"/>
          </a:xfrm>
          <a:prstGeom prst="rect">
            <a:avLst/>
          </a:prstGeom>
          <a:solidFill>
            <a:schemeClr val="accent5">
              <a:lumMod val="20000"/>
              <a:lumOff val="80000"/>
            </a:schemeClr>
          </a:solidFill>
        </p:spPr>
        <p:txBody>
          <a:bodyPr wrap="none" rtlCol="0">
            <a:spAutoFit/>
          </a:bodyPr>
          <a:p>
            <a:r>
              <a:rPr lang="en-US" altLang="zh-CN" dirty="0" smtClean="0">
                <a:latin typeface="Arial" pitchFamily="34" charset="0"/>
                <a:ea typeface="Arial" pitchFamily="34" charset="0"/>
              </a:rPr>
              <a:t>Part1</a:t>
            </a:r>
            <a:endParaRPr lang="en-US" altLang="zh-CN" dirty="0" smtClean="0">
              <a:latin typeface="Arial" pitchFamily="34" charset="0"/>
              <a:ea typeface="Arial" pitchFamily="34" charset="0"/>
            </a:endParaRPr>
          </a:p>
        </p:txBody>
      </p:sp>
      <p:sp>
        <p:nvSpPr>
          <p:cNvPr id="31" name="文本框 30"/>
          <p:cNvSpPr txBox="1"/>
          <p:nvPr/>
        </p:nvSpPr>
        <p:spPr>
          <a:xfrm>
            <a:off x="3813619" y="3073146"/>
            <a:ext cx="782955" cy="368300"/>
          </a:xfrm>
          <a:prstGeom prst="rect">
            <a:avLst/>
          </a:prstGeom>
          <a:solidFill>
            <a:schemeClr val="accent5">
              <a:lumMod val="20000"/>
              <a:lumOff val="80000"/>
            </a:schemeClr>
          </a:solidFill>
        </p:spPr>
        <p:txBody>
          <a:bodyPr wrap="none" rtlCol="0">
            <a:spAutoFit/>
          </a:bodyPr>
          <a:p>
            <a:r>
              <a:rPr lang="en-US" altLang="zh-CN" dirty="0" smtClean="0">
                <a:latin typeface="Arial" pitchFamily="34" charset="0"/>
                <a:ea typeface="Arial" pitchFamily="34" charset="0"/>
              </a:rPr>
              <a:t>Part 2</a:t>
            </a:r>
            <a:endParaRPr lang="zh-CN" altLang="en-US" dirty="0">
              <a:latin typeface="Arial" pitchFamily="34" charset="0"/>
              <a:ea typeface="Arial" pitchFamily="34" charset="0"/>
            </a:endParaRPr>
          </a:p>
        </p:txBody>
      </p:sp>
      <p:sp>
        <p:nvSpPr>
          <p:cNvPr id="32" name="文本框 31"/>
          <p:cNvSpPr txBox="1"/>
          <p:nvPr/>
        </p:nvSpPr>
        <p:spPr>
          <a:xfrm>
            <a:off x="5517692" y="3073146"/>
            <a:ext cx="709295" cy="368300"/>
          </a:xfrm>
          <a:prstGeom prst="rect">
            <a:avLst/>
          </a:prstGeom>
          <a:solidFill>
            <a:schemeClr val="accent5">
              <a:lumMod val="20000"/>
              <a:lumOff val="80000"/>
            </a:schemeClr>
          </a:solidFill>
        </p:spPr>
        <p:txBody>
          <a:bodyPr wrap="none" rtlCol="0">
            <a:spAutoFit/>
          </a:bodyPr>
          <a:p>
            <a:r>
              <a:rPr lang="en-US" altLang="zh-CN" dirty="0" smtClean="0">
                <a:latin typeface="Arial" pitchFamily="34" charset="0"/>
                <a:ea typeface="Arial" pitchFamily="34" charset="0"/>
              </a:rPr>
              <a:t>Part3</a:t>
            </a:r>
            <a:endParaRPr lang="zh-CN" altLang="en-US" dirty="0">
              <a:latin typeface="Arial" pitchFamily="34" charset="0"/>
              <a:ea typeface="Arial" pitchFamily="34" charset="0"/>
            </a:endParaRPr>
          </a:p>
        </p:txBody>
      </p:sp>
      <p:sp>
        <p:nvSpPr>
          <p:cNvPr id="38" name="任意多边形 37"/>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1197610" y="1753235"/>
            <a:ext cx="9551035" cy="3629660"/>
          </a:xfrm>
          <a:prstGeom prst="rect">
            <a:avLst/>
          </a:prstGeom>
          <a:ln w="57150">
            <a:solidFill>
              <a:srgbClr val="5B9BD5"/>
            </a:solidFill>
          </a:ln>
        </p:spPr>
      </p:pic>
      <p:sp>
        <p:nvSpPr>
          <p:cNvPr id="29" name="任意多边形 28"/>
          <p:cNvSpPr/>
          <p:nvPr/>
        </p:nvSpPr>
        <p:spPr>
          <a:xfrm>
            <a:off x="567055" y="1271905"/>
            <a:ext cx="1151890" cy="77025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5" name="组合 34"/>
          <p:cNvGrpSpPr/>
          <p:nvPr/>
        </p:nvGrpSpPr>
        <p:grpSpPr>
          <a:xfrm rot="0">
            <a:off x="367044" y="516042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文本框 6"/>
          <p:cNvSpPr txBox="1"/>
          <p:nvPr/>
        </p:nvSpPr>
        <p:spPr>
          <a:xfrm flipH="1">
            <a:off x="567055" y="1520190"/>
            <a:ext cx="147891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Part1</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23" name="文本框 22"/>
          <p:cNvSpPr txBox="1"/>
          <p:nvPr/>
        </p:nvSpPr>
        <p:spPr>
          <a:xfrm>
            <a:off x="1606550" y="3999230"/>
            <a:ext cx="8978900" cy="1014730"/>
          </a:xfrm>
          <a:prstGeom prst="rect">
            <a:avLst/>
          </a:prstGeom>
          <a:noFill/>
        </p:spPr>
        <p:txBody>
          <a:bodyPr wrap="square" rtlCol="0" anchor="t">
            <a:spAutoFit/>
          </a:bodyPr>
          <a:p>
            <a:r>
              <a:rPr lang="en-US" sz="2000">
                <a:solidFill>
                  <a:schemeClr val="accent1"/>
                </a:solidFill>
                <a:effectLst>
                  <a:outerShdw blurRad="38100" dist="25400" dir="5400000" algn="ctr" rotWithShape="0">
                    <a:srgbClr val="6E747A">
                      <a:alpha val="43000"/>
                    </a:srgbClr>
                  </a:outerShdw>
                </a:effectLst>
              </a:rPr>
              <a:t>              </a:t>
            </a:r>
            <a:r>
              <a:rPr sz="2000">
                <a:solidFill>
                  <a:schemeClr val="accent1"/>
                </a:solidFill>
                <a:effectLst>
                  <a:outerShdw blurRad="38100" dist="25400" dir="5400000" algn="ctr" rotWithShape="0">
                    <a:srgbClr val="6E747A">
                      <a:alpha val="43000"/>
                    </a:srgbClr>
                  </a:outerShdw>
                </a:effectLst>
              </a:rPr>
              <a:t>Plug in the knob potentiometer and fan, download the program, twist the potentiometer, and the speed of the fan will be adjusted accordingly. However, be aware that the fan cannot be touched by hand when it is turning.</a:t>
            </a:r>
            <a:endParaRPr lang="en-US" altLang="zh-CN" sz="2000">
              <a:solidFill>
                <a:schemeClr val="accent1"/>
              </a:solidFill>
              <a:effectLst>
                <a:outerShdw blurRad="38100" dist="25400" dir="5400000" algn="ctr" rotWithShape="0">
                  <a:srgbClr val="6E747A">
                    <a:alpha val="43000"/>
                  </a:srgbClr>
                </a:outerShdw>
              </a:effectLst>
            </a:endParaRPr>
          </a:p>
        </p:txBody>
      </p:sp>
      <p:pic>
        <p:nvPicPr>
          <p:cNvPr id="6" name="图片 5"/>
          <p:cNvPicPr>
            <a:picLocks noChangeAspect="1"/>
          </p:cNvPicPr>
          <p:nvPr/>
        </p:nvPicPr>
        <p:blipFill>
          <a:blip r:embed="rId3"/>
          <a:stretch>
            <a:fillRect/>
          </a:stretch>
        </p:blipFill>
        <p:spPr>
          <a:xfrm rot="16200000">
            <a:off x="4621530" y="856615"/>
            <a:ext cx="2150110" cy="4135120"/>
          </a:xfrm>
          <a:prstGeom prst="rect">
            <a:avLst/>
          </a:prstGeom>
        </p:spPr>
      </p:pic>
      <p:sp>
        <p:nvSpPr>
          <p:cNvPr id="20" name="标题 1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21" name="任意多边形 20"/>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pic>
        <p:nvPicPr>
          <p:cNvPr id="9" name="图片 8"/>
          <p:cNvPicPr>
            <a:picLocks noChangeAspect="1"/>
          </p:cNvPicPr>
          <p:nvPr/>
        </p:nvPicPr>
        <p:blipFill>
          <a:blip r:embed="rId2"/>
          <a:stretch>
            <a:fillRect/>
          </a:stretch>
        </p:blipFill>
        <p:spPr>
          <a:xfrm>
            <a:off x="1119505" y="1827530"/>
            <a:ext cx="9551035" cy="3629660"/>
          </a:xfrm>
          <a:prstGeom prst="rect">
            <a:avLst/>
          </a:prstGeom>
          <a:ln w="57150">
            <a:solidFill>
              <a:srgbClr val="5B9BD5"/>
            </a:solidFill>
          </a:ln>
        </p:spPr>
      </p:pic>
      <p:sp>
        <p:nvSpPr>
          <p:cNvPr id="10" name="任意多边形 9"/>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1" name="组合 10"/>
          <p:cNvGrpSpPr/>
          <p:nvPr/>
        </p:nvGrpSpPr>
        <p:grpSpPr>
          <a:xfrm>
            <a:off x="317514" y="5177568"/>
            <a:ext cx="724486" cy="458769"/>
            <a:chOff x="560275" y="3433438"/>
            <a:chExt cx="1198188" cy="758734"/>
          </a:xfrm>
        </p:grpSpPr>
        <p:sp>
          <p:nvSpPr>
            <p:cNvPr id="12"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 name="文本框 13"/>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Part2</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5" name="文本框 14"/>
          <p:cNvSpPr txBox="1"/>
          <p:nvPr/>
        </p:nvSpPr>
        <p:spPr>
          <a:xfrm>
            <a:off x="2001252" y="2155123"/>
            <a:ext cx="2316480" cy="583565"/>
          </a:xfrm>
          <a:prstGeom prst="rect">
            <a:avLst/>
          </a:prstGeom>
          <a:noFill/>
        </p:spPr>
        <p:txBody>
          <a:bodyPr wrap="square" rtlCol="0">
            <a:spAutoFit/>
          </a:bodyPr>
          <a:p>
            <a:r>
              <a:rPr lang="en-US" altLang="zh-CN" sz="320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Hardware</a:t>
            </a:r>
            <a:r>
              <a:rPr lang="zh-CN" altLang="en-US" sz="2400" dirty="0">
                <a:solidFill>
                  <a:schemeClr val="accent5">
                    <a:lumMod val="75000"/>
                  </a:schemeClr>
                </a:solidFill>
                <a:latin typeface="方正少儿_GBK" panose="02000000000000000000" charset="-122"/>
                <a:ea typeface="方正少儿_GBK" panose="02000000000000000000" charset="-122"/>
              </a:rPr>
              <a:t>：</a:t>
            </a:r>
            <a:endParaRPr lang="zh-CN" altLang="en-US" sz="2400" dirty="0">
              <a:solidFill>
                <a:schemeClr val="accent5">
                  <a:lumMod val="75000"/>
                </a:schemeClr>
              </a:solidFill>
              <a:latin typeface="方正少儿_GBK" panose="02000000000000000000" charset="-122"/>
              <a:ea typeface="方正少儿_GBK" panose="02000000000000000000" charset="-122"/>
            </a:endParaRPr>
          </a:p>
        </p:txBody>
      </p:sp>
      <p:sp>
        <p:nvSpPr>
          <p:cNvPr id="16" name="文本框 15"/>
          <p:cNvSpPr txBox="1"/>
          <p:nvPr/>
        </p:nvSpPr>
        <p:spPr>
          <a:xfrm>
            <a:off x="3802380" y="2922905"/>
            <a:ext cx="5583555" cy="1568450"/>
          </a:xfrm>
          <a:prstGeom prst="rect">
            <a:avLst/>
          </a:prstGeom>
          <a:noFill/>
        </p:spPr>
        <p:txBody>
          <a:bodyPr wrap="square" rtlCol="0">
            <a:spAutoFit/>
          </a:bodyPr>
          <a:p>
            <a:r>
              <a:rPr lang="en-US" altLang="zh-CN" sz="3200">
                <a:solidFill>
                  <a:srgbClr val="0070C0"/>
                </a:solidFill>
                <a:effectLst>
                  <a:outerShdw blurRad="38100" dist="25400" dir="5400000" algn="ctr" rotWithShape="0">
                    <a:srgbClr val="6E747A">
                      <a:alpha val="43000"/>
                    </a:srgbClr>
                  </a:outerShdw>
                </a:effectLst>
                <a:latin typeface="Arial" pitchFamily="34" charset="0"/>
                <a:ea typeface="Arial" pitchFamily="34" charset="0"/>
              </a:rPr>
              <a:t>● </a:t>
            </a:r>
            <a:r>
              <a:rPr lang="en-US" altLang="zh-CN" sz="320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1 X micro:bit Game Handle</a:t>
            </a:r>
            <a:endParaRPr lang="en-US" altLang="zh-CN" sz="3200">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a:p>
            <a:r>
              <a:rPr lang="en-US" altLang="zh-CN" sz="320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 1 X Micro USB Cable</a:t>
            </a:r>
            <a:endParaRPr lang="en-US" altLang="zh-CN" sz="3200" dirty="0">
              <a:solidFill>
                <a:schemeClr val="accent5">
                  <a:lumMod val="75000"/>
                </a:schemeClr>
              </a:solidFill>
              <a:latin typeface="宋体" pitchFamily="2" charset="-122"/>
              <a:ea typeface="宋体" pitchFamily="2" charset="-122"/>
              <a:cs typeface="宋体" pitchFamily="2" charset="-122"/>
            </a:endParaRPr>
          </a:p>
          <a:p>
            <a:endParaRPr lang="zh-CN" altLang="en-US" sz="3200" dirty="0">
              <a:solidFill>
                <a:schemeClr val="accent5">
                  <a:lumMod val="75000"/>
                </a:schemeClr>
              </a:solidFill>
              <a:latin typeface="宋体" pitchFamily="2" charset="-122"/>
              <a:ea typeface="宋体" pitchFamily="2" charset="-122"/>
            </a:endParaRPr>
          </a:p>
        </p:txBody>
      </p:sp>
      <p:sp>
        <p:nvSpPr>
          <p:cNvPr id="17" name="标题 16"/>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18" name="任意多边形 17"/>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11" name="图片 10"/>
          <p:cNvPicPr>
            <a:picLocks noChangeAspect="1"/>
          </p:cNvPicPr>
          <p:nvPr/>
        </p:nvPicPr>
        <p:blipFill>
          <a:blip r:embed="rId2"/>
          <a:stretch>
            <a:fillRect/>
          </a:stretch>
        </p:blipFill>
        <p:spPr>
          <a:xfrm>
            <a:off x="1197610" y="1827530"/>
            <a:ext cx="9551035" cy="3629660"/>
          </a:xfrm>
          <a:prstGeom prst="rect">
            <a:avLst/>
          </a:prstGeom>
          <a:ln w="57150">
            <a:solidFill>
              <a:srgbClr val="5B9BD5"/>
            </a:solidFill>
          </a:ln>
        </p:spPr>
      </p:pic>
      <p:sp>
        <p:nvSpPr>
          <p:cNvPr id="12" name="任意多边形 11"/>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3" name="组合 12"/>
          <p:cNvGrpSpPr/>
          <p:nvPr/>
        </p:nvGrpSpPr>
        <p:grpSpPr>
          <a:xfrm>
            <a:off x="317514" y="5177568"/>
            <a:ext cx="724486" cy="458769"/>
            <a:chOff x="560275" y="3433438"/>
            <a:chExt cx="1198188" cy="758734"/>
          </a:xfrm>
        </p:grpSpPr>
        <p:sp>
          <p:nvSpPr>
            <p:cNvPr id="14"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6" name="文本框 15"/>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Part2</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7" name="文本框 16"/>
          <p:cNvSpPr txBox="1"/>
          <p:nvPr/>
        </p:nvSpPr>
        <p:spPr>
          <a:xfrm>
            <a:off x="1280160" y="2263140"/>
            <a:ext cx="9468485" cy="2971165"/>
          </a:xfrm>
          <a:prstGeom prst="rect">
            <a:avLst/>
          </a:prstGeom>
          <a:noFill/>
        </p:spPr>
        <p:txBody>
          <a:bodyPr wrap="square" rtlCol="0">
            <a:spAutoFit/>
          </a:bodyPr>
          <a:p>
            <a:pPr algn="l"/>
            <a:r>
              <a:rPr lang="en-US" altLang="zh-CN" sz="3200" baseline="-25000" dirty="0">
                <a:solidFill>
                  <a:srgbClr val="FF0000"/>
                </a:solidFill>
                <a:ea typeface="宋体" pitchFamily="2" charset="-122"/>
                <a:cs typeface="+mn-lt"/>
              </a:rPr>
              <a:t>1.Online:</a:t>
            </a:r>
            <a:r>
              <a:rPr lang="en-US" altLang="zh-CN" sz="3200" baseline="-25000" dirty="0">
                <a:solidFill>
                  <a:srgbClr val="FF0000"/>
                </a:solidFill>
                <a:ea typeface="宋体" pitchFamily="2" charset="-122"/>
                <a:cs typeface="+mn-lt"/>
                <a:sym typeface="+mn-ea"/>
              </a:rPr>
              <a:t> </a:t>
            </a:r>
            <a:r>
              <a:rPr sz="3200" baseline="-25000" dirty="0">
                <a:ea typeface="宋体" pitchFamily="2" charset="-122"/>
                <a:sym typeface="+mn-ea"/>
              </a:rPr>
              <a:t>Connect Micro:bit to the computer via USB cable</a:t>
            </a:r>
            <a:r>
              <a:rPr sz="3200" baseline="-25000" dirty="0">
                <a:ea typeface="宋体" pitchFamily="2" charset="-122"/>
              </a:rPr>
              <a:t>, and the computer will pop up a U disk and click the URL in the U disk to enter the programming interface.</a:t>
            </a:r>
            <a:r>
              <a:rPr sz="3200" baseline="-25000" dirty="0">
                <a:ea typeface="宋体" pitchFamily="2" charset="-122"/>
                <a:sym typeface="+mn-ea"/>
              </a:rPr>
              <a:t>Enter this URL </a:t>
            </a:r>
            <a:r>
              <a:rPr sz="3200" baseline="-25000" dirty="0">
                <a:solidFill>
                  <a:srgbClr val="FF0000"/>
                </a:solidFill>
                <a:ea typeface="宋体" pitchFamily="2" charset="-122"/>
                <a:sym typeface="+mn-ea"/>
              </a:rPr>
              <a:t>https://github.com/lzty634158/GHBit</a:t>
            </a:r>
            <a:r>
              <a:rPr sz="3200" baseline="-25000" dirty="0">
                <a:ea typeface="宋体" pitchFamily="2" charset="-122"/>
                <a:sym typeface="+mn-ea"/>
              </a:rPr>
              <a:t> to get the package named GHBit</a:t>
            </a:r>
            <a:r>
              <a:rPr lang="en-US" sz="3200" baseline="-25000" dirty="0">
                <a:ea typeface="宋体" pitchFamily="2" charset="-122"/>
                <a:sym typeface="+mn-ea"/>
              </a:rPr>
              <a:t>.</a:t>
            </a:r>
            <a:endParaRPr lang="en-US" sz="3200" baseline="-25000" dirty="0">
              <a:ea typeface="宋体" pitchFamily="2" charset="-122"/>
            </a:endParaRPr>
          </a:p>
          <a:p>
            <a:pPr algn="l"/>
            <a:endParaRPr lang="zh-CN" altLang="en-US" sz="3200" baseline="-25000" dirty="0">
              <a:solidFill>
                <a:schemeClr val="tx1"/>
              </a:solidFill>
              <a:latin typeface="宋体" pitchFamily="2" charset="-122"/>
              <a:ea typeface="宋体" pitchFamily="2" charset="-122"/>
            </a:endParaRPr>
          </a:p>
          <a:p>
            <a:r>
              <a:rPr lang="en-US" altLang="zh-CN" sz="3200" baseline="-25000" dirty="0">
                <a:solidFill>
                  <a:srgbClr val="FF0000"/>
                </a:solidFill>
                <a:ea typeface="宋体" pitchFamily="2" charset="-122"/>
                <a:cs typeface="+mn-lt"/>
              </a:rPr>
              <a:t>2.offline：</a:t>
            </a:r>
            <a:r>
              <a:rPr lang="en-US" altLang="zh-CN" sz="3200" baseline="-25000" dirty="0">
                <a:solidFill>
                  <a:schemeClr val="tx1"/>
                </a:solidFill>
                <a:ea typeface="宋体" pitchFamily="2" charset="-122"/>
                <a:cs typeface="+mn-lt"/>
              </a:rPr>
              <a:t>Open micro:bit offline programming software and add GHBit package.Click on "Advanced" and select "Add Package".</a:t>
            </a:r>
            <a:r>
              <a:rPr sz="3200" baseline="-25000" dirty="0">
                <a:ea typeface="宋体" pitchFamily="2" charset="-122"/>
              </a:rPr>
              <a:t>Enter this URL </a:t>
            </a:r>
            <a:r>
              <a:rPr sz="3200" baseline="-25000" dirty="0">
                <a:solidFill>
                  <a:srgbClr val="FF0000"/>
                </a:solidFill>
                <a:ea typeface="宋体" pitchFamily="2" charset="-122"/>
              </a:rPr>
              <a:t>https://github.com/lzty634158/GHBit</a:t>
            </a:r>
            <a:r>
              <a:rPr sz="3200" baseline="-25000" dirty="0">
                <a:ea typeface="宋体" pitchFamily="2" charset="-122"/>
              </a:rPr>
              <a:t> to get the package named GHBit</a:t>
            </a:r>
            <a:r>
              <a:rPr lang="en-US" sz="3200" baseline="-25000" dirty="0">
                <a:ea typeface="宋体" pitchFamily="2" charset="-122"/>
              </a:rPr>
              <a:t>.</a:t>
            </a:r>
            <a:endParaRPr lang="en-US" sz="3200" baseline="-25000" dirty="0">
              <a:ea typeface="宋体" pitchFamily="2" charset="-122"/>
            </a:endParaRPr>
          </a:p>
          <a:p>
            <a:endParaRPr lang="en-US" sz="3200" baseline="-25000" dirty="0">
              <a:ea typeface="宋体" pitchFamily="2" charset="-122"/>
            </a:endParaRPr>
          </a:p>
          <a:p>
            <a:r>
              <a:rPr lang="en-US" altLang="zh-CN" sz="3200" baseline="-25000" dirty="0">
                <a:ea typeface="宋体" pitchFamily="2" charset="-122"/>
                <a:cs typeface="+mn-lt"/>
                <a:sym typeface="+mn-ea"/>
              </a:rPr>
              <a:t>Note: If you already have a GHBit package, you don't need to add it repeatedly.</a:t>
            </a:r>
            <a:endParaRPr lang="en-US" altLang="zh-CN" sz="3200" baseline="-25000" dirty="0">
              <a:ea typeface="宋体" pitchFamily="2" charset="-122"/>
              <a:cs typeface="+mn-lt"/>
            </a:endParaRPr>
          </a:p>
        </p:txBody>
      </p:sp>
      <p:sp>
        <p:nvSpPr>
          <p:cNvPr id="18" name="文本框 17"/>
          <p:cNvSpPr txBox="1"/>
          <p:nvPr/>
        </p:nvSpPr>
        <p:spPr>
          <a:xfrm>
            <a:off x="3765550" y="1305560"/>
            <a:ext cx="4660900" cy="521970"/>
          </a:xfrm>
          <a:prstGeom prst="rect">
            <a:avLst/>
          </a:prstGeom>
          <a:noFill/>
        </p:spPr>
        <p:txBody>
          <a:bodyPr wrap="square" rtlCol="0">
            <a:spAutoFit/>
          </a:bodyPr>
          <a:p>
            <a:r>
              <a:rPr lang="en-US" altLang="zh-CN" sz="2800">
                <a:solidFill>
                  <a:schemeClr val="accent6">
                    <a:lumMod val="50000"/>
                  </a:schemeClr>
                </a:solidFill>
                <a:effectLst>
                  <a:outerShdw blurRad="38100" dist="25400" dir="5400000" algn="ctr" rotWithShape="0">
                    <a:srgbClr val="6E747A">
                      <a:alpha val="43000"/>
                    </a:srgbClr>
                  </a:outerShdw>
                </a:effectLst>
                <a:latin typeface="Arial" pitchFamily="34" charset="0"/>
                <a:ea typeface="Arial" pitchFamily="34" charset="0"/>
              </a:rPr>
              <a:t>Two programming methods</a:t>
            </a:r>
            <a:endParaRPr lang="en-US" altLang="zh-CN" sz="2800" b="1">
              <a:solidFill>
                <a:schemeClr val="accent6">
                  <a:lumMod val="50000"/>
                </a:schemeClr>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19" name="标题 18"/>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20" name="任意多边形 19"/>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sp>
        <p:nvSpPr>
          <p:cNvPr id="6" name="任意多边形 5"/>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8" name="组合 7"/>
          <p:cNvGrpSpPr/>
          <p:nvPr/>
        </p:nvGrpSpPr>
        <p:grpSpPr>
          <a:xfrm>
            <a:off x="317514" y="5177568"/>
            <a:ext cx="724486" cy="458769"/>
            <a:chOff x="560275" y="3433438"/>
            <a:chExt cx="1198188" cy="758734"/>
          </a:xfrm>
        </p:grpSpPr>
        <p:sp>
          <p:nvSpPr>
            <p:cNvPr id="9"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3" name="文本框 12"/>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4" name="文本框 13"/>
          <p:cNvSpPr txBox="1"/>
          <p:nvPr/>
        </p:nvSpPr>
        <p:spPr>
          <a:xfrm>
            <a:off x="3820160" y="1369695"/>
            <a:ext cx="4253230" cy="583565"/>
          </a:xfrm>
          <a:prstGeom prst="rect">
            <a:avLst/>
          </a:prstGeom>
          <a:noFill/>
        </p:spPr>
        <p:txBody>
          <a:bodyPr wrap="square" rtlCol="0">
            <a:spAutoFit/>
          </a:bodyPr>
          <a:p>
            <a:r>
              <a:rPr lang="zh-CN" altLang="en-US" sz="3200" b="1">
                <a:solidFill>
                  <a:schemeClr val="bg1"/>
                </a:solidFill>
                <a:cs typeface="+mn-lt"/>
              </a:rPr>
              <a:t>Programming interface</a:t>
            </a:r>
            <a:endParaRPr lang="zh-CN" altLang="en-US" sz="3200" b="1">
              <a:solidFill>
                <a:schemeClr val="bg1"/>
              </a:solidFill>
              <a:cs typeface="+mn-lt"/>
            </a:endParaRPr>
          </a:p>
        </p:txBody>
      </p:sp>
      <p:sp>
        <p:nvSpPr>
          <p:cNvPr id="15" name="标题 14"/>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16" name="任意多边形 15"/>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pic>
        <p:nvPicPr>
          <p:cNvPr id="17" name="图片 16"/>
          <p:cNvPicPr>
            <a:picLocks noChangeAspect="1"/>
          </p:cNvPicPr>
          <p:nvPr/>
        </p:nvPicPr>
        <p:blipFill>
          <a:blip r:embed="rId2"/>
          <a:stretch>
            <a:fillRect/>
          </a:stretch>
        </p:blipFill>
        <p:spPr>
          <a:xfrm>
            <a:off x="2313940" y="1953260"/>
            <a:ext cx="6880860" cy="37185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sp>
        <p:nvSpPr>
          <p:cNvPr id="11" name="标题 10"/>
          <p:cNvSpPr/>
          <p:nvPr>
            <p:ph type="ctrTitle"/>
          </p:nvPr>
        </p:nvSpPr>
        <p:spPr/>
        <p:txBody>
          <a:bodyPr/>
          <a:p>
            <a:endParaRPr lang="zh-CN" altLang="en-US"/>
          </a:p>
        </p:txBody>
      </p:sp>
      <p:pic>
        <p:nvPicPr>
          <p:cNvPr id="24" name="图片 23"/>
          <p:cNvPicPr>
            <a:picLocks noChangeAspect="1"/>
          </p:cNvPicPr>
          <p:nvPr/>
        </p:nvPicPr>
        <p:blipFill>
          <a:blip r:embed="rId2"/>
          <a:stretch>
            <a:fillRect/>
          </a:stretch>
        </p:blipFill>
        <p:spPr>
          <a:xfrm>
            <a:off x="1197610" y="1756410"/>
            <a:ext cx="9551035" cy="3629660"/>
          </a:xfrm>
          <a:prstGeom prst="rect">
            <a:avLst/>
          </a:prstGeom>
          <a:ln w="57150">
            <a:solidFill>
              <a:srgbClr val="5B9BD5"/>
            </a:solidFill>
          </a:ln>
        </p:spPr>
      </p:pic>
      <p:sp>
        <p:nvSpPr>
          <p:cNvPr id="26" name="任意多边形 25"/>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7" name="组合 26"/>
          <p:cNvGrpSpPr/>
          <p:nvPr/>
        </p:nvGrpSpPr>
        <p:grpSpPr>
          <a:xfrm>
            <a:off x="317514" y="5177568"/>
            <a:ext cx="724486" cy="458769"/>
            <a:chOff x="560275" y="3433438"/>
            <a:chExt cx="1198188" cy="758734"/>
          </a:xfrm>
        </p:grpSpPr>
        <p:sp>
          <p:nvSpPr>
            <p:cNvPr id="30"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2" name="文本框 31"/>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33" name="文本框 32"/>
          <p:cNvSpPr txBox="1"/>
          <p:nvPr/>
        </p:nvSpPr>
        <p:spPr>
          <a:xfrm>
            <a:off x="5730240" y="1815465"/>
            <a:ext cx="4071620" cy="583565"/>
          </a:xfrm>
          <a:prstGeom prst="rect">
            <a:avLst/>
          </a:prstGeom>
          <a:noFill/>
        </p:spPr>
        <p:txBody>
          <a:bodyPr wrap="square" rtlCol="0">
            <a:spAutoFit/>
          </a:bodyPr>
          <a:p>
            <a:r>
              <a:rPr lang="zh-CN" altLang="en-US" sz="3200" b="1">
                <a:solidFill>
                  <a:schemeClr val="accent1">
                    <a:lumMod val="75000"/>
                  </a:schemeClr>
                </a:solidFill>
                <a:cs typeface="+mn-lt"/>
              </a:rPr>
              <a:t>Start programming</a:t>
            </a:r>
            <a:endParaRPr lang="zh-CN" altLang="en-US" sz="3200" b="1">
              <a:solidFill>
                <a:schemeClr val="accent1">
                  <a:lumMod val="75000"/>
                </a:schemeClr>
              </a:solidFill>
              <a:cs typeface="+mn-lt"/>
            </a:endParaRPr>
          </a:p>
        </p:txBody>
      </p:sp>
      <p:sp>
        <p:nvSpPr>
          <p:cNvPr id="34" name="标题 33"/>
          <p:cNvSpPr>
            <a:spLocks noGrp="1"/>
          </p:cNvSpPr>
          <p:nvPr/>
        </p:nvSpPr>
        <p:spPr>
          <a:xfrm>
            <a:off x="2696845" y="522605"/>
            <a:ext cx="9144000" cy="9105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38" name="任意多边形 37"/>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pic>
        <p:nvPicPr>
          <p:cNvPr id="39" name="图片 38"/>
          <p:cNvPicPr>
            <a:picLocks noChangeAspect="1"/>
          </p:cNvPicPr>
          <p:nvPr/>
        </p:nvPicPr>
        <p:blipFill>
          <a:blip r:embed="rId3"/>
          <a:stretch>
            <a:fillRect/>
          </a:stretch>
        </p:blipFill>
        <p:spPr>
          <a:xfrm>
            <a:off x="1539240" y="1815465"/>
            <a:ext cx="3326130" cy="3511550"/>
          </a:xfrm>
          <a:prstGeom prst="rect">
            <a:avLst/>
          </a:prstGeom>
        </p:spPr>
      </p:pic>
      <p:sp>
        <p:nvSpPr>
          <p:cNvPr id="40" name="文本框 39"/>
          <p:cNvSpPr txBox="1"/>
          <p:nvPr/>
        </p:nvSpPr>
        <p:spPr>
          <a:xfrm>
            <a:off x="5142865" y="2670810"/>
            <a:ext cx="4848225" cy="1568450"/>
          </a:xfrm>
          <a:prstGeom prst="rect">
            <a:avLst/>
          </a:prstGeom>
          <a:noFill/>
        </p:spPr>
        <p:txBody>
          <a:bodyPr wrap="square" rtlCol="0">
            <a:spAutoFit/>
          </a:bodyPr>
          <a:p>
            <a:pPr algn="l"/>
            <a:r>
              <a:rPr lang="en-US" altLang="zh-CN" sz="2400" dirty="0">
                <a:solidFill>
                  <a:schemeClr val="accent5">
                    <a:lumMod val="75000"/>
                  </a:schemeClr>
                </a:solidFill>
                <a:latin typeface="微软雅黑 Light" charset="-122"/>
                <a:ea typeface="微软雅黑 Light" charset="-122"/>
              </a:rPr>
              <a:t>     </a:t>
            </a:r>
            <a:r>
              <a:rPr sz="2400" dirty="0">
                <a:solidFill>
                  <a:schemeClr val="accent5">
                    <a:lumMod val="75000"/>
                  </a:schemeClr>
                </a:solidFill>
              </a:rPr>
              <a:t>The “forever” building block means that when the micro:bi Game Handle is turned on, the blocks in “</a:t>
            </a:r>
            <a:r>
              <a:rPr sz="2400" dirty="0">
                <a:solidFill>
                  <a:schemeClr val="accent5">
                    <a:lumMod val="75000"/>
                  </a:schemeClr>
                </a:solidFill>
                <a:sym typeface="+mn-ea"/>
              </a:rPr>
              <a:t>forever</a:t>
            </a:r>
            <a:r>
              <a:rPr sz="2400" dirty="0">
                <a:solidFill>
                  <a:schemeClr val="accent5">
                    <a:lumMod val="75000"/>
                  </a:schemeClr>
                </a:solidFill>
              </a:rPr>
              <a:t>” are repeatedly executed.</a:t>
            </a:r>
            <a:endParaRPr sz="2400" dirty="0">
              <a:solidFill>
                <a:schemeClr val="accent5">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sp>
        <p:nvSpPr>
          <p:cNvPr id="13" name="标题 12"/>
          <p:cNvSpPr/>
          <p:nvPr>
            <p:ph type="ctrTitle"/>
          </p:nvPr>
        </p:nvSpPr>
        <p:spPr/>
        <p:txBody>
          <a:bodyPr/>
          <a:p>
            <a:endParaRPr lang="zh-CN" altLang="en-US"/>
          </a:p>
        </p:txBody>
      </p:sp>
      <p:pic>
        <p:nvPicPr>
          <p:cNvPr id="15" name="图片 14"/>
          <p:cNvPicPr>
            <a:picLocks noChangeAspect="1"/>
          </p:cNvPicPr>
          <p:nvPr/>
        </p:nvPicPr>
        <p:blipFill>
          <a:blip r:embed="rId2"/>
          <a:stretch>
            <a:fillRect/>
          </a:stretch>
        </p:blipFill>
        <p:spPr>
          <a:xfrm>
            <a:off x="1197610" y="1819275"/>
            <a:ext cx="9551035" cy="3629660"/>
          </a:xfrm>
          <a:prstGeom prst="rect">
            <a:avLst/>
          </a:prstGeom>
          <a:ln w="57150">
            <a:solidFill>
              <a:srgbClr val="5B9BD5"/>
            </a:solidFill>
          </a:ln>
        </p:spPr>
      </p:pic>
      <p:sp>
        <p:nvSpPr>
          <p:cNvPr id="16" name="任意多边形 15"/>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7" name="组合 16"/>
          <p:cNvGrpSpPr/>
          <p:nvPr/>
        </p:nvGrpSpPr>
        <p:grpSpPr>
          <a:xfrm>
            <a:off x="317514" y="5177568"/>
            <a:ext cx="724486" cy="458769"/>
            <a:chOff x="560275" y="3433438"/>
            <a:chExt cx="1198188" cy="758734"/>
          </a:xfrm>
        </p:grpSpPr>
        <p:sp>
          <p:nvSpPr>
            <p:cNvPr id="18"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0" name="文本框 19"/>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21" name="文本框 20"/>
          <p:cNvSpPr txBox="1"/>
          <p:nvPr/>
        </p:nvSpPr>
        <p:spPr>
          <a:xfrm>
            <a:off x="5562600" y="2042160"/>
            <a:ext cx="5170170" cy="398780"/>
          </a:xfrm>
          <a:prstGeom prst="rect">
            <a:avLst/>
          </a:prstGeom>
          <a:noFill/>
        </p:spPr>
        <p:txBody>
          <a:bodyPr wrap="square" rtlCol="0">
            <a:spAutoFit/>
          </a:bodyPr>
          <a:p>
            <a:pPr algn="l"/>
            <a:r>
              <a:rPr sz="2000" dirty="0">
                <a:solidFill>
                  <a:schemeClr val="accent5">
                    <a:lumMod val="75000"/>
                  </a:schemeClr>
                </a:solidFill>
              </a:rPr>
              <a:t>If a value is true, then do some statements.</a:t>
            </a:r>
            <a:endParaRPr sz="2000" dirty="0">
              <a:solidFill>
                <a:schemeClr val="accent5">
                  <a:lumMod val="75000"/>
                </a:schemeClr>
              </a:solidFill>
            </a:endParaRPr>
          </a:p>
        </p:txBody>
      </p:sp>
      <p:sp>
        <p:nvSpPr>
          <p:cNvPr id="22" name="文本框 21"/>
          <p:cNvSpPr txBox="1"/>
          <p:nvPr/>
        </p:nvSpPr>
        <p:spPr>
          <a:xfrm>
            <a:off x="5562600" y="3551555"/>
            <a:ext cx="5267325" cy="922020"/>
          </a:xfrm>
          <a:prstGeom prst="rect">
            <a:avLst/>
          </a:prstGeom>
          <a:noFill/>
        </p:spPr>
        <p:txBody>
          <a:bodyPr wrap="square" rtlCol="0">
            <a:spAutoFit/>
          </a:bodyPr>
          <a:p>
            <a:pPr algn="l"/>
            <a:r>
              <a:rPr dirty="0">
                <a:solidFill>
                  <a:schemeClr val="accent5">
                    <a:lumMod val="75000"/>
                  </a:schemeClr>
                </a:solidFill>
              </a:rPr>
              <a:t>For example: If the B1 button of the handle is pressed, the dot matrix display character R is executed. If the B1 button is not pressed, it will not be executed.</a:t>
            </a:r>
            <a:endParaRPr dirty="0">
              <a:solidFill>
                <a:schemeClr val="accent5">
                  <a:lumMod val="75000"/>
                </a:schemeClr>
              </a:solidFill>
            </a:endParaRPr>
          </a:p>
        </p:txBody>
      </p:sp>
      <p:pic>
        <p:nvPicPr>
          <p:cNvPr id="23" name="图片 22"/>
          <p:cNvPicPr>
            <a:picLocks noChangeAspect="1"/>
          </p:cNvPicPr>
          <p:nvPr/>
        </p:nvPicPr>
        <p:blipFill>
          <a:blip r:embed="rId3"/>
          <a:stretch>
            <a:fillRect/>
          </a:stretch>
        </p:blipFill>
        <p:spPr>
          <a:xfrm>
            <a:off x="1414145" y="1875155"/>
            <a:ext cx="3660775" cy="3518535"/>
          </a:xfrm>
          <a:prstGeom prst="rect">
            <a:avLst/>
          </a:prstGeom>
        </p:spPr>
      </p:pic>
      <p:pic>
        <p:nvPicPr>
          <p:cNvPr id="24" name="图片 23"/>
          <p:cNvPicPr>
            <a:picLocks noChangeAspect="1"/>
          </p:cNvPicPr>
          <p:nvPr/>
        </p:nvPicPr>
        <p:blipFill>
          <a:blip r:embed="rId4"/>
          <a:stretch>
            <a:fillRect/>
          </a:stretch>
        </p:blipFill>
        <p:spPr>
          <a:xfrm>
            <a:off x="5680710" y="2550795"/>
            <a:ext cx="4135755" cy="890905"/>
          </a:xfrm>
          <a:prstGeom prst="rect">
            <a:avLst/>
          </a:prstGeom>
        </p:spPr>
      </p:pic>
      <p:sp>
        <p:nvSpPr>
          <p:cNvPr id="26" name="标题 23"/>
          <p:cNvSpPr>
            <a:spLocks noGrp="1"/>
          </p:cNvSpPr>
          <p:nvPr/>
        </p:nvSpPr>
        <p:spPr>
          <a:xfrm>
            <a:off x="2696845" y="522605"/>
            <a:ext cx="9144000" cy="9105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27" name="任意多边形 26"/>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pic>
        <p:nvPicPr>
          <p:cNvPr id="10" name="图片 9"/>
          <p:cNvPicPr>
            <a:picLocks noChangeAspect="1"/>
          </p:cNvPicPr>
          <p:nvPr/>
        </p:nvPicPr>
        <p:blipFill>
          <a:blip r:embed="rId2"/>
          <a:stretch>
            <a:fillRect/>
          </a:stretch>
        </p:blipFill>
        <p:spPr>
          <a:xfrm>
            <a:off x="1197610" y="1614170"/>
            <a:ext cx="9551035" cy="3629660"/>
          </a:xfrm>
          <a:prstGeom prst="rect">
            <a:avLst/>
          </a:prstGeom>
          <a:ln w="57150">
            <a:solidFill>
              <a:srgbClr val="5B9BD5"/>
            </a:solidFill>
          </a:ln>
        </p:spPr>
      </p:pic>
      <p:sp>
        <p:nvSpPr>
          <p:cNvPr id="12" name="任意多边形 11"/>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3" name="组合 12"/>
          <p:cNvGrpSpPr/>
          <p:nvPr/>
        </p:nvGrpSpPr>
        <p:grpSpPr>
          <a:xfrm>
            <a:off x="317514" y="5177568"/>
            <a:ext cx="724486" cy="458769"/>
            <a:chOff x="560275" y="3433438"/>
            <a:chExt cx="1198188" cy="758734"/>
          </a:xfrm>
        </p:grpSpPr>
        <p:sp>
          <p:nvSpPr>
            <p:cNvPr id="15"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文本框 16"/>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8" name="文本框 17"/>
          <p:cNvSpPr txBox="1"/>
          <p:nvPr/>
        </p:nvSpPr>
        <p:spPr>
          <a:xfrm>
            <a:off x="5479415" y="2272030"/>
            <a:ext cx="4415790" cy="1938020"/>
          </a:xfrm>
          <a:prstGeom prst="rect">
            <a:avLst/>
          </a:prstGeom>
          <a:noFill/>
        </p:spPr>
        <p:txBody>
          <a:bodyPr wrap="square" rtlCol="0">
            <a:spAutoFit/>
          </a:bodyPr>
          <a:p>
            <a:pPr algn="l"/>
            <a:r>
              <a:rPr lang="en-US" sz="2400" dirty="0">
                <a:solidFill>
                  <a:schemeClr val="accent5">
                    <a:lumMod val="75000"/>
                  </a:schemeClr>
                </a:solidFill>
                <a:ea typeface="微软雅黑 Light" charset="-122"/>
                <a:cs typeface="+mn-lt"/>
              </a:rPr>
              <a:t>      </a:t>
            </a:r>
            <a:r>
              <a:rPr altLang="zh-CN" sz="2400" dirty="0">
                <a:solidFill>
                  <a:schemeClr val="accent5">
                    <a:lumMod val="75000"/>
                  </a:schemeClr>
                </a:solidFill>
                <a:ea typeface="微软雅黑 Light" charset="-122"/>
                <a:cs typeface="+mn-lt"/>
              </a:rPr>
              <a:t>When there are many choices, you can click on the pinion above. Drag the "else if" on the left to the bottom of the "if" on the right, and click on the pinion again.</a:t>
            </a:r>
            <a:endParaRPr altLang="zh-CN" sz="2400" dirty="0">
              <a:solidFill>
                <a:schemeClr val="accent5">
                  <a:lumMod val="75000"/>
                </a:schemeClr>
              </a:solidFill>
              <a:ea typeface="微软雅黑 Light" charset="-122"/>
              <a:cs typeface="+mn-lt"/>
            </a:endParaRPr>
          </a:p>
        </p:txBody>
      </p:sp>
      <p:pic>
        <p:nvPicPr>
          <p:cNvPr id="19" name="图片 18"/>
          <p:cNvPicPr>
            <a:picLocks noChangeAspect="1"/>
          </p:cNvPicPr>
          <p:nvPr/>
        </p:nvPicPr>
        <p:blipFill>
          <a:blip r:embed="rId3"/>
          <a:stretch>
            <a:fillRect/>
          </a:stretch>
        </p:blipFill>
        <p:spPr>
          <a:xfrm>
            <a:off x="1497330" y="1827530"/>
            <a:ext cx="3295015" cy="2942590"/>
          </a:xfrm>
          <a:prstGeom prst="rect">
            <a:avLst/>
          </a:prstGeom>
        </p:spPr>
      </p:pic>
      <p:sp>
        <p:nvSpPr>
          <p:cNvPr id="20" name="标题 1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21" name="任意多边形 20"/>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3122</Words>
  <Application>WPS 演示</Application>
  <PresentationFormat>宽屏</PresentationFormat>
  <Paragraphs>157</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micro:bit programming tutorial</vt:lpstr>
      <vt:lpstr>micro:bit programming tutorial</vt:lpstr>
      <vt:lpstr>micro:bit programming tutorial</vt:lpstr>
      <vt:lpstr>micro:bit programming tutorial</vt:lpstr>
      <vt:lpstr>micro:bit programming tutorial</vt:lpstr>
      <vt:lpstr>micro:bit programming tutorial</vt:lpstr>
      <vt:lpstr>PowerPoint 演示文稿</vt:lpstr>
      <vt:lpstr>PowerPoint 演示文稿</vt:lpstr>
      <vt:lpstr>micro:bit programming tutorial</vt:lpstr>
      <vt:lpstr>micro:bit programming tutorial</vt:lpstr>
      <vt:lpstr>micro:bit programming tutorial</vt:lpstr>
      <vt:lpstr>micro:bit programming tutorial</vt:lpstr>
      <vt:lpstr>micro:bit programming tutorial</vt:lpstr>
      <vt:lpstr>micro:bit programming tutorial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72</cp:revision>
  <dcterms:created xsi:type="dcterms:W3CDTF">2018-09-06T08:46:00Z</dcterms:created>
  <dcterms:modified xsi:type="dcterms:W3CDTF">2020-06-08T03:20:29Z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