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74" r:id="rId4"/>
    <p:sldId id="275" r:id="rId5"/>
    <p:sldId id="276" r:id="rId6"/>
    <p:sldId id="277" r:id="rId7"/>
    <p:sldId id="278" r:id="rId8"/>
    <p:sldId id="279" r:id="rId9"/>
    <p:sldId id="280" r:id="rId10"/>
    <p:sldId id="272" r:id="rId1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114" d="100"/>
          <a:sy n="114" d="100"/>
        </p:scale>
        <p:origin x="-420" y="-96"/>
      </p:cViewPr>
      <p:guideLst>
        <p:guide orient="horz" pos="2160"/>
        <p:guide pos="38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022475" y="1910715"/>
            <a:ext cx="8146415" cy="3371215"/>
          </a:xfrm>
          <a:prstGeom prst="rect">
            <a:avLst/>
          </a:prstGeom>
          <a:ln w="57150">
            <a:solidFill>
              <a:srgbClr val="5B9BD5"/>
            </a:solidFill>
          </a:ln>
        </p:spPr>
      </p:pic>
      <p:sp>
        <p:nvSpPr>
          <p:cNvPr id="29" name="任意多边形 28"/>
          <p:cNvSpPr/>
          <p:nvPr/>
        </p:nvSpPr>
        <p:spPr>
          <a:xfrm>
            <a:off x="824076" y="143310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10227156" y="199952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955054" y="4900708"/>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标题 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7" name="任意多边形 6"/>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
        <p:nvSpPr>
          <p:cNvPr id="8" name="文本框 7"/>
          <p:cNvSpPr txBox="1"/>
          <p:nvPr/>
        </p:nvSpPr>
        <p:spPr>
          <a:xfrm>
            <a:off x="3984739" y="2388519"/>
            <a:ext cx="3818633" cy="706755"/>
          </a:xfrm>
          <a:prstGeom prst="rect">
            <a:avLst/>
          </a:prstGeom>
          <a:noFill/>
        </p:spPr>
        <p:txBody>
          <a:bodyPr wrap="square" rtlCol="0">
            <a:spAutoFit/>
            <a:scene3d>
              <a:camera prst="orthographicFront"/>
              <a:lightRig rig="threePt" dir="t"/>
            </a:scene3d>
          </a:bodyPr>
          <a:p>
            <a:pPr algn="ctr"/>
            <a:r>
              <a:rPr lang="en-US" altLang="zh-CN" sz="4000" dirty="0">
                <a:solidFill>
                  <a:schemeClr val="accent1"/>
                </a:solidFill>
                <a:effectLst>
                  <a:outerShdw blurRad="38100" dist="25400" dir="5400000" algn="ctr" rotWithShape="0">
                    <a:srgbClr val="6E747A">
                      <a:alpha val="43000"/>
                    </a:srgbClr>
                  </a:outerShdw>
                </a:effectLst>
                <a:ea typeface="微软雅黑 Light" charset="-122"/>
                <a:cs typeface="+mn-lt"/>
              </a:rPr>
              <a:t>  </a:t>
            </a:r>
            <a:r>
              <a:rPr lang="en-US" altLang="zh-CN" sz="4000" dirty="0">
                <a:solidFill>
                  <a:schemeClr val="accent1"/>
                </a:solidFill>
                <a:effectLst>
                  <a:outerShdw blurRad="38100" dist="25400" dir="5400000" algn="ctr" rotWithShape="0">
                    <a:srgbClr val="6E747A">
                      <a:alpha val="43000"/>
                    </a:srgbClr>
                  </a:outerShdw>
                </a:effectLst>
                <a:ea typeface="宋体" pitchFamily="2" charset="-122"/>
                <a:cs typeface="+mn-lt"/>
              </a:rPr>
              <a:t> micro:bit</a:t>
            </a:r>
            <a:endParaRPr lang="en-US" altLang="zh-CN" sz="4000" dirty="0">
              <a:solidFill>
                <a:schemeClr val="accent1"/>
              </a:solidFill>
              <a:effectLst>
                <a:outerShdw blurRad="38100" dist="25400" dir="5400000" algn="ctr" rotWithShape="0">
                  <a:srgbClr val="6E747A">
                    <a:alpha val="43000"/>
                  </a:srgbClr>
                </a:outerShdw>
              </a:effectLst>
              <a:ea typeface="宋体" pitchFamily="2" charset="-122"/>
              <a:cs typeface="+mn-lt"/>
            </a:endParaRPr>
          </a:p>
        </p:txBody>
      </p:sp>
      <p:sp>
        <p:nvSpPr>
          <p:cNvPr id="11" name="文本框 10"/>
          <p:cNvSpPr txBox="1"/>
          <p:nvPr/>
        </p:nvSpPr>
        <p:spPr>
          <a:xfrm>
            <a:off x="2022475" y="3147695"/>
            <a:ext cx="8300720" cy="706755"/>
          </a:xfrm>
          <a:prstGeom prst="rect">
            <a:avLst/>
          </a:prstGeom>
          <a:noFill/>
        </p:spPr>
        <p:txBody>
          <a:bodyPr wrap="square" rtlCol="0">
            <a:spAutoFit/>
          </a:bodyPr>
          <a:p>
            <a:pPr algn="ctr"/>
            <a:r>
              <a:rPr lang="zh-CN" altLang="en-US" sz="4000" dirty="0">
                <a:solidFill>
                  <a:schemeClr val="accent1"/>
                </a:solidFill>
                <a:effectLst>
                  <a:outerShdw blurRad="38100" dist="25400" dir="5400000" algn="ctr" rotWithShape="0">
                    <a:srgbClr val="6E747A">
                      <a:alpha val="43000"/>
                    </a:srgbClr>
                  </a:outerShdw>
                </a:effectLst>
                <a:ea typeface="宋体" pitchFamily="2" charset="-122"/>
                <a:cs typeface="+mn-lt"/>
              </a:rPr>
              <a:t>Preparation before </a:t>
            </a:r>
            <a:r>
              <a:rPr lang="en-US" altLang="zh-CN" sz="4000" dirty="0">
                <a:solidFill>
                  <a:schemeClr val="accent1"/>
                </a:solidFill>
                <a:effectLst>
                  <a:outerShdw blurRad="38100" dist="25400" dir="5400000" algn="ctr" rotWithShape="0">
                    <a:srgbClr val="6E747A">
                      <a:alpha val="43000"/>
                    </a:srgbClr>
                  </a:outerShdw>
                </a:effectLst>
                <a:ea typeface="宋体" pitchFamily="2" charset="-122"/>
                <a:cs typeface="+mn-lt"/>
              </a:rPr>
              <a:t>class</a:t>
            </a:r>
            <a:endParaRPr lang="en-US" altLang="zh-CN" sz="4000" dirty="0">
              <a:solidFill>
                <a:schemeClr val="accent1"/>
              </a:solidFill>
              <a:effectLst>
                <a:outerShdw blurRad="38100" dist="25400" dir="5400000" algn="ctr" rotWithShape="0">
                  <a:srgbClr val="6E747A">
                    <a:alpha val="43000"/>
                  </a:srgbClr>
                </a:outerShdw>
              </a:effectLst>
              <a:ea typeface="宋体" pitchFamily="2" charset="-122"/>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392555" y="1925320"/>
            <a:ext cx="9011920" cy="3424555"/>
          </a:xfrm>
          <a:prstGeom prst="rect">
            <a:avLst/>
          </a:prstGeom>
          <a:ln w="57150">
            <a:solidFill>
              <a:srgbClr val="5B9BD5"/>
            </a:solidFill>
          </a:ln>
        </p:spPr>
      </p:pic>
      <p:sp>
        <p:nvSpPr>
          <p:cNvPr id="15" name="任意多边形 14"/>
          <p:cNvSpPr/>
          <p:nvPr/>
        </p:nvSpPr>
        <p:spPr>
          <a:xfrm>
            <a:off x="628015" y="1433195"/>
            <a:ext cx="822325" cy="558800"/>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725819" y="4891183"/>
            <a:ext cx="724486" cy="458769"/>
            <a:chOff x="560275" y="3433438"/>
            <a:chExt cx="1198188" cy="758734"/>
          </a:xfrm>
        </p:grpSpPr>
        <p:sp>
          <p:nvSpPr>
            <p:cNvPr id="20"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1880870" y="2567305"/>
            <a:ext cx="7730490" cy="947420"/>
          </a:xfrm>
          <a:prstGeom prst="rect">
            <a:avLst/>
          </a:prstGeom>
          <a:noFill/>
        </p:spPr>
        <p:txBody>
          <a:bodyPr wrap="square" rtlCol="0">
            <a:spAutoFit/>
          </a:bodyPr>
          <a:p>
            <a:r>
              <a:rPr lang="zh-CN" altLang="en-US" sz="2000" b="1">
                <a:cs typeface="+mn-lt"/>
              </a:rPr>
              <a:t>installation steps：</a:t>
            </a:r>
            <a:endParaRPr lang="zh-CN" altLang="en-US">
              <a:cs typeface="+mn-lt"/>
            </a:endParaRPr>
          </a:p>
          <a:p>
            <a:r>
              <a:rPr lang="zh-CN" altLang="en-US">
                <a:cs typeface="+mn-lt"/>
              </a:rPr>
              <a:t>        </a:t>
            </a:r>
            <a:r>
              <a:rPr>
                <a:cs typeface="+mn-lt"/>
              </a:rPr>
              <a:t>1.You need to open setup package to find </a:t>
            </a:r>
            <a:endParaRPr>
              <a:cs typeface="+mn-lt"/>
            </a:endParaRPr>
          </a:p>
          <a:p>
            <a:r>
              <a:rPr>
                <a:cs typeface="+mn-lt"/>
              </a:rPr>
              <a:t>Yahboom micro-bit Graphical programming V1.0.exe</a:t>
            </a:r>
            <a:endParaRPr>
              <a:cs typeface="+mn-lt"/>
            </a:endParaRPr>
          </a:p>
        </p:txBody>
      </p:sp>
      <p:sp>
        <p:nvSpPr>
          <p:cNvPr id="26" name="标题 25"/>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30" name="任意多边形 2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31" name="图片 30"/>
          <p:cNvPicPr>
            <a:picLocks noChangeAspect="1"/>
          </p:cNvPicPr>
          <p:nvPr/>
        </p:nvPicPr>
        <p:blipFill>
          <a:blip r:embed="rId3"/>
          <a:stretch>
            <a:fillRect/>
          </a:stretch>
        </p:blipFill>
        <p:spPr>
          <a:xfrm>
            <a:off x="2299335" y="3520440"/>
            <a:ext cx="6014720" cy="333375"/>
          </a:xfrm>
          <a:prstGeom prst="rect">
            <a:avLst/>
          </a:prstGeom>
        </p:spPr>
      </p:pic>
      <p:sp>
        <p:nvSpPr>
          <p:cNvPr id="100" name="文本框 99"/>
          <p:cNvSpPr txBox="1"/>
          <p:nvPr/>
        </p:nvSpPr>
        <p:spPr>
          <a:xfrm>
            <a:off x="1865630" y="3853815"/>
            <a:ext cx="7745730" cy="645160"/>
          </a:xfrm>
          <a:prstGeom prst="rect">
            <a:avLst/>
          </a:prstGeom>
          <a:noFill/>
          <a:ln w="9525">
            <a:noFill/>
          </a:ln>
        </p:spPr>
        <p:txBody>
          <a:bodyPr wrap="square">
            <a:spAutoFit/>
          </a:bodyPr>
          <a:p>
            <a:pPr indent="0"/>
            <a:r>
              <a:rPr lang="en-US" b="0">
                <a:ea typeface="宋体" pitchFamily="2" charset="-122"/>
                <a:cs typeface="+mn-lt"/>
              </a:rPr>
              <a:t>       2.You need to double click to open the installation</a:t>
            </a:r>
            <a:endParaRPr lang="en-US" b="0">
              <a:ea typeface="宋体" pitchFamily="2" charset="-122"/>
              <a:cs typeface="+mn-lt"/>
            </a:endParaRPr>
          </a:p>
          <a:p>
            <a:pPr indent="0"/>
            <a:r>
              <a:rPr lang="en-US" b="0">
                <a:ea typeface="宋体" pitchFamily="2" charset="-122"/>
                <a:cs typeface="+mn-lt"/>
              </a:rPr>
              <a:t> package </a:t>
            </a:r>
            <a:r>
              <a:rPr lang="en-US" b="1">
                <a:ea typeface="宋体" pitchFamily="2" charset="-122"/>
                <a:cs typeface="+mn-lt"/>
              </a:rPr>
              <a:t>micro-bit V1.0.exe </a:t>
            </a:r>
            <a:r>
              <a:rPr lang="en-US" b="0">
                <a:ea typeface="宋体" pitchFamily="2" charset="-122"/>
                <a:cs typeface="+mn-lt"/>
              </a:rPr>
              <a:t>and</a:t>
            </a:r>
            <a:r>
              <a:rPr lang="en-US" b="1">
                <a:ea typeface="宋体" pitchFamily="2" charset="-122"/>
                <a:cs typeface="+mn-lt"/>
              </a:rPr>
              <a:t> </a:t>
            </a:r>
            <a:r>
              <a:rPr lang="en-US" b="0">
                <a:ea typeface="宋体" pitchFamily="2" charset="-122"/>
                <a:cs typeface="+mn-lt"/>
              </a:rPr>
              <a:t>decompress it.</a:t>
            </a:r>
            <a:endParaRPr lang="zh-CN" altLang="en-US">
              <a:cs typeface="+mn-lt"/>
            </a:endParaRPr>
          </a:p>
        </p:txBody>
      </p:sp>
      <p:pic>
        <p:nvPicPr>
          <p:cNvPr id="33" name="图片 2" descr="1532659025304578.png"/>
          <p:cNvPicPr>
            <a:picLocks noChangeAspect="1"/>
          </p:cNvPicPr>
          <p:nvPr/>
        </p:nvPicPr>
        <p:blipFill>
          <a:blip r:embed="rId4"/>
          <a:stretch>
            <a:fillRect/>
          </a:stretch>
        </p:blipFill>
        <p:spPr>
          <a:xfrm>
            <a:off x="6954520" y="2507615"/>
            <a:ext cx="3449955" cy="238379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70355" y="1925320"/>
            <a:ext cx="9011920" cy="3424555"/>
          </a:xfrm>
          <a:prstGeom prst="rect">
            <a:avLst/>
          </a:prstGeom>
          <a:ln w="57150">
            <a:solidFill>
              <a:srgbClr val="5B9BD5"/>
            </a:solidFill>
          </a:ln>
        </p:spPr>
      </p:pic>
      <p:grpSp>
        <p:nvGrpSpPr>
          <p:cNvPr id="35" name="组合 34"/>
          <p:cNvGrpSpPr/>
          <p:nvPr/>
        </p:nvGrpSpPr>
        <p:grpSpPr>
          <a:xfrm>
            <a:off x="725819" y="489118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标题 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2" name="文本框 21"/>
          <p:cNvSpPr txBox="1"/>
          <p:nvPr/>
        </p:nvSpPr>
        <p:spPr>
          <a:xfrm>
            <a:off x="1894840" y="2030095"/>
            <a:ext cx="6656070" cy="368300"/>
          </a:xfrm>
          <a:prstGeom prst="rect">
            <a:avLst/>
          </a:prstGeom>
          <a:noFill/>
          <a:ln w="9525">
            <a:noFill/>
          </a:ln>
        </p:spPr>
        <p:txBody>
          <a:bodyPr wrap="square">
            <a:spAutoFit/>
          </a:bodyPr>
          <a:p>
            <a:pPr indent="0"/>
            <a:r>
              <a:rPr lang="en-US" b="0">
                <a:ea typeface="宋体" pitchFamily="2" charset="-122"/>
                <a:cs typeface="+mn-lt"/>
              </a:rPr>
              <a:t>3.The decompression process is shown in the following picture.</a:t>
            </a:r>
            <a:endParaRPr lang="zh-CN" altLang="en-US">
              <a:cs typeface="+mn-lt"/>
            </a:endParaRPr>
          </a:p>
        </p:txBody>
      </p:sp>
      <p:pic>
        <p:nvPicPr>
          <p:cNvPr id="26" name="图片 3"/>
          <p:cNvPicPr>
            <a:picLocks noChangeAspect="1"/>
          </p:cNvPicPr>
          <p:nvPr/>
        </p:nvPicPr>
        <p:blipFill>
          <a:blip r:embed="rId3"/>
          <a:stretch>
            <a:fillRect/>
          </a:stretch>
        </p:blipFill>
        <p:spPr>
          <a:xfrm>
            <a:off x="3277870" y="2403475"/>
            <a:ext cx="4034790" cy="276733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450340" y="1830070"/>
            <a:ext cx="9011920" cy="3424555"/>
          </a:xfrm>
          <a:prstGeom prst="rect">
            <a:avLst/>
          </a:prstGeom>
          <a:ln w="57150">
            <a:solidFill>
              <a:srgbClr val="5B9BD5"/>
            </a:solidFill>
          </a:ln>
        </p:spPr>
      </p:pic>
      <p:grpSp>
        <p:nvGrpSpPr>
          <p:cNvPr id="35" name="组合 34"/>
          <p:cNvGrpSpPr/>
          <p:nvPr/>
        </p:nvGrpSpPr>
        <p:grpSpPr>
          <a:xfrm>
            <a:off x="725819" y="489118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标题 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8" name="任意多边形 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
        <p:nvSpPr>
          <p:cNvPr id="100" name="文本框 99"/>
          <p:cNvSpPr txBox="1"/>
          <p:nvPr/>
        </p:nvSpPr>
        <p:spPr>
          <a:xfrm>
            <a:off x="1673860" y="2041525"/>
            <a:ext cx="8596630" cy="922020"/>
          </a:xfrm>
          <a:prstGeom prst="rect">
            <a:avLst/>
          </a:prstGeom>
          <a:noFill/>
          <a:ln w="9525">
            <a:noFill/>
          </a:ln>
        </p:spPr>
        <p:txBody>
          <a:bodyPr wrap="square">
            <a:spAutoFit/>
          </a:bodyPr>
          <a:p>
            <a:pPr indent="0"/>
            <a:r>
              <a:rPr lang="en-US" b="0">
                <a:ea typeface="宋体" pitchFamily="2" charset="-122"/>
                <a:cs typeface="+mn-lt"/>
              </a:rPr>
              <a:t>4.You need to wait for the progress bar to complete. When the shortcut to the software appears on the desktop, it means that you have successfully installed the software. As shown in the following figure.</a:t>
            </a:r>
            <a:endParaRPr lang="zh-CN" altLang="en-US">
              <a:cs typeface="+mn-lt"/>
            </a:endParaRPr>
          </a:p>
        </p:txBody>
      </p:sp>
      <p:pic>
        <p:nvPicPr>
          <p:cNvPr id="27" name="图片 4"/>
          <p:cNvPicPr>
            <a:picLocks noChangeAspect="1"/>
          </p:cNvPicPr>
          <p:nvPr/>
        </p:nvPicPr>
        <p:blipFill>
          <a:blip r:embed="rId3"/>
          <a:stretch>
            <a:fillRect/>
          </a:stretch>
        </p:blipFill>
        <p:spPr>
          <a:xfrm>
            <a:off x="4663440" y="2741613"/>
            <a:ext cx="854710" cy="727075"/>
          </a:xfrm>
          <a:prstGeom prst="rect">
            <a:avLst/>
          </a:prstGeom>
          <a:noFill/>
          <a:ln w="9525">
            <a:noFill/>
          </a:ln>
        </p:spPr>
      </p:pic>
      <p:sp>
        <p:nvSpPr>
          <p:cNvPr id="12" name="文本框 11"/>
          <p:cNvSpPr txBox="1"/>
          <p:nvPr/>
        </p:nvSpPr>
        <p:spPr>
          <a:xfrm>
            <a:off x="1757680" y="3409315"/>
            <a:ext cx="8214360" cy="983615"/>
          </a:xfrm>
          <a:prstGeom prst="rect">
            <a:avLst/>
          </a:prstGeom>
          <a:noFill/>
          <a:ln w="9525">
            <a:noFill/>
          </a:ln>
        </p:spPr>
        <p:txBody>
          <a:bodyPr wrap="square">
            <a:spAutoFit/>
          </a:bodyPr>
          <a:p>
            <a:pPr indent="0"/>
            <a:r>
              <a:rPr lang="en-US" sz="2000" b="1">
                <a:ea typeface="宋体" pitchFamily="2" charset="-122"/>
                <a:cs typeface="+mn-lt"/>
              </a:rPr>
              <a:t>Use instructions of Micro:bit offline programming software is shown in the following picture:</a:t>
            </a:r>
            <a:r>
              <a:rPr lang="en-US" b="0">
                <a:ea typeface="宋体" pitchFamily="2" charset="-122"/>
                <a:cs typeface="+mn-lt"/>
              </a:rPr>
              <a:t>1. You can double-click to use it. As shown in the following figure.</a:t>
            </a:r>
            <a:endParaRPr lang="zh-CN" altLang="en-US">
              <a:cs typeface="+mn-lt"/>
            </a:endParaRPr>
          </a:p>
        </p:txBody>
      </p:sp>
      <p:pic>
        <p:nvPicPr>
          <p:cNvPr id="13" name="图片 4"/>
          <p:cNvPicPr>
            <a:picLocks noChangeAspect="1"/>
          </p:cNvPicPr>
          <p:nvPr/>
        </p:nvPicPr>
        <p:blipFill>
          <a:blip r:embed="rId3"/>
          <a:stretch>
            <a:fillRect/>
          </a:stretch>
        </p:blipFill>
        <p:spPr>
          <a:xfrm>
            <a:off x="4739640" y="4331018"/>
            <a:ext cx="854710" cy="72707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450340" y="1746250"/>
            <a:ext cx="9011920" cy="3424555"/>
          </a:xfrm>
          <a:prstGeom prst="rect">
            <a:avLst/>
          </a:prstGeom>
          <a:ln w="57150">
            <a:solidFill>
              <a:srgbClr val="5B9BD5"/>
            </a:solidFill>
          </a:ln>
        </p:spPr>
      </p:pic>
      <p:grpSp>
        <p:nvGrpSpPr>
          <p:cNvPr id="35" name="组合 34"/>
          <p:cNvGrpSpPr/>
          <p:nvPr/>
        </p:nvGrpSpPr>
        <p:grpSpPr>
          <a:xfrm>
            <a:off x="725819" y="489118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标题 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1" name="任意多边形 1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30" name="图片 7"/>
          <p:cNvPicPr>
            <a:picLocks noChangeAspect="1"/>
          </p:cNvPicPr>
          <p:nvPr/>
        </p:nvPicPr>
        <p:blipFill>
          <a:blip r:embed="rId3"/>
          <a:stretch>
            <a:fillRect/>
          </a:stretch>
        </p:blipFill>
        <p:spPr>
          <a:xfrm>
            <a:off x="6142673" y="1866583"/>
            <a:ext cx="4181475" cy="3124835"/>
          </a:xfrm>
          <a:prstGeom prst="rect">
            <a:avLst/>
          </a:prstGeom>
          <a:noFill/>
          <a:ln w="9525">
            <a:noFill/>
          </a:ln>
        </p:spPr>
      </p:pic>
      <p:sp>
        <p:nvSpPr>
          <p:cNvPr id="100" name="文本框 99"/>
          <p:cNvSpPr txBox="1"/>
          <p:nvPr/>
        </p:nvSpPr>
        <p:spPr>
          <a:xfrm>
            <a:off x="1682115" y="2552065"/>
            <a:ext cx="4321810" cy="922020"/>
          </a:xfrm>
          <a:prstGeom prst="rect">
            <a:avLst/>
          </a:prstGeom>
          <a:noFill/>
          <a:ln w="9525">
            <a:noFill/>
          </a:ln>
        </p:spPr>
        <p:txBody>
          <a:bodyPr wrap="square">
            <a:spAutoFit/>
          </a:bodyPr>
          <a:p>
            <a:pPr indent="0"/>
            <a:r>
              <a:rPr lang="en-US" b="0">
                <a:solidFill>
                  <a:srgbClr val="333333"/>
                </a:solidFill>
                <a:ea typeface="宋体" pitchFamily="2" charset="-122"/>
                <a:cs typeface="+mn-lt"/>
              </a:rPr>
              <a:t>2.You can switch the language by clicking the icon in the upper right corner, as shown on the right.</a:t>
            </a:r>
            <a:endParaRPr lang="zh-CN" altLang="en-US">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450340" y="1716405"/>
            <a:ext cx="9011920" cy="3424555"/>
          </a:xfrm>
          <a:prstGeom prst="rect">
            <a:avLst/>
          </a:prstGeom>
          <a:ln w="57150">
            <a:solidFill>
              <a:srgbClr val="5B9BD5"/>
            </a:solidFill>
          </a:ln>
        </p:spPr>
      </p:pic>
      <p:grpSp>
        <p:nvGrpSpPr>
          <p:cNvPr id="35" name="组合 34"/>
          <p:cNvGrpSpPr/>
          <p:nvPr/>
        </p:nvGrpSpPr>
        <p:grpSpPr>
          <a:xfrm>
            <a:off x="725819" y="489118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标题 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8" name="任意多边形 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28" name="图片 5"/>
          <p:cNvPicPr>
            <a:picLocks noChangeAspect="1"/>
          </p:cNvPicPr>
          <p:nvPr/>
        </p:nvPicPr>
        <p:blipFill>
          <a:blip r:embed="rId3"/>
          <a:stretch>
            <a:fillRect/>
          </a:stretch>
        </p:blipFill>
        <p:spPr>
          <a:xfrm>
            <a:off x="1450340" y="1780223"/>
            <a:ext cx="4380230" cy="3296285"/>
          </a:xfrm>
          <a:prstGeom prst="rect">
            <a:avLst/>
          </a:prstGeom>
          <a:noFill/>
          <a:ln w="9525">
            <a:noFill/>
          </a:ln>
        </p:spPr>
      </p:pic>
      <p:pic>
        <p:nvPicPr>
          <p:cNvPr id="29" name="图片 6"/>
          <p:cNvPicPr>
            <a:picLocks noChangeAspect="1"/>
          </p:cNvPicPr>
          <p:nvPr/>
        </p:nvPicPr>
        <p:blipFill>
          <a:blip r:embed="rId4"/>
          <a:stretch>
            <a:fillRect/>
          </a:stretch>
        </p:blipFill>
        <p:spPr>
          <a:xfrm>
            <a:off x="5994718" y="1755458"/>
            <a:ext cx="4467225" cy="334708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450340" y="1717040"/>
            <a:ext cx="9011920" cy="3424555"/>
          </a:xfrm>
          <a:prstGeom prst="rect">
            <a:avLst/>
          </a:prstGeom>
          <a:ln w="57150">
            <a:solidFill>
              <a:srgbClr val="5B9BD5"/>
            </a:solidFill>
          </a:ln>
        </p:spPr>
      </p:pic>
      <p:grpSp>
        <p:nvGrpSpPr>
          <p:cNvPr id="35" name="组合 34"/>
          <p:cNvGrpSpPr/>
          <p:nvPr/>
        </p:nvGrpSpPr>
        <p:grpSpPr>
          <a:xfrm>
            <a:off x="725819" y="489118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标题 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2" name="任意多边形 11"/>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31" name="图片 8"/>
          <p:cNvPicPr>
            <a:picLocks noChangeAspect="1"/>
          </p:cNvPicPr>
          <p:nvPr/>
        </p:nvPicPr>
        <p:blipFill>
          <a:blip r:embed="rId3"/>
          <a:stretch>
            <a:fillRect/>
          </a:stretch>
        </p:blipFill>
        <p:spPr>
          <a:xfrm>
            <a:off x="5977890" y="1717040"/>
            <a:ext cx="4484370" cy="3345180"/>
          </a:xfrm>
          <a:prstGeom prst="rect">
            <a:avLst/>
          </a:prstGeom>
          <a:noFill/>
          <a:ln w="9525">
            <a:noFill/>
          </a:ln>
        </p:spPr>
      </p:pic>
      <p:sp>
        <p:nvSpPr>
          <p:cNvPr id="100" name="文本框 99"/>
          <p:cNvSpPr txBox="1"/>
          <p:nvPr/>
        </p:nvSpPr>
        <p:spPr>
          <a:xfrm>
            <a:off x="1724660" y="2790190"/>
            <a:ext cx="4109085" cy="645160"/>
          </a:xfrm>
          <a:prstGeom prst="rect">
            <a:avLst/>
          </a:prstGeom>
          <a:noFill/>
          <a:ln w="9525">
            <a:noFill/>
          </a:ln>
        </p:spPr>
        <p:txBody>
          <a:bodyPr wrap="square">
            <a:spAutoFit/>
          </a:bodyPr>
          <a:p>
            <a:pPr indent="0"/>
            <a:r>
              <a:rPr lang="en-US" b="0">
                <a:ea typeface="宋体" pitchFamily="2" charset="-122"/>
                <a:cs typeface="+mn-lt"/>
              </a:rPr>
              <a:t>3.After you completed, you can see the English interface. As </a:t>
            </a:r>
            <a:r>
              <a:rPr lang="en-US">
                <a:ea typeface="宋体" pitchFamily="2" charset="-122"/>
                <a:cs typeface="+mn-lt"/>
                <a:sym typeface="+mn-ea"/>
              </a:rPr>
              <a:t>shown on the right.</a:t>
            </a:r>
            <a:endParaRPr lang="en-US">
              <a:ea typeface="宋体" pitchFamily="2" charset="-122"/>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450340" y="1716405"/>
            <a:ext cx="9011920" cy="3424555"/>
          </a:xfrm>
          <a:prstGeom prst="rect">
            <a:avLst/>
          </a:prstGeom>
          <a:ln w="57150">
            <a:solidFill>
              <a:srgbClr val="5B9BD5"/>
            </a:solidFill>
          </a:ln>
        </p:spPr>
      </p:pic>
      <p:grpSp>
        <p:nvGrpSpPr>
          <p:cNvPr id="35" name="组合 34"/>
          <p:cNvGrpSpPr/>
          <p:nvPr/>
        </p:nvGrpSpPr>
        <p:grpSpPr>
          <a:xfrm>
            <a:off x="725819" y="489118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标题 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8" name="任意多边形 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
        <p:nvSpPr>
          <p:cNvPr id="100" name="文本框 99"/>
          <p:cNvSpPr txBox="1"/>
          <p:nvPr/>
        </p:nvSpPr>
        <p:spPr>
          <a:xfrm>
            <a:off x="1520190" y="1896110"/>
            <a:ext cx="4109085" cy="398780"/>
          </a:xfrm>
          <a:prstGeom prst="rect">
            <a:avLst/>
          </a:prstGeom>
          <a:noFill/>
          <a:ln w="9525">
            <a:noFill/>
          </a:ln>
        </p:spPr>
        <p:txBody>
          <a:bodyPr wrap="square">
            <a:spAutoFit/>
          </a:bodyPr>
          <a:p>
            <a:pPr indent="0"/>
            <a:r>
              <a:rPr lang="en-US" sz="2000" b="1">
                <a:ea typeface="宋体" pitchFamily="2" charset="-122"/>
                <a:cs typeface="+mn-lt"/>
              </a:rPr>
              <a:t>Download the program:</a:t>
            </a:r>
            <a:endParaRPr lang="en-US" sz="2000" b="1">
              <a:ea typeface="宋体" pitchFamily="2" charset="-122"/>
              <a:cs typeface="+mn-lt"/>
            </a:endParaRPr>
          </a:p>
        </p:txBody>
      </p:sp>
      <p:sp>
        <p:nvSpPr>
          <p:cNvPr id="14" name="文本框 13"/>
          <p:cNvSpPr txBox="1"/>
          <p:nvPr/>
        </p:nvSpPr>
        <p:spPr>
          <a:xfrm>
            <a:off x="1605280" y="2690495"/>
            <a:ext cx="3938905" cy="1476375"/>
          </a:xfrm>
          <a:prstGeom prst="rect">
            <a:avLst/>
          </a:prstGeom>
          <a:noFill/>
          <a:ln w="9525">
            <a:noFill/>
          </a:ln>
        </p:spPr>
        <p:txBody>
          <a:bodyPr wrap="square">
            <a:spAutoFit/>
          </a:bodyPr>
          <a:p>
            <a:pPr indent="0"/>
            <a:r>
              <a:rPr lang="en-US" b="0">
                <a:ea typeface="宋体" pitchFamily="2" charset="-122"/>
                <a:cs typeface="+mn-lt"/>
              </a:rPr>
              <a:t>         After the building blocks, you use the USB cable to connect the micro:bit to the computer. </a:t>
            </a:r>
            <a:r>
              <a:rPr lang="en-US">
                <a:ea typeface="宋体" pitchFamily="2" charset="-122"/>
                <a:cs typeface="+mn-lt"/>
                <a:sym typeface="+mn-ea"/>
              </a:rPr>
              <a:t> Click on the download as shown on the right, the program will be downloaded to the micro:bit.</a:t>
            </a:r>
            <a:endParaRPr lang="en-US">
              <a:ea typeface="宋体" pitchFamily="2" charset="-122"/>
              <a:cs typeface="+mn-lt"/>
              <a:sym typeface="+mn-ea"/>
            </a:endParaRPr>
          </a:p>
        </p:txBody>
      </p:sp>
      <p:pic>
        <p:nvPicPr>
          <p:cNvPr id="15" name="图片 14"/>
          <p:cNvPicPr>
            <a:picLocks noChangeAspect="1"/>
          </p:cNvPicPr>
          <p:nvPr/>
        </p:nvPicPr>
        <p:blipFill>
          <a:blip r:embed="rId3"/>
          <a:stretch>
            <a:fillRect/>
          </a:stretch>
        </p:blipFill>
        <p:spPr>
          <a:xfrm>
            <a:off x="5546090" y="1809115"/>
            <a:ext cx="4916170" cy="32397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grpSp>
        <p:nvGrpSpPr>
          <p:cNvPr id="35" name="组合 34"/>
          <p:cNvGrpSpPr/>
          <p:nvPr/>
        </p:nvGrpSpPr>
        <p:grpSpPr>
          <a:xfrm>
            <a:off x="317514" y="5177568"/>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任意多边形 13"/>
          <p:cNvSpPr/>
          <p:nvPr/>
        </p:nvSpPr>
        <p:spPr>
          <a:xfrm>
            <a:off x="3429635" y="1655445"/>
            <a:ext cx="6214745" cy="354647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sp>
        <p:nvSpPr>
          <p:cNvPr id="22" name="任意多边形 21"/>
          <p:cNvSpPr/>
          <p:nvPr/>
        </p:nvSpPr>
        <p:spPr>
          <a:xfrm>
            <a:off x="9067011" y="1756459"/>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9103501" y="2112583"/>
            <a:ext cx="1379430" cy="368300"/>
          </a:xfrm>
          <a:prstGeom prst="rect">
            <a:avLst/>
          </a:prstGeom>
          <a:noFill/>
        </p:spPr>
        <p:txBody>
          <a:bodyPr wrap="square" rtlCol="0">
            <a:spAutoFit/>
          </a:bodyPr>
          <a:lstStyle/>
          <a:p>
            <a:pPr algn="ctr"/>
            <a:r>
              <a:rPr lang="en-US" altLang="zh-CN" dirty="0" smtClean="0">
                <a:solidFill>
                  <a:schemeClr val="accent5">
                    <a:lumMod val="75000"/>
                  </a:schemeClr>
                </a:solidFill>
                <a:latin typeface="方正少儿_GBK" panose="02000000000000000000" charset="-122"/>
                <a:ea typeface="方正少儿_GBK" panose="02000000000000000000" charset="-122"/>
              </a:rPr>
              <a:t>micro:bit</a:t>
            </a:r>
            <a:r>
              <a:rPr lang="zh-CN" altLang="en-US" dirty="0" smtClean="0">
                <a:solidFill>
                  <a:schemeClr val="accent5">
                    <a:lumMod val="75000"/>
                  </a:schemeClr>
                </a:solidFill>
                <a:latin typeface="方正喵呜体" panose="02010600010101010101" pitchFamily="2" charset="-122"/>
                <a:ea typeface="方正喵呜体" panose="02010600010101010101" pitchFamily="2" charset="-122"/>
              </a:rPr>
              <a:t>    </a:t>
            </a:r>
            <a:endParaRPr lang="zh-CN" altLang="en-US" dirty="0">
              <a:solidFill>
                <a:schemeClr val="accent5">
                  <a:lumMod val="75000"/>
                </a:schemeClr>
              </a:solidFill>
              <a:latin typeface="方正喵呜体" panose="02010600010101010101" pitchFamily="2" charset="-122"/>
              <a:ea typeface="方正喵呜体" panose="02010600010101010101" pitchFamily="2" charset="-122"/>
            </a:endParaRPr>
          </a:p>
        </p:txBody>
      </p:sp>
      <p:sp>
        <p:nvSpPr>
          <p:cNvPr id="26" name="任意多边形 25"/>
          <p:cNvSpPr/>
          <p:nvPr/>
        </p:nvSpPr>
        <p:spPr>
          <a:xfrm>
            <a:off x="378460" y="33724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7" name="任意多边形 6"/>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
        <p:nvSpPr>
          <p:cNvPr id="10" name="矩形 9"/>
          <p:cNvSpPr/>
          <p:nvPr/>
        </p:nvSpPr>
        <p:spPr>
          <a:xfrm>
            <a:off x="790116" y="3886256"/>
            <a:ext cx="1092835" cy="368300"/>
          </a:xfrm>
          <a:prstGeom prst="rect">
            <a:avLst/>
          </a:prstGeom>
          <a:noFill/>
        </p:spPr>
        <p:txBody>
          <a:bodyPr wrap="none" rtlCol="0">
            <a:spAutoFit/>
          </a:bodyPr>
          <a:p>
            <a:r>
              <a:rPr lang="en-US" altLang="zh-CN" dirty="0">
                <a:solidFill>
                  <a:schemeClr val="accent5">
                    <a:lumMod val="75000"/>
                  </a:schemeClr>
                </a:solidFill>
                <a:latin typeface="方正少儿_GBK" panose="02000000000000000000" charset="-122"/>
                <a:ea typeface="方正少儿_GBK" panose="02000000000000000000" charset="-122"/>
              </a:rPr>
              <a:t>Yahboom</a:t>
            </a:r>
            <a:endParaRPr lang="en-US" altLang="zh-CN" dirty="0">
              <a:solidFill>
                <a:schemeClr val="accent5">
                  <a:lumMod val="75000"/>
                </a:schemeClr>
              </a:solidFill>
              <a:latin typeface="方正少儿_GBK" panose="02000000000000000000" charset="-122"/>
              <a:ea typeface="方正少儿_GBK" panose="02000000000000000000" charset="-122"/>
            </a:endParaRPr>
          </a:p>
        </p:txBody>
      </p:sp>
      <p:sp>
        <p:nvSpPr>
          <p:cNvPr id="11" name="文本框 10"/>
          <p:cNvSpPr txBox="1"/>
          <p:nvPr/>
        </p:nvSpPr>
        <p:spPr>
          <a:xfrm>
            <a:off x="3992880" y="3686175"/>
            <a:ext cx="5233670" cy="768350"/>
          </a:xfrm>
          <a:prstGeom prst="rect">
            <a:avLst/>
          </a:prstGeom>
          <a:noFill/>
        </p:spPr>
        <p:txBody>
          <a:bodyPr wrap="square" rtlCol="0">
            <a:spAutoFit/>
          </a:bodyPr>
          <a:p>
            <a:pPr algn="l"/>
            <a:r>
              <a:rPr lang="zh-CN" altLang="en-US" sz="4400" dirty="0">
                <a:solidFill>
                  <a:schemeClr val="accent5">
                    <a:lumMod val="75000"/>
                  </a:schemeClr>
                </a:solidFill>
                <a:latin typeface="方正少儿_GBK" panose="02000000000000000000" charset="-122"/>
                <a:ea typeface="方正少儿_GBK" panose="02000000000000000000" charset="-122"/>
              </a:rPr>
              <a:t>Thanks for watching！</a:t>
            </a:r>
            <a:endParaRPr lang="zh-CN" altLang="en-US" sz="4400" dirty="0">
              <a:solidFill>
                <a:schemeClr val="accent5">
                  <a:lumMod val="75000"/>
                </a:schemeClr>
              </a:solidFill>
              <a:latin typeface="方正少儿_GBK" panose="02000000000000000000" charset="-122"/>
              <a:ea typeface="方正少儿_GBK" panose="02000000000000000000"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1637</Words>
  <Application>WPS 演示</Application>
  <PresentationFormat>自定义</PresentationFormat>
  <Paragraphs>68</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96</cp:revision>
  <dcterms:created xsi:type="dcterms:W3CDTF">2018-09-06T08:46:00Z</dcterms:created>
  <dcterms:modified xsi:type="dcterms:W3CDTF">2018-10-18T06:23:44Z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