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1" r:id="rId5"/>
    <p:sldId id="262" r:id="rId6"/>
    <p:sldId id="274" r:id="rId7"/>
    <p:sldId id="284" r:id="rId8"/>
    <p:sldId id="263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slide" Target="slide6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25" y="1910715"/>
            <a:ext cx="8146415" cy="337121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grpSp>
        <p:nvGrpSpPr>
          <p:cNvPr id="35" name="组合 34"/>
          <p:cNvGrpSpPr/>
          <p:nvPr/>
        </p:nvGrpSpPr>
        <p:grpSpPr>
          <a:xfrm>
            <a:off x="955054" y="490070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85349" y="2564414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Lesson 1</a:t>
            </a:r>
            <a:endParaRPr 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18945" y="3642360"/>
            <a:ext cx="8300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basic lesson 1“Horse race lamp”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76657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2950" y="2510790"/>
            <a:ext cx="4848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Use this building block when controlling the lights built into the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micro:bit Game Handle.</a:t>
            </a:r>
            <a:endParaRPr lang="en-US"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05" y="1820545"/>
            <a:ext cx="4114165" cy="3522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8955" y="2977515"/>
            <a:ext cx="363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Use this block to make the colorful lights light up in the corresponding colors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.</a:t>
            </a:r>
            <a:endParaRPr lang="en-US"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10" y="1932940"/>
            <a:ext cx="5495290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59755" y="2670810"/>
            <a:ext cx="4848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Pause for 100 milliseconds, in the program we change the value to 200 milliseconds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.</a:t>
            </a:r>
            <a:endParaRPr lang="en-US"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55" y="1770380"/>
            <a:ext cx="3923665" cy="3686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930" y="1774190"/>
            <a:ext cx="3907790" cy="3736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58510" y="2644775"/>
            <a:ext cx="37058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   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This is the complete building block for this course, let's download it to the micro:bit Game Handle.</a:t>
            </a:r>
            <a:endParaRPr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820545"/>
            <a:ext cx="9568815" cy="363664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6635" y="1911350"/>
            <a:ext cx="761809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Do you learn the course today?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If you learn to do it, give yourself a top quack.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Now give you a homework assignment.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zh-CN" altLang="en-US" sz="2800" dirty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r>
              <a:rPr sz="24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The marquee in the course is flashing clockwise. Please write a program that flashes counterclockwise.</a:t>
            </a:r>
            <a:endParaRPr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 sz="2800" dirty="0"/>
          </a:p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Start your little brain. Try it.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  <a:p>
            <a:pPr algn="l"/>
            <a:endParaRPr lang="en-US" altLang="zh-CN" sz="2800" dirty="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429635" y="1655445"/>
            <a:ext cx="6214745" cy="354647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sp>
        <p:nvSpPr>
          <p:cNvPr id="22" name="任意多边形 21"/>
          <p:cNvSpPr/>
          <p:nvPr/>
        </p:nvSpPr>
        <p:spPr>
          <a:xfrm>
            <a:off x="9067011" y="1756459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103501" y="2122108"/>
            <a:ext cx="137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micro:bit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  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78460" y="33724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116" y="3886256"/>
            <a:ext cx="1092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Yahboom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92880" y="3686175"/>
            <a:ext cx="52336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Thanks for watching！</a:t>
            </a:r>
            <a:endParaRPr lang="zh-CN" altLang="en-US" sz="4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925320"/>
            <a:ext cx="9011920" cy="3424555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628015" y="1433195"/>
            <a:ext cx="822325" cy="558800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725819" y="489118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037955" y="3073400"/>
            <a:ext cx="94361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5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38027" y="3594209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Have a try 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61222" y="3594033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93581" y="3594033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5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5" action="ppaction://hlinksldjump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21759" y="3594033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6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4297" y="359420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7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26351" y="3073322"/>
            <a:ext cx="78105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4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1174" y="3073146"/>
            <a:ext cx="7219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Part1</a:t>
            </a:r>
            <a:endParaRPr lang="en-US" altLang="zh-CN" dirty="0" smtClean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3619" y="3073146"/>
            <a:ext cx="78295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7692" y="3073146"/>
            <a:ext cx="70929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anose="020B0604020202020204" pitchFamily="34" charset="0"/>
                <a:ea typeface="Arial" panose="020B0604020202020204" pitchFamily="34" charset="0"/>
              </a:rPr>
              <a:t>Part3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1102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71905"/>
            <a:ext cx="1151890" cy="77025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67044" y="516042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47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33525" y="3970655"/>
            <a:ext cx="86753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zh-CN" altLang="en-US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you download the program, you can see colorful lights are lit from left to right 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on micro:bit Game Handle.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This phenomenon we call the h</a:t>
            </a:r>
            <a:r>
              <a:rPr lang="en-US" altLang="zh-CN" sz="24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orse race lamp.</a:t>
            </a:r>
            <a:endParaRPr lang="en-US" altLang="zh-CN" sz="24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4196080" y="1801495"/>
            <a:ext cx="1781175" cy="18008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2369185" y="1775460"/>
            <a:ext cx="1781810" cy="18529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6014720" y="1783715"/>
            <a:ext cx="1781810" cy="18370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6200000">
            <a:off x="7733030" y="1902460"/>
            <a:ext cx="1781810" cy="1598930"/>
          </a:xfrm>
          <a:prstGeom prst="rect">
            <a:avLst/>
          </a:prstGeom>
        </p:spPr>
      </p:pic>
      <p:sp>
        <p:nvSpPr>
          <p:cNvPr id="8" name="标题 5"/>
          <p:cNvSpPr>
            <a:spLocks noGrp="1"/>
          </p:cNvSpPr>
          <p:nvPr/>
        </p:nvSpPr>
        <p:spPr>
          <a:xfrm>
            <a:off x="2696845" y="522605"/>
            <a:ext cx="9144000" cy="9105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5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01252" y="2155123"/>
            <a:ext cx="2316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：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2380" y="292290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● </a:t>
            </a:r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Game Handle</a:t>
            </a:r>
            <a:endParaRPr lang="en-US" altLang="zh-CN" sz="32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1 X Micro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160" y="2263140"/>
            <a:ext cx="9468485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1.Online:</a:t>
            </a:r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  <a:sym typeface="+mn-ea"/>
              </a:rPr>
              <a:t> 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Connect Micro:bit to the computer via USB cable</a:t>
            </a:r>
            <a:r>
              <a:rPr sz="3200" baseline="-25000" dirty="0">
                <a:ea typeface="宋体" panose="02010600030101010101" pitchFamily="2" charset="-122"/>
              </a:rPr>
              <a:t>, and the computer will pop up a U disk and click the URL in the U disk to enter the programming interface.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  <a:sym typeface="+mn-ea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  <a:sym typeface="+mn-ea"/>
              </a:rPr>
              <a:t>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pPr algn="l"/>
            <a:endParaRPr lang="zh-CN" altLang="en-US" sz="3200" baseline="-25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aseline="-25000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2.offline：</a:t>
            </a:r>
            <a:r>
              <a:rPr lang="en-US" altLang="zh-CN" sz="3200" baseline="-25000" dirty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Open micro:bit offline programming software and add GHBit package.Click on "Advanced" and select "Add Package".</a:t>
            </a:r>
            <a:r>
              <a:rPr sz="3200" baseline="-25000" dirty="0">
                <a:ea typeface="宋体" panose="02010600030101010101" pitchFamily="2" charset="-122"/>
              </a:rPr>
              <a:t>Enter this URL </a:t>
            </a:r>
            <a:r>
              <a:rPr sz="32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https://github.com/lzty634158/GHBit</a:t>
            </a:r>
            <a:r>
              <a:rPr sz="3200" baseline="-25000" dirty="0">
                <a:ea typeface="宋体" panose="02010600030101010101" pitchFamily="2" charset="-122"/>
              </a:rPr>
              <a:t> to get the package named GHBit</a:t>
            </a:r>
            <a:r>
              <a:rPr lang="en-US" sz="3200" baseline="-25000" dirty="0">
                <a:ea typeface="宋体" panose="02010600030101010101" pitchFamily="2" charset="-122"/>
              </a:rPr>
              <a:t>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endParaRPr lang="en-US" sz="3200" baseline="-25000" dirty="0">
              <a:ea typeface="宋体" panose="02010600030101010101" pitchFamily="2" charset="-122"/>
            </a:endParaRPr>
          </a:p>
          <a:p>
            <a:r>
              <a:rPr lang="en-US" sz="3200" baseline="-25000" dirty="0">
                <a:ea typeface="宋体" panose="02010600030101010101" pitchFamily="2" charset="-122"/>
                <a:sym typeface="+mn-ea"/>
              </a:rPr>
              <a:t>Note: If you already have a GHBit package, you don't need to add it repeatedly.</a:t>
            </a:r>
            <a:endParaRPr lang="en-US" sz="3200" baseline="-25000" dirty="0">
              <a:ea typeface="宋体" panose="02010600030101010101" pitchFamily="2" charset="-122"/>
            </a:endParaRPr>
          </a:p>
          <a:p>
            <a:endParaRPr lang="en-US" sz="3200" baseline="-25000" dirty="0"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5550" y="1305560"/>
            <a:ext cx="4660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Two programming methods</a:t>
            </a:r>
            <a:endParaRPr lang="en-US" altLang="zh-CN" sz="2800" b="1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20160" y="1369695"/>
            <a:ext cx="4253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  <a:cs typeface="+mn-lt"/>
              </a:rPr>
              <a:t>Programming interface</a:t>
            </a:r>
            <a:endParaRPr lang="zh-CN" altLang="en-US" sz="3200" b="1">
              <a:solidFill>
                <a:schemeClr val="bg1"/>
              </a:solidFill>
              <a:cs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40" y="1953260"/>
            <a:ext cx="6880860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610" y="175641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0240" y="1815465"/>
            <a:ext cx="4071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  <a:cs typeface="+mn-lt"/>
              </a:rPr>
              <a:t>Start programming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815465"/>
            <a:ext cx="3326130" cy="3511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42865" y="2670810"/>
            <a:ext cx="4848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The “forever” building block means that when the micro:bi Game Handle is turned on, the blocks in “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forever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” are repeatedly executed.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95" y="1885950"/>
            <a:ext cx="3647440" cy="3571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2055" y="2489200"/>
            <a:ext cx="5457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Turn off the colorful lights.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Note: Every time you complete an experiment on a colorful light, you need to use a program that turns off the colorful lights. Otherwise the colorful lights will remain on.</a:t>
            </a:r>
            <a:endParaRPr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827530"/>
            <a:ext cx="9551035" cy="362966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567055" y="1280795"/>
            <a:ext cx="1042035" cy="76136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17514" y="5177568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 flipH="1">
            <a:off x="567055" y="1520190"/>
            <a:ext cx="1158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22950" y="2118995"/>
            <a:ext cx="4848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ea typeface="微软雅黑 Light" panose="020B0502040204020203" charset="-122"/>
                <a:cs typeface="+mn-lt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cs typeface="+mn-lt"/>
              </a:rPr>
              <a:t>You can choose to control the color of one of the colorful lights and lights in the micro:bit Game Handle.</a:t>
            </a:r>
            <a:endParaRPr sz="2400" dirty="0">
              <a:solidFill>
                <a:schemeClr val="accent5">
                  <a:lumMod val="75000"/>
                </a:schemeClr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00420" y="3980815"/>
            <a:ext cx="4848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         </a:t>
            </a:r>
            <a:r>
              <a:rPr lang="zh-CN" sz="2400" dirty="0">
                <a:solidFill>
                  <a:schemeClr val="tx1"/>
                </a:solidFill>
                <a:ea typeface="宋体" panose="02010600030101010101" pitchFamily="2" charset="-122"/>
                <a:cs typeface="+mn-lt"/>
              </a:rPr>
              <a:t>For example, the above picture is to control the third colorful light to be red.</a:t>
            </a:r>
            <a:endParaRPr lang="zh-CN" sz="2400" dirty="0">
              <a:solidFill>
                <a:schemeClr val="tx1"/>
              </a:solidFill>
              <a:ea typeface="宋体" panose="02010600030101010101" pitchFamily="2" charset="-122"/>
              <a:cs typeface="+mn-lt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2696845" y="522605"/>
            <a:ext cx="9144000" cy="910590"/>
          </a:xfrm>
        </p:spPr>
        <p:txBody>
          <a:bodyPr/>
          <a:p>
            <a:r>
              <a:rPr lang="en-US" altLang="zh-CN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micro:bit p</a:t>
            </a:r>
            <a:r>
              <a:rPr lang="zh-CN" altLang="en-US" sz="3600">
                <a:solidFill>
                  <a:schemeClr val="accent2"/>
                </a:solidFill>
                <a:latin typeface="+mn-lt"/>
                <a:ea typeface="微软雅黑" panose="020B0503020204020204" charset="-122"/>
                <a:cs typeface="+mn-lt"/>
              </a:rPr>
              <a:t>rogramming tutorial</a:t>
            </a:r>
            <a:endParaRPr lang="zh-CN" altLang="en-US" sz="3600">
              <a:solidFill>
                <a:schemeClr val="accent2"/>
              </a:solidFill>
              <a:latin typeface="+mn-lt"/>
              <a:ea typeface="微软雅黑" panose="020B0503020204020204" charset="-122"/>
              <a:cs typeface="+mn-lt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08940" y="5568315"/>
            <a:ext cx="11335385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Yahboom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micro:bit 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utorial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1827530"/>
            <a:ext cx="4427855" cy="3619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0" y="3517900"/>
            <a:ext cx="4381500" cy="366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演示</Application>
  <PresentationFormat>自定义</PresentationFormat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方正少儿_GBK</vt:lpstr>
      <vt:lpstr>微软雅黑 Light</vt:lpstr>
      <vt:lpstr>方正喵呜体</vt:lpstr>
      <vt:lpstr>Calibri</vt:lpstr>
      <vt:lpstr>Arial Unicode MS</vt:lpstr>
      <vt:lpstr>Calibri Light</vt:lpstr>
      <vt:lpstr>Office 主题</vt:lpstr>
      <vt:lpstr>micro:bit programming tutorial</vt:lpstr>
      <vt:lpstr>micro:bit programming tutorial</vt:lpstr>
      <vt:lpstr>PowerPoint 演示文稿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  <vt:lpstr>micro:bit programming tutorial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公孙绿萼</cp:lastModifiedBy>
  <cp:revision>71</cp:revision>
  <dcterms:created xsi:type="dcterms:W3CDTF">2018-09-06T08:46:00Z</dcterms:created>
  <dcterms:modified xsi:type="dcterms:W3CDTF">2018-10-08T03:10:02Z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