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2" r:id="rId6"/>
    <p:sldId id="327" r:id="rId7"/>
    <p:sldId id="328" r:id="rId8"/>
    <p:sldId id="292" r:id="rId9"/>
    <p:sldId id="274" r:id="rId10"/>
    <p:sldId id="275" r:id="rId11"/>
    <p:sldId id="319" r:id="rId12"/>
    <p:sldId id="320" r:id="rId13"/>
    <p:sldId id="307" r:id="rId14"/>
    <p:sldId id="318" r:id="rId15"/>
    <p:sldId id="312" r:id="rId16"/>
    <p:sldId id="270" r:id="rId17"/>
    <p:sldId id="272"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022475" y="1882775"/>
            <a:ext cx="8146415" cy="3371215"/>
          </a:xfrm>
          <a:prstGeom prst="rect">
            <a:avLst/>
          </a:prstGeom>
          <a:ln w="57150">
            <a:solidFill>
              <a:srgbClr val="5B9BD5"/>
            </a:solidFill>
          </a:ln>
        </p:spPr>
      </p:pic>
      <p:sp>
        <p:nvSpPr>
          <p:cNvPr id="10" name="任意多边形 9"/>
          <p:cNvSpPr/>
          <p:nvPr/>
        </p:nvSpPr>
        <p:spPr>
          <a:xfrm>
            <a:off x="824076" y="143310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10227156" y="199952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955054" y="490070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a:off x="3785349" y="2564414"/>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Lesson 6</a:t>
            </a:r>
            <a:endParaRPr lang="zh-CN" sz="40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16" name="文本框 15"/>
          <p:cNvSpPr txBox="1"/>
          <p:nvPr/>
        </p:nvSpPr>
        <p:spPr>
          <a:xfrm>
            <a:off x="1718945" y="3642360"/>
            <a:ext cx="8300720" cy="583565"/>
          </a:xfrm>
          <a:prstGeom prst="rect">
            <a:avLst/>
          </a:prstGeom>
          <a:noFill/>
        </p:spPr>
        <p:txBody>
          <a:bodyPr wrap="square" rtlCol="0">
            <a:spAutoFit/>
          </a:bodyPr>
          <a:p>
            <a:pPr algn="ct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micro:bit</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basic lesson 6</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“Vibration switch”</a:t>
            </a:r>
            <a:endParaRPr lang="en-US" altLang="zh-CN" sz="32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462905" y="2859405"/>
            <a:ext cx="5395595" cy="460375"/>
          </a:xfrm>
          <a:prstGeom prst="rect">
            <a:avLst/>
          </a:prstGeom>
          <a:noFill/>
        </p:spPr>
        <p:txBody>
          <a:bodyPr wrap="square" rtlCol="0">
            <a:spAutoFit/>
          </a:bodyPr>
          <a:p>
            <a:pPr algn="l"/>
            <a:r>
              <a:rPr lang="en-US" altLang="zh-CN" sz="2400" dirty="0">
                <a:solidFill>
                  <a:schemeClr val="accent5">
                    <a:lumMod val="75000"/>
                  </a:schemeClr>
                </a:solidFill>
                <a:ea typeface="微软雅黑 Light" panose="020B0502040204020203" charset="-122"/>
                <a:cs typeface="+mn-lt"/>
              </a:rPr>
              <a:t>Sets this variable be equal to the input.</a:t>
            </a:r>
            <a:endParaRPr lang="zh-CN" altLang="en-US" sz="2400" dirty="0">
              <a:solidFill>
                <a:schemeClr val="accent5">
                  <a:lumMod val="75000"/>
                </a:schemeClr>
              </a:solidFill>
              <a:ea typeface="微软雅黑 Light" panose="020B0502040204020203" charset="-122"/>
              <a:cs typeface="+mn-lt"/>
            </a:endParaRPr>
          </a:p>
        </p:txBody>
      </p:sp>
      <p:pic>
        <p:nvPicPr>
          <p:cNvPr id="8" name="图片 7"/>
          <p:cNvPicPr>
            <a:picLocks noChangeAspect="1"/>
          </p:cNvPicPr>
          <p:nvPr/>
        </p:nvPicPr>
        <p:blipFill>
          <a:blip r:embed="rId3"/>
          <a:stretch>
            <a:fillRect/>
          </a:stretch>
        </p:blipFill>
        <p:spPr>
          <a:xfrm>
            <a:off x="1868170" y="1744345"/>
            <a:ext cx="3321685" cy="377952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067300" y="3198495"/>
            <a:ext cx="6125210" cy="460375"/>
          </a:xfrm>
          <a:prstGeom prst="rect">
            <a:avLst/>
          </a:prstGeom>
          <a:noFill/>
        </p:spPr>
        <p:txBody>
          <a:bodyPr wrap="square" rtlCol="0">
            <a:spAutoFit/>
          </a:bodyPr>
          <a:p>
            <a:pPr algn="l"/>
            <a:r>
              <a:rPr lang="en-US" altLang="zh-CN" sz="2400" dirty="0">
                <a:solidFill>
                  <a:schemeClr val="accent5">
                    <a:lumMod val="75000"/>
                  </a:schemeClr>
                </a:solidFill>
                <a:ea typeface="+mj-ea"/>
                <a:cs typeface="+mn-lt"/>
              </a:rPr>
              <a:t> </a:t>
            </a:r>
            <a:r>
              <a:rPr sz="2400" dirty="0">
                <a:solidFill>
                  <a:schemeClr val="accent5">
                    <a:lumMod val="75000"/>
                  </a:schemeClr>
                </a:solidFill>
                <a:ea typeface="+mj-ea"/>
                <a:cs typeface="+mn-lt"/>
              </a:rPr>
              <a:t>Indicates the size of the variable item value</a:t>
            </a:r>
            <a:r>
              <a:rPr lang="en-US" sz="2400" dirty="0">
                <a:solidFill>
                  <a:schemeClr val="accent5">
                    <a:lumMod val="75000"/>
                  </a:schemeClr>
                </a:solidFill>
                <a:ea typeface="+mj-ea"/>
                <a:cs typeface="+mn-lt"/>
              </a:rPr>
              <a:t>.</a:t>
            </a:r>
            <a:endParaRPr lang="en-US" sz="2400" dirty="0">
              <a:solidFill>
                <a:schemeClr val="accent5">
                  <a:lumMod val="75000"/>
                </a:schemeClr>
              </a:solidFill>
              <a:ea typeface="+mj-ea"/>
              <a:cs typeface="+mn-lt"/>
            </a:endParaRPr>
          </a:p>
        </p:txBody>
      </p:sp>
      <p:pic>
        <p:nvPicPr>
          <p:cNvPr id="8" name="图片 7"/>
          <p:cNvPicPr>
            <a:picLocks noChangeAspect="1"/>
          </p:cNvPicPr>
          <p:nvPr/>
        </p:nvPicPr>
        <p:blipFill>
          <a:blip r:embed="rId3"/>
          <a:stretch>
            <a:fillRect/>
          </a:stretch>
        </p:blipFill>
        <p:spPr>
          <a:xfrm>
            <a:off x="1826260" y="1770380"/>
            <a:ext cx="3241040" cy="372808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11" name="图片 10"/>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073140" y="2135505"/>
            <a:ext cx="4389120" cy="2306955"/>
          </a:xfrm>
          <a:prstGeom prst="rect">
            <a:avLst/>
          </a:prstGeom>
          <a:noFill/>
        </p:spPr>
        <p:txBody>
          <a:bodyPr wrap="square" rtlCol="0">
            <a:spAutoFit/>
          </a:bodyPr>
          <a:p>
            <a:pPr algn="l"/>
            <a:r>
              <a:rPr lang="en-US" sz="2400" dirty="0">
                <a:solidFill>
                  <a:schemeClr val="accent5">
                    <a:lumMod val="75000"/>
                  </a:schemeClr>
                </a:solidFill>
                <a:ea typeface="微软雅黑 Light" panose="020B0502040204020203" charset="-122"/>
                <a:cs typeface="+mn-lt"/>
              </a:rPr>
              <a:t>       </a:t>
            </a:r>
            <a:r>
              <a:rPr sz="2400" dirty="0">
                <a:solidFill>
                  <a:schemeClr val="accent5">
                    <a:lumMod val="75000"/>
                  </a:schemeClr>
                </a:solidFill>
                <a:ea typeface="微软雅黑 Light" panose="020B0502040204020203" charset="-122"/>
                <a:cs typeface="+mn-lt"/>
              </a:rPr>
              <a:t>This is a building block about the keys. You can choose different keys to indicate that when this button is pressed, this building block can be combined with the "if then" building block.</a:t>
            </a:r>
            <a:endParaRPr sz="2400" dirty="0">
              <a:solidFill>
                <a:schemeClr val="accent5">
                  <a:lumMod val="75000"/>
                </a:schemeClr>
              </a:solidFill>
              <a:ea typeface="微软雅黑 Light" panose="020B0502040204020203" charset="-122"/>
              <a:cs typeface="+mn-lt"/>
            </a:endParaRPr>
          </a:p>
        </p:txBody>
      </p:sp>
      <p:pic>
        <p:nvPicPr>
          <p:cNvPr id="19" name="图片 18"/>
          <p:cNvPicPr>
            <a:picLocks noChangeAspect="1"/>
          </p:cNvPicPr>
          <p:nvPr/>
        </p:nvPicPr>
        <p:blipFill>
          <a:blip r:embed="rId3"/>
          <a:stretch>
            <a:fillRect/>
          </a:stretch>
        </p:blipFill>
        <p:spPr>
          <a:xfrm>
            <a:off x="1507490" y="1614170"/>
            <a:ext cx="4120515" cy="368363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0" name="文本框 9"/>
          <p:cNvSpPr txBox="1"/>
          <p:nvPr/>
        </p:nvSpPr>
        <p:spPr>
          <a:xfrm>
            <a:off x="6007100" y="2261870"/>
            <a:ext cx="5023485" cy="829945"/>
          </a:xfrm>
          <a:prstGeom prst="rect">
            <a:avLst/>
          </a:prstGeom>
          <a:noFill/>
        </p:spPr>
        <p:txBody>
          <a:bodyPr wrap="square" rtlCol="0">
            <a:spAutoFit/>
          </a:bodyPr>
          <a:p>
            <a:pPr algn="l"/>
            <a:r>
              <a:rPr lang="en-US" sz="2400" dirty="0">
                <a:solidFill>
                  <a:schemeClr val="accent5">
                    <a:lumMod val="75000"/>
                  </a:schemeClr>
                </a:solidFill>
                <a:ea typeface="微软雅黑 Light" panose="020B0502040204020203" charset="-122"/>
                <a:cs typeface="+mn-lt"/>
              </a:rPr>
              <a:t>	</a:t>
            </a:r>
            <a:r>
              <a:rPr sz="2400" dirty="0">
                <a:solidFill>
                  <a:schemeClr val="accent5">
                    <a:lumMod val="75000"/>
                  </a:schemeClr>
                </a:solidFill>
                <a:ea typeface="微软雅黑 Light" panose="020B0502040204020203" charset="-122"/>
                <a:cs typeface="+mn-lt"/>
              </a:rPr>
              <a:t>Turn off or turn on the handle vibration</a:t>
            </a:r>
            <a:r>
              <a:rPr lang="en-US" sz="2400" dirty="0">
                <a:solidFill>
                  <a:schemeClr val="accent5">
                    <a:lumMod val="75000"/>
                  </a:schemeClr>
                </a:solidFill>
                <a:ea typeface="微软雅黑 Light" panose="020B0502040204020203" charset="-122"/>
                <a:cs typeface="+mn-lt"/>
              </a:rPr>
              <a:t>.</a:t>
            </a:r>
            <a:endParaRPr lang="en-US" sz="2400" dirty="0">
              <a:solidFill>
                <a:schemeClr val="accent5">
                  <a:lumMod val="75000"/>
                </a:schemeClr>
              </a:solidFill>
              <a:ea typeface="微软雅黑 Light" panose="020B0502040204020203" charset="-122"/>
              <a:cs typeface="+mn-lt"/>
            </a:endParaRPr>
          </a:p>
        </p:txBody>
      </p:sp>
      <p:pic>
        <p:nvPicPr>
          <p:cNvPr id="9" name="图片 8"/>
          <p:cNvPicPr>
            <a:picLocks noChangeAspect="1"/>
          </p:cNvPicPr>
          <p:nvPr/>
        </p:nvPicPr>
        <p:blipFill>
          <a:blip r:embed="rId3"/>
          <a:stretch>
            <a:fillRect/>
          </a:stretch>
        </p:blipFill>
        <p:spPr>
          <a:xfrm>
            <a:off x="1509395" y="1565910"/>
            <a:ext cx="4497705" cy="372618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97610" y="1433195"/>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0" name="文本框 9"/>
          <p:cNvSpPr txBox="1"/>
          <p:nvPr/>
        </p:nvSpPr>
        <p:spPr>
          <a:xfrm>
            <a:off x="5395595" y="2371725"/>
            <a:ext cx="4848225" cy="829945"/>
          </a:xfrm>
          <a:prstGeom prst="rect">
            <a:avLst/>
          </a:prstGeom>
          <a:noFill/>
        </p:spPr>
        <p:txBody>
          <a:bodyPr wrap="square" rtlCol="0">
            <a:spAutoFit/>
          </a:bodyPr>
          <a:p>
            <a:pPr algn="l"/>
            <a:r>
              <a:rPr lang="en-US" altLang="zh-CN" sz="2400" dirty="0">
                <a:solidFill>
                  <a:schemeClr val="accent5">
                    <a:lumMod val="75000"/>
                  </a:schemeClr>
                </a:solidFill>
                <a:ea typeface="宋体" panose="02010600030101010101" pitchFamily="2" charset="-122"/>
                <a:cs typeface="+mn-lt"/>
              </a:rPr>
              <a:t>And draws the selected icon on the LED screen.</a:t>
            </a:r>
            <a:endParaRPr lang="en-US" altLang="zh-CN" sz="2400" dirty="0">
              <a:solidFill>
                <a:schemeClr val="accent5">
                  <a:lumMod val="75000"/>
                </a:schemeClr>
              </a:solidFill>
              <a:ea typeface="宋体" panose="02010600030101010101" pitchFamily="2" charset="-122"/>
              <a:cs typeface="+mn-lt"/>
            </a:endParaRPr>
          </a:p>
        </p:txBody>
      </p:sp>
      <p:sp>
        <p:nvSpPr>
          <p:cNvPr id="12" name="文本框 11"/>
          <p:cNvSpPr txBox="1"/>
          <p:nvPr/>
        </p:nvSpPr>
        <p:spPr>
          <a:xfrm>
            <a:off x="5395595" y="1911350"/>
            <a:ext cx="4790440" cy="460375"/>
          </a:xfrm>
          <a:prstGeom prst="rect">
            <a:avLst/>
          </a:prstGeom>
          <a:noFill/>
        </p:spPr>
        <p:txBody>
          <a:bodyPr wrap="square" rtlCol="0">
            <a:spAutoFit/>
          </a:bodyPr>
          <a:p>
            <a:pPr algn="l"/>
            <a:r>
              <a:rPr lang="en-US" altLang="zh-CN" sz="2400" dirty="0">
                <a:solidFill>
                  <a:schemeClr val="accent5">
                    <a:lumMod val="75000"/>
                  </a:schemeClr>
                </a:solidFill>
                <a:ea typeface="宋体" panose="02010600030101010101" pitchFamily="2" charset="-122"/>
                <a:cs typeface="+mn-lt"/>
                <a:sym typeface="+mn-ea"/>
              </a:rPr>
              <a:t>Draws an image on LED screen.</a:t>
            </a:r>
            <a:endParaRPr lang="zh-CN" altLang="en-US" sz="2400" dirty="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p:cNvPicPr>
            <a:picLocks noChangeAspect="1"/>
          </p:cNvPicPr>
          <p:nvPr/>
        </p:nvPicPr>
        <p:blipFill>
          <a:blip r:embed="rId3"/>
          <a:stretch>
            <a:fillRect/>
          </a:stretch>
        </p:blipFill>
        <p:spPr>
          <a:xfrm>
            <a:off x="1406525" y="1483360"/>
            <a:ext cx="3655695" cy="352933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1042035" y="191135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Part4</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801485" y="2830195"/>
            <a:ext cx="3860800" cy="1568450"/>
          </a:xfrm>
          <a:prstGeom prst="rect">
            <a:avLst/>
          </a:prstGeom>
          <a:noFill/>
        </p:spPr>
        <p:txBody>
          <a:bodyPr wrap="square" rtlCol="0">
            <a:spAutoFit/>
          </a:bodyPr>
          <a:p>
            <a:pPr algn="l"/>
            <a:r>
              <a:rPr lang="en-US" sz="2400" dirty="0">
                <a:solidFill>
                  <a:schemeClr val="accent5">
                    <a:lumMod val="75000"/>
                  </a:schemeClr>
                </a:solidFill>
                <a:ea typeface="宋体" panose="02010600030101010101" pitchFamily="2" charset="-122"/>
                <a:cs typeface="+mn-lt"/>
                <a:sym typeface="+mn-ea"/>
              </a:rPr>
              <a:t>           </a:t>
            </a:r>
            <a:r>
              <a:rPr sz="2400" dirty="0">
                <a:solidFill>
                  <a:schemeClr val="accent5">
                    <a:lumMod val="75000"/>
                  </a:schemeClr>
                </a:solidFill>
                <a:ea typeface="宋体" panose="02010600030101010101" pitchFamily="2" charset="-122"/>
                <a:cs typeface="+mn-lt"/>
                <a:sym typeface="+mn-ea"/>
              </a:rPr>
              <a:t>This is the complete building block for this course, let's download it to the micro:bit Game Handle.</a:t>
            </a:r>
            <a:endParaRPr lang="zh-CN" sz="2400" dirty="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3" name="图片 22"/>
          <p:cNvPicPr>
            <a:picLocks noChangeAspect="1"/>
          </p:cNvPicPr>
          <p:nvPr/>
        </p:nvPicPr>
        <p:blipFill>
          <a:blip r:embed="rId3"/>
          <a:stretch>
            <a:fillRect/>
          </a:stretch>
        </p:blipFill>
        <p:spPr>
          <a:xfrm>
            <a:off x="1042035" y="2172970"/>
            <a:ext cx="5688330" cy="31057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grpSp>
        <p:nvGrpSpPr>
          <p:cNvPr id="5" name="组合 4"/>
          <p:cNvGrpSpPr/>
          <p:nvPr/>
        </p:nvGrpSpPr>
        <p:grpSpPr>
          <a:xfrm>
            <a:off x="317514" y="5177568"/>
            <a:ext cx="724486" cy="458769"/>
            <a:chOff x="560275" y="3433438"/>
            <a:chExt cx="1198188" cy="758734"/>
          </a:xfrm>
        </p:grpSpPr>
        <p:sp>
          <p:nvSpPr>
            <p:cNvPr id="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任意多边形 9"/>
          <p:cNvSpPr/>
          <p:nvPr/>
        </p:nvSpPr>
        <p:spPr>
          <a:xfrm>
            <a:off x="3429635" y="1655445"/>
            <a:ext cx="6214745" cy="354647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 </a:t>
            </a:r>
            <a:endParaRPr lang="zh-CN" altLang="en-US" dirty="0"/>
          </a:p>
        </p:txBody>
      </p:sp>
      <p:sp>
        <p:nvSpPr>
          <p:cNvPr id="11" name="任意多边形 10"/>
          <p:cNvSpPr/>
          <p:nvPr/>
        </p:nvSpPr>
        <p:spPr>
          <a:xfrm>
            <a:off x="9067011" y="1756459"/>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03501" y="2122108"/>
            <a:ext cx="1379430" cy="368300"/>
          </a:xfrm>
          <a:prstGeom prst="rect">
            <a:avLst/>
          </a:prstGeom>
          <a:noFill/>
        </p:spPr>
        <p:txBody>
          <a:bodyPr wrap="square" rtlCol="0">
            <a:spAutoFit/>
          </a:bodyPr>
          <a:p>
            <a:pPr algn="ctr"/>
            <a:r>
              <a:rPr lang="en-US" altLang="zh-CN" dirty="0" smtClean="0">
                <a:solidFill>
                  <a:schemeClr val="accent5">
                    <a:lumMod val="75000"/>
                  </a:schemeClr>
                </a:solidFill>
                <a:latin typeface="方正少儿_GBK" panose="02000000000000000000" charset="-122"/>
                <a:ea typeface="方正少儿_GBK" panose="02000000000000000000" charset="-122"/>
              </a:rPr>
              <a:t>micro:bit</a:t>
            </a:r>
            <a:r>
              <a:rPr lang="zh-CN" altLang="en-US" dirty="0" smtClean="0">
                <a:solidFill>
                  <a:schemeClr val="accent5">
                    <a:lumMod val="75000"/>
                  </a:schemeClr>
                </a:solidFill>
                <a:latin typeface="方正喵呜体" panose="02010600010101010101" pitchFamily="2" charset="-122"/>
                <a:ea typeface="方正喵呜体" panose="02010600010101010101" pitchFamily="2" charset="-122"/>
              </a:rPr>
              <a:t>    </a:t>
            </a:r>
            <a:endParaRPr lang="zh-CN" altLang="en-US" dirty="0">
              <a:solidFill>
                <a:schemeClr val="accent5">
                  <a:lumMod val="75000"/>
                </a:schemeClr>
              </a:solidFill>
              <a:latin typeface="方正喵呜体" panose="02010600010101010101" pitchFamily="2" charset="-122"/>
              <a:ea typeface="方正喵呜体" panose="02010600010101010101" pitchFamily="2" charset="-122"/>
            </a:endParaRPr>
          </a:p>
        </p:txBody>
      </p:sp>
      <p:sp>
        <p:nvSpPr>
          <p:cNvPr id="13" name="任意多边形 12"/>
          <p:cNvSpPr/>
          <p:nvPr/>
        </p:nvSpPr>
        <p:spPr>
          <a:xfrm>
            <a:off x="378460" y="33724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
        <p:nvSpPr>
          <p:cNvPr id="17" name="矩形 16"/>
          <p:cNvSpPr/>
          <p:nvPr/>
        </p:nvSpPr>
        <p:spPr>
          <a:xfrm>
            <a:off x="790116" y="3886256"/>
            <a:ext cx="1092835" cy="368300"/>
          </a:xfrm>
          <a:prstGeom prst="rect">
            <a:avLst/>
          </a:prstGeom>
          <a:noFill/>
        </p:spPr>
        <p:txBody>
          <a:bodyPr wrap="none" rtlCol="0">
            <a:spAutoFit/>
          </a:bodyPr>
          <a:p>
            <a:r>
              <a:rPr lang="en-US" altLang="zh-CN" dirty="0">
                <a:solidFill>
                  <a:schemeClr val="accent5">
                    <a:lumMod val="75000"/>
                  </a:schemeClr>
                </a:solidFill>
                <a:latin typeface="方正少儿_GBK" panose="02000000000000000000" charset="-122"/>
                <a:ea typeface="方正少儿_GBK" panose="02000000000000000000" charset="-122"/>
              </a:rPr>
              <a:t>Yahboom</a:t>
            </a:r>
            <a:endParaRPr lang="en-US" altLang="zh-CN" dirty="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3992880" y="3686175"/>
            <a:ext cx="5233670" cy="768350"/>
          </a:xfrm>
          <a:prstGeom prst="rect">
            <a:avLst/>
          </a:prstGeom>
          <a:noFill/>
        </p:spPr>
        <p:txBody>
          <a:bodyPr wrap="square" rtlCol="0">
            <a:spAutoFit/>
          </a:bodyPr>
          <a:p>
            <a:pPr algn="l"/>
            <a:r>
              <a:rPr lang="zh-CN" altLang="en-US" sz="4400" dirty="0">
                <a:solidFill>
                  <a:schemeClr val="accent5">
                    <a:lumMod val="75000"/>
                  </a:schemeClr>
                </a:solidFill>
                <a:latin typeface="方正少儿_GBK" panose="02000000000000000000" charset="-122"/>
                <a:ea typeface="方正少儿_GBK" panose="02000000000000000000" charset="-122"/>
              </a:rPr>
              <a:t>Thanks for watching！</a:t>
            </a:r>
            <a:endParaRPr lang="zh-CN" altLang="en-US" sz="44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1590040" y="1925320"/>
            <a:ext cx="9011920" cy="3424555"/>
          </a:xfrm>
          <a:prstGeom prst="rect">
            <a:avLst/>
          </a:prstGeom>
          <a:ln w="57150">
            <a:solidFill>
              <a:srgbClr val="5B9BD5"/>
            </a:solidFill>
          </a:ln>
        </p:spPr>
      </p:pic>
      <p:sp>
        <p:nvSpPr>
          <p:cNvPr id="7" name="任意多边形 6"/>
          <p:cNvSpPr/>
          <p:nvPr/>
        </p:nvSpPr>
        <p:spPr>
          <a:xfrm>
            <a:off x="628015" y="1433195"/>
            <a:ext cx="822325" cy="558800"/>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725819" y="4891183"/>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3" name="标题 22"/>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4" name="文本框 23"/>
          <p:cNvSpPr txBox="1"/>
          <p:nvPr/>
        </p:nvSpPr>
        <p:spPr>
          <a:xfrm>
            <a:off x="1761222" y="3594033"/>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5" name="文本框 24"/>
          <p:cNvSpPr txBox="1"/>
          <p:nvPr/>
        </p:nvSpPr>
        <p:spPr>
          <a:xfrm>
            <a:off x="3593581" y="3594033"/>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endParaRPr>
          </a:p>
        </p:txBody>
      </p:sp>
      <p:sp>
        <p:nvSpPr>
          <p:cNvPr id="28" name="文本框 27"/>
          <p:cNvSpPr txBox="1"/>
          <p:nvPr/>
        </p:nvSpPr>
        <p:spPr>
          <a:xfrm>
            <a:off x="5121759" y="3594033"/>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5"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4" name="文本框 33"/>
          <p:cNvSpPr txBox="1"/>
          <p:nvPr/>
        </p:nvSpPr>
        <p:spPr>
          <a:xfrm>
            <a:off x="7134297" y="3594209"/>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6"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6"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6"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27" name="文本框 26"/>
          <p:cNvSpPr txBox="1"/>
          <p:nvPr/>
        </p:nvSpPr>
        <p:spPr>
          <a:xfrm>
            <a:off x="7326351" y="3073322"/>
            <a:ext cx="781050"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0" name="文本框 29"/>
          <p:cNvSpPr txBox="1"/>
          <p:nvPr/>
        </p:nvSpPr>
        <p:spPr>
          <a:xfrm>
            <a:off x="2241174" y="3073146"/>
            <a:ext cx="72199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31" name="文本框 30"/>
          <p:cNvSpPr txBox="1"/>
          <p:nvPr/>
        </p:nvSpPr>
        <p:spPr>
          <a:xfrm>
            <a:off x="3813619" y="3073146"/>
            <a:ext cx="78295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5517692" y="3073146"/>
            <a:ext cx="70929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97610" y="1810385"/>
            <a:ext cx="9551035" cy="3629660"/>
          </a:xfrm>
          <a:prstGeom prst="rect">
            <a:avLst/>
          </a:prstGeom>
          <a:ln w="57150">
            <a:solidFill>
              <a:srgbClr val="5B9BD5"/>
            </a:solidFill>
          </a:ln>
        </p:spPr>
      </p:pic>
      <p:sp>
        <p:nvSpPr>
          <p:cNvPr id="29" name="任意多边形 28"/>
          <p:cNvSpPr/>
          <p:nvPr/>
        </p:nvSpPr>
        <p:spPr>
          <a:xfrm>
            <a:off x="567055" y="1271905"/>
            <a:ext cx="1151890" cy="77025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5" name="组合 34"/>
          <p:cNvGrpSpPr/>
          <p:nvPr/>
        </p:nvGrpSpPr>
        <p:grpSpPr>
          <a:xfrm rot="0">
            <a:off x="367044" y="516042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flipH="1">
            <a:off x="567055" y="1520190"/>
            <a:ext cx="147891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3" name="文本框 22"/>
          <p:cNvSpPr txBox="1"/>
          <p:nvPr/>
        </p:nvSpPr>
        <p:spPr>
          <a:xfrm>
            <a:off x="1718310" y="3961765"/>
            <a:ext cx="8439785" cy="1198880"/>
          </a:xfrm>
          <a:prstGeom prst="rect">
            <a:avLst/>
          </a:prstGeom>
          <a:noFill/>
        </p:spPr>
        <p:txBody>
          <a:bodyPr wrap="square" rtlCol="0" anchor="t">
            <a:spAutoFit/>
          </a:bodyPr>
          <a:p>
            <a:r>
              <a:rPr lang="en-US" sz="2400">
                <a:solidFill>
                  <a:schemeClr val="accent1"/>
                </a:solidFill>
                <a:effectLst>
                  <a:outerShdw blurRad="38100" dist="25400" dir="5400000" algn="ctr" rotWithShape="0">
                    <a:srgbClr val="6E747A">
                      <a:alpha val="43000"/>
                    </a:srgbClr>
                  </a:outerShdw>
                </a:effectLst>
              </a:rPr>
              <a:t>	</a:t>
            </a:r>
            <a:r>
              <a:rPr sz="2400">
                <a:solidFill>
                  <a:schemeClr val="accent1"/>
                </a:solidFill>
                <a:effectLst>
                  <a:outerShdw blurRad="38100" dist="25400" dir="5400000" algn="ctr" rotWithShape="0">
                    <a:srgbClr val="6E747A">
                      <a:alpha val="43000"/>
                    </a:srgbClr>
                  </a:outerShdw>
                </a:effectLst>
              </a:rPr>
              <a:t>When the program is downloaded, press the red button on the handle and the handle will vibrate. Press the green button and the vibration will stop.</a:t>
            </a:r>
            <a:endParaRPr sz="2400">
              <a:solidFill>
                <a:schemeClr val="accent1"/>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3"/>
          <a:stretch>
            <a:fillRect/>
          </a:stretch>
        </p:blipFill>
        <p:spPr>
          <a:xfrm>
            <a:off x="4008120" y="1810385"/>
            <a:ext cx="2626360" cy="196977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001252" y="2155123"/>
            <a:ext cx="2316480" cy="583565"/>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Hardware</a:t>
            </a:r>
            <a:r>
              <a:rPr lang="zh-CN" altLang="en-US" sz="2400" dirty="0">
                <a:solidFill>
                  <a:schemeClr val="accent5">
                    <a:lumMod val="75000"/>
                  </a:schemeClr>
                </a:solidFill>
                <a:latin typeface="方正少儿_GBK" panose="02000000000000000000" charset="-122"/>
                <a:ea typeface="方正少儿_GBK" panose="02000000000000000000" charset="-122"/>
              </a:rPr>
              <a:t>：</a:t>
            </a:r>
            <a:endParaRPr lang="zh-CN" altLang="en-US" sz="2400" dirty="0">
              <a:solidFill>
                <a:schemeClr val="accent5">
                  <a:lumMod val="75000"/>
                </a:schemeClr>
              </a:solidFill>
              <a:latin typeface="方正少儿_GBK" panose="02000000000000000000" charset="-122"/>
              <a:ea typeface="方正少儿_GBK" panose="02000000000000000000" charset="-122"/>
            </a:endParaRPr>
          </a:p>
        </p:txBody>
      </p:sp>
      <p:sp>
        <p:nvSpPr>
          <p:cNvPr id="16" name="文本框 15"/>
          <p:cNvSpPr txBox="1"/>
          <p:nvPr/>
        </p:nvSpPr>
        <p:spPr>
          <a:xfrm>
            <a:off x="3802380" y="2922905"/>
            <a:ext cx="5583555" cy="1568450"/>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1 X micro:bit Game Handle</a:t>
            </a:r>
            <a:endPar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1 X Micro USB Cable</a:t>
            </a:r>
            <a:endParaRPr lang="en-US" altLang="zh-CN" sz="3200" dirty="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endParaRPr>
          </a:p>
          <a:p>
            <a:endParaRPr lang="zh-CN" altLang="en-US" sz="3200" dirty="0">
              <a:solidFill>
                <a:schemeClr val="accent5">
                  <a:lumMod val="75000"/>
                </a:schemeClr>
              </a:solidFill>
              <a:latin typeface="宋体" panose="02010600030101010101" pitchFamily="2" charset="-122"/>
              <a:ea typeface="宋体" panose="02010600030101010101" pitchFamily="2" charset="-122"/>
            </a:endParaRPr>
          </a:p>
        </p:txBody>
      </p:sp>
      <p:sp>
        <p:nvSpPr>
          <p:cNvPr id="17" name="标题 16"/>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8" name="任意多边形 1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4"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文本框 15"/>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7" name="文本框 16"/>
          <p:cNvSpPr txBox="1"/>
          <p:nvPr/>
        </p:nvSpPr>
        <p:spPr>
          <a:xfrm>
            <a:off x="1280160" y="2263140"/>
            <a:ext cx="9468485" cy="2971165"/>
          </a:xfrm>
          <a:prstGeom prst="rect">
            <a:avLst/>
          </a:prstGeom>
          <a:noFill/>
        </p:spPr>
        <p:txBody>
          <a:bodyPr wrap="square" rtlCol="0">
            <a:spAutoFit/>
          </a:bodyPr>
          <a:p>
            <a:pPr algn="l"/>
            <a:r>
              <a:rPr lang="en-US" altLang="zh-CN" sz="3200" baseline="-25000" dirty="0">
                <a:solidFill>
                  <a:srgbClr val="FF0000"/>
                </a:solidFill>
                <a:ea typeface="宋体" panose="02010600030101010101" pitchFamily="2" charset="-122"/>
                <a:cs typeface="+mn-lt"/>
              </a:rPr>
              <a:t>1.Online:</a:t>
            </a:r>
            <a:r>
              <a:rPr lang="en-US" altLang="zh-CN" sz="3200" baseline="-25000" dirty="0">
                <a:solidFill>
                  <a:srgbClr val="FF0000"/>
                </a:solidFill>
                <a:ea typeface="宋体" panose="02010600030101010101" pitchFamily="2" charset="-122"/>
                <a:cs typeface="+mn-lt"/>
                <a:sym typeface="+mn-ea"/>
              </a:rPr>
              <a:t> </a:t>
            </a:r>
            <a:r>
              <a:rPr sz="3200" baseline="-25000" dirty="0">
                <a:ea typeface="宋体" panose="02010600030101010101" pitchFamily="2" charset="-122"/>
                <a:sym typeface="+mn-ea"/>
              </a:rPr>
              <a:t>Connect Micro:bit to the computer via USB cable</a:t>
            </a:r>
            <a:r>
              <a:rPr sz="3200" baseline="-25000" dirty="0">
                <a:ea typeface="宋体" panose="02010600030101010101" pitchFamily="2" charset="-122"/>
              </a:rPr>
              <a:t>, and the computer will pop up a U disk and click the URL in the U disk to enter the programming interface.</a:t>
            </a:r>
            <a:r>
              <a:rPr sz="3200" baseline="-25000" dirty="0">
                <a:ea typeface="宋体" panose="02010600030101010101" pitchFamily="2" charset="-122"/>
                <a:sym typeface="+mn-ea"/>
              </a:rPr>
              <a:t>Enter this URL </a:t>
            </a:r>
            <a:r>
              <a:rPr sz="3200" baseline="-25000" dirty="0">
                <a:solidFill>
                  <a:srgbClr val="FF0000"/>
                </a:solidFill>
                <a:ea typeface="宋体" panose="02010600030101010101" pitchFamily="2" charset="-122"/>
                <a:sym typeface="+mn-ea"/>
              </a:rPr>
              <a:t>https://github.com/lzty634158/GHBit</a:t>
            </a:r>
            <a:r>
              <a:rPr sz="3200" baseline="-25000" dirty="0">
                <a:ea typeface="宋体" panose="02010600030101010101" pitchFamily="2" charset="-122"/>
                <a:sym typeface="+mn-ea"/>
              </a:rPr>
              <a:t> to get the package named GHBit</a:t>
            </a:r>
            <a:r>
              <a:rPr lang="en-US" sz="3200" baseline="-25000" dirty="0">
                <a:ea typeface="宋体" panose="02010600030101010101" pitchFamily="2" charset="-122"/>
                <a:sym typeface="+mn-ea"/>
              </a:rPr>
              <a:t>.</a:t>
            </a:r>
            <a:endParaRPr lang="en-US" sz="3200" baseline="-25000" dirty="0">
              <a:ea typeface="宋体" panose="02010600030101010101" pitchFamily="2" charset="-122"/>
            </a:endParaRPr>
          </a:p>
          <a:p>
            <a:pPr algn="l"/>
            <a:endParaRPr lang="zh-CN" altLang="en-US" sz="3200" baseline="-25000" dirty="0">
              <a:solidFill>
                <a:schemeClr val="tx1"/>
              </a:solidFill>
              <a:latin typeface="宋体" panose="02010600030101010101" pitchFamily="2" charset="-122"/>
              <a:ea typeface="宋体" panose="02010600030101010101" pitchFamily="2" charset="-122"/>
            </a:endParaRPr>
          </a:p>
          <a:p>
            <a:r>
              <a:rPr lang="en-US" altLang="zh-CN" sz="3200" baseline="-25000" dirty="0">
                <a:solidFill>
                  <a:srgbClr val="FF0000"/>
                </a:solidFill>
                <a:ea typeface="宋体" panose="02010600030101010101" pitchFamily="2" charset="-122"/>
                <a:cs typeface="+mn-lt"/>
              </a:rPr>
              <a:t>2.offline：</a:t>
            </a:r>
            <a:r>
              <a:rPr lang="en-US" altLang="zh-CN" sz="3200" baseline="-25000" dirty="0">
                <a:solidFill>
                  <a:schemeClr val="tx1"/>
                </a:solidFill>
                <a:ea typeface="宋体" panose="02010600030101010101" pitchFamily="2" charset="-122"/>
                <a:cs typeface="+mn-lt"/>
              </a:rPr>
              <a:t>Open micro:bit offline programming software and add GHBit package.Click on "Advanced" and select "Add Package".</a:t>
            </a:r>
            <a:r>
              <a:rPr sz="3200" baseline="-25000" dirty="0">
                <a:ea typeface="宋体" panose="02010600030101010101" pitchFamily="2" charset="-122"/>
              </a:rPr>
              <a:t>Enter this URL </a:t>
            </a:r>
            <a:r>
              <a:rPr sz="3200" baseline="-25000" dirty="0">
                <a:solidFill>
                  <a:srgbClr val="FF0000"/>
                </a:solidFill>
                <a:ea typeface="宋体" panose="02010600030101010101" pitchFamily="2" charset="-122"/>
              </a:rPr>
              <a:t>https://github.com/lzty634158/GHBit</a:t>
            </a:r>
            <a:r>
              <a:rPr sz="3200" baseline="-25000" dirty="0">
                <a:ea typeface="宋体" panose="02010600030101010101" pitchFamily="2" charset="-122"/>
              </a:rPr>
              <a:t> to get the package named GHBit</a:t>
            </a:r>
            <a:r>
              <a:rPr lang="en-US" sz="3200" baseline="-25000" dirty="0">
                <a:ea typeface="宋体" panose="02010600030101010101" pitchFamily="2" charset="-122"/>
              </a:rPr>
              <a:t>.</a:t>
            </a:r>
            <a:endParaRPr lang="en-US" sz="3200" baseline="-25000" dirty="0">
              <a:ea typeface="宋体" panose="02010600030101010101" pitchFamily="2" charset="-122"/>
            </a:endParaRPr>
          </a:p>
          <a:p>
            <a:endParaRPr lang="en-US" sz="3200" baseline="-25000" dirty="0">
              <a:ea typeface="宋体" panose="02010600030101010101" pitchFamily="2" charset="-122"/>
            </a:endParaRPr>
          </a:p>
          <a:p>
            <a:r>
              <a:rPr lang="en-US" altLang="zh-CN" sz="3200" baseline="-25000" dirty="0">
                <a:ea typeface="宋体" panose="02010600030101010101" pitchFamily="2" charset="-122"/>
                <a:cs typeface="+mn-lt"/>
                <a:sym typeface="+mn-ea"/>
              </a:rPr>
              <a:t>Note: If you already have a GHBit package, you don't need to add it repeatedly.</a:t>
            </a:r>
            <a:endParaRPr lang="en-US" altLang="zh-CN" sz="3200" baseline="-25000" dirty="0">
              <a:ea typeface="宋体" panose="02010600030101010101" pitchFamily="2" charset="-122"/>
              <a:cs typeface="+mn-lt"/>
            </a:endParaRPr>
          </a:p>
        </p:txBody>
      </p:sp>
      <p:sp>
        <p:nvSpPr>
          <p:cNvPr id="18" name="文本框 17"/>
          <p:cNvSpPr txBox="1"/>
          <p:nvPr/>
        </p:nvSpPr>
        <p:spPr>
          <a:xfrm>
            <a:off x="3765550" y="1305560"/>
            <a:ext cx="4660900" cy="521970"/>
          </a:xfrm>
          <a:prstGeom prst="rect">
            <a:avLst/>
          </a:prstGeom>
          <a:noFill/>
        </p:spPr>
        <p:txBody>
          <a:bodyPr wrap="square" rtlCol="0">
            <a:spAutoFit/>
          </a:bodyPr>
          <a:p>
            <a:r>
              <a:rPr lang="en-US" altLang="zh-CN" sz="2800">
                <a:solidFill>
                  <a:schemeClr val="accent6">
                    <a:lumMod val="50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Two programming methods</a:t>
            </a:r>
            <a:endParaRPr lang="en-US" altLang="zh-CN" sz="2800" b="1">
              <a:solidFill>
                <a:schemeClr val="accent6">
                  <a:lumMod val="50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6" name="任意多边形 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317514" y="5177568"/>
            <a:ext cx="724486" cy="458769"/>
            <a:chOff x="560275" y="3433438"/>
            <a:chExt cx="1198188" cy="758734"/>
          </a:xfrm>
        </p:grpSpPr>
        <p:sp>
          <p:nvSpPr>
            <p:cNvPr id="9"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4" name="文本框 13"/>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17" name="图片 16"/>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sp>
        <p:nvSpPr>
          <p:cNvPr id="9" name="标题 8"/>
          <p:cNvSpPr/>
          <p:nvPr>
            <p:ph type="ctrTitle"/>
          </p:nvPr>
        </p:nvSpPr>
        <p:spPr/>
        <p:txBody>
          <a:bodyPr/>
          <a:p>
            <a:endParaRPr lang="zh-CN" altLang="en-US"/>
          </a:p>
        </p:txBody>
      </p:sp>
      <p:pic>
        <p:nvPicPr>
          <p:cNvPr id="24" name="图片 23"/>
          <p:cNvPicPr>
            <a:picLocks noChangeAspect="1"/>
          </p:cNvPicPr>
          <p:nvPr/>
        </p:nvPicPr>
        <p:blipFill>
          <a:blip r:embed="rId2"/>
          <a:stretch>
            <a:fillRect/>
          </a:stretch>
        </p:blipFill>
        <p:spPr>
          <a:xfrm>
            <a:off x="1197610" y="1756410"/>
            <a:ext cx="9551035" cy="3629660"/>
          </a:xfrm>
          <a:prstGeom prst="rect">
            <a:avLst/>
          </a:prstGeom>
          <a:ln w="57150">
            <a:solidFill>
              <a:srgbClr val="5B9BD5"/>
            </a:solidFill>
          </a:ln>
        </p:spPr>
      </p:pic>
      <p:sp>
        <p:nvSpPr>
          <p:cNvPr id="26" name="任意多边形 2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7" name="组合 26"/>
          <p:cNvGrpSpPr/>
          <p:nvPr/>
        </p:nvGrpSpPr>
        <p:grpSpPr>
          <a:xfrm>
            <a:off x="317514" y="5177568"/>
            <a:ext cx="724486" cy="458769"/>
            <a:chOff x="560275" y="3433438"/>
            <a:chExt cx="1198188" cy="758734"/>
          </a:xfrm>
        </p:grpSpPr>
        <p:sp>
          <p:nvSpPr>
            <p:cNvPr id="30"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2" name="文本框 31"/>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33" name="文本框 32"/>
          <p:cNvSpPr txBox="1"/>
          <p:nvPr/>
        </p:nvSpPr>
        <p:spPr>
          <a:xfrm>
            <a:off x="5730240" y="1815465"/>
            <a:ext cx="4071620" cy="583565"/>
          </a:xfrm>
          <a:prstGeom prst="rect">
            <a:avLst/>
          </a:prstGeom>
          <a:noFill/>
        </p:spPr>
        <p:txBody>
          <a:bodyPr wrap="square" rtlCol="0">
            <a:spAutoFit/>
          </a:bodyPr>
          <a:p>
            <a:r>
              <a:rPr lang="zh-CN" altLang="en-US" sz="3200" b="1">
                <a:solidFill>
                  <a:schemeClr val="accent1">
                    <a:lumMod val="75000"/>
                  </a:schemeClr>
                </a:solidFill>
                <a:cs typeface="+mn-lt"/>
              </a:rPr>
              <a:t>Start programming</a:t>
            </a:r>
            <a:endParaRPr lang="zh-CN" altLang="en-US" sz="3200" b="1">
              <a:solidFill>
                <a:schemeClr val="accent1">
                  <a:lumMod val="75000"/>
                </a:schemeClr>
              </a:solidFill>
              <a:cs typeface="+mn-lt"/>
            </a:endParaRPr>
          </a:p>
        </p:txBody>
      </p:sp>
      <p:sp>
        <p:nvSpPr>
          <p:cNvPr id="34" name="标题 33"/>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39" name="图片 38"/>
          <p:cNvPicPr>
            <a:picLocks noChangeAspect="1"/>
          </p:cNvPicPr>
          <p:nvPr/>
        </p:nvPicPr>
        <p:blipFill>
          <a:blip r:embed="rId3"/>
          <a:stretch>
            <a:fillRect/>
          </a:stretch>
        </p:blipFill>
        <p:spPr>
          <a:xfrm>
            <a:off x="1539240" y="1815465"/>
            <a:ext cx="3326130" cy="3511550"/>
          </a:xfrm>
          <a:prstGeom prst="rect">
            <a:avLst/>
          </a:prstGeom>
        </p:spPr>
      </p:pic>
      <p:sp>
        <p:nvSpPr>
          <p:cNvPr id="40" name="文本框 39"/>
          <p:cNvSpPr txBox="1"/>
          <p:nvPr/>
        </p:nvSpPr>
        <p:spPr>
          <a:xfrm>
            <a:off x="5142865" y="2670810"/>
            <a:ext cx="4848225" cy="156845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rPr>
              <a:t>The “forever” building block means that when the micro:bi Game Handle is turned on, the blocks in “</a:t>
            </a:r>
            <a:r>
              <a:rPr sz="2400" dirty="0">
                <a:solidFill>
                  <a:schemeClr val="accent5">
                    <a:lumMod val="75000"/>
                  </a:schemeClr>
                </a:solidFill>
                <a:sym typeface="+mn-ea"/>
              </a:rPr>
              <a:t>forever</a:t>
            </a:r>
            <a:r>
              <a:rPr sz="2400" dirty="0">
                <a:solidFill>
                  <a:schemeClr val="accent5">
                    <a:lumMod val="75000"/>
                  </a:schemeClr>
                </a:solidFill>
              </a:rPr>
              <a:t>” are repeatedly executed.</a:t>
            </a:r>
            <a:endParaRPr sz="2400"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sp>
        <p:nvSpPr>
          <p:cNvPr id="11" name="标题 10"/>
          <p:cNvSpPr/>
          <p:nvPr>
            <p:ph type="ctrTitle"/>
          </p:nvPr>
        </p:nvSpPr>
        <p:spPr/>
        <p:txBody>
          <a:bodyPr/>
          <a:p>
            <a:endParaRPr lang="zh-CN" altLang="en-US"/>
          </a:p>
        </p:txBody>
      </p:sp>
      <p:pic>
        <p:nvPicPr>
          <p:cNvPr id="13" name="图片 12"/>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15" name="任意多边形 14"/>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317514" y="5177568"/>
            <a:ext cx="724486" cy="458769"/>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0" name="文本框 19"/>
          <p:cNvSpPr txBox="1"/>
          <p:nvPr/>
        </p:nvSpPr>
        <p:spPr>
          <a:xfrm>
            <a:off x="5562600" y="2042160"/>
            <a:ext cx="5170170" cy="398780"/>
          </a:xfrm>
          <a:prstGeom prst="rect">
            <a:avLst/>
          </a:prstGeom>
          <a:noFill/>
        </p:spPr>
        <p:txBody>
          <a:bodyPr wrap="square" rtlCol="0">
            <a:spAutoFit/>
          </a:bodyPr>
          <a:p>
            <a:pPr algn="l"/>
            <a:r>
              <a:rPr sz="2000" dirty="0">
                <a:solidFill>
                  <a:schemeClr val="accent5">
                    <a:lumMod val="75000"/>
                  </a:schemeClr>
                </a:solidFill>
              </a:rPr>
              <a:t>If a value is true, then do some statements.</a:t>
            </a:r>
            <a:endParaRPr sz="2000" dirty="0">
              <a:solidFill>
                <a:schemeClr val="accent5">
                  <a:lumMod val="75000"/>
                </a:schemeClr>
              </a:solidFill>
            </a:endParaRPr>
          </a:p>
        </p:txBody>
      </p:sp>
      <p:sp>
        <p:nvSpPr>
          <p:cNvPr id="21" name="文本框 20"/>
          <p:cNvSpPr txBox="1"/>
          <p:nvPr/>
        </p:nvSpPr>
        <p:spPr>
          <a:xfrm>
            <a:off x="5562600" y="3551555"/>
            <a:ext cx="5267325" cy="922020"/>
          </a:xfrm>
          <a:prstGeom prst="rect">
            <a:avLst/>
          </a:prstGeom>
          <a:noFill/>
        </p:spPr>
        <p:txBody>
          <a:bodyPr wrap="square" rtlCol="0">
            <a:spAutoFit/>
          </a:bodyPr>
          <a:p>
            <a:pPr algn="l"/>
            <a:r>
              <a:rPr dirty="0">
                <a:solidFill>
                  <a:schemeClr val="accent5">
                    <a:lumMod val="75000"/>
                  </a:schemeClr>
                </a:solidFill>
              </a:rPr>
              <a:t>For example: If the B1 button of the handle is pressed, the dot matrix display character R is executed. If the B1 button is not pressed, it will not be executed.</a:t>
            </a:r>
            <a:endParaRPr dirty="0">
              <a:solidFill>
                <a:schemeClr val="accent5">
                  <a:lumMod val="75000"/>
                </a:schemeClr>
              </a:solidFill>
            </a:endParaRPr>
          </a:p>
        </p:txBody>
      </p:sp>
      <p:pic>
        <p:nvPicPr>
          <p:cNvPr id="22" name="图片 21"/>
          <p:cNvPicPr>
            <a:picLocks noChangeAspect="1"/>
          </p:cNvPicPr>
          <p:nvPr/>
        </p:nvPicPr>
        <p:blipFill>
          <a:blip r:embed="rId3"/>
          <a:stretch>
            <a:fillRect/>
          </a:stretch>
        </p:blipFill>
        <p:spPr>
          <a:xfrm>
            <a:off x="1414145" y="1875155"/>
            <a:ext cx="3660775" cy="3518535"/>
          </a:xfrm>
          <a:prstGeom prst="rect">
            <a:avLst/>
          </a:prstGeom>
        </p:spPr>
      </p:pic>
      <p:pic>
        <p:nvPicPr>
          <p:cNvPr id="23" name="图片 22"/>
          <p:cNvPicPr>
            <a:picLocks noChangeAspect="1"/>
          </p:cNvPicPr>
          <p:nvPr/>
        </p:nvPicPr>
        <p:blipFill>
          <a:blip r:embed="rId4"/>
          <a:stretch>
            <a:fillRect/>
          </a:stretch>
        </p:blipFill>
        <p:spPr>
          <a:xfrm>
            <a:off x="5680710" y="2550795"/>
            <a:ext cx="4135755" cy="890905"/>
          </a:xfrm>
          <a:prstGeom prst="rect">
            <a:avLst/>
          </a:prstGeom>
        </p:spPr>
      </p:pic>
      <p:sp>
        <p:nvSpPr>
          <p:cNvPr id="24" name="标题 23"/>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6" name="任意多边形 2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479415" y="2272030"/>
            <a:ext cx="4415790" cy="1938020"/>
          </a:xfrm>
          <a:prstGeom prst="rect">
            <a:avLst/>
          </a:prstGeom>
          <a:noFill/>
        </p:spPr>
        <p:txBody>
          <a:bodyPr wrap="square" rtlCol="0">
            <a:spAutoFit/>
          </a:bodyPr>
          <a:p>
            <a:pPr algn="l"/>
            <a:r>
              <a:rPr lang="en-US" sz="2400" dirty="0">
                <a:solidFill>
                  <a:schemeClr val="accent5">
                    <a:lumMod val="75000"/>
                  </a:schemeClr>
                </a:solidFill>
                <a:ea typeface="微软雅黑 Light" panose="020B0502040204020203" charset="-122"/>
                <a:cs typeface="+mn-lt"/>
              </a:rPr>
              <a:t>      </a:t>
            </a:r>
            <a:r>
              <a:rPr altLang="zh-CN" sz="2400" dirty="0">
                <a:solidFill>
                  <a:schemeClr val="accent5">
                    <a:lumMod val="75000"/>
                  </a:schemeClr>
                </a:solidFill>
                <a:ea typeface="微软雅黑 Light" panose="020B0502040204020203" charset="-122"/>
                <a:cs typeface="+mn-lt"/>
              </a:rPr>
              <a:t>When there are many choices, you can click on the pinion above. Drag the "else if" on the left to the bottom of the "if" on the right, and click on the pinion again.</a:t>
            </a:r>
            <a:endParaRPr altLang="zh-CN" sz="2400" dirty="0">
              <a:solidFill>
                <a:schemeClr val="accent5">
                  <a:lumMod val="75000"/>
                </a:schemeClr>
              </a:solidFill>
              <a:ea typeface="微软雅黑 Light" panose="020B0502040204020203" charset="-122"/>
              <a:cs typeface="+mn-lt"/>
            </a:endParaRPr>
          </a:p>
        </p:txBody>
      </p:sp>
      <p:pic>
        <p:nvPicPr>
          <p:cNvPr id="19" name="图片 18"/>
          <p:cNvPicPr>
            <a:picLocks noChangeAspect="1"/>
          </p:cNvPicPr>
          <p:nvPr/>
        </p:nvPicPr>
        <p:blipFill>
          <a:blip r:embed="rId3"/>
          <a:stretch>
            <a:fillRect/>
          </a:stretch>
        </p:blipFill>
        <p:spPr>
          <a:xfrm>
            <a:off x="1497330" y="1827530"/>
            <a:ext cx="3295015" cy="294259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3027</Words>
  <Application>WPS 演示</Application>
  <PresentationFormat>宽屏</PresentationFormat>
  <Paragraphs>160</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方正少儿_GBK</vt:lpstr>
      <vt:lpstr>微软雅黑</vt:lpstr>
      <vt:lpstr>微软雅黑 Light</vt:lpstr>
      <vt:lpstr>方正喵呜体</vt:lpstr>
      <vt:lpstr>Calibri</vt:lpstr>
      <vt:lpstr>Arial Unicode MS</vt:lpstr>
      <vt:lpstr>Calibri Light</vt:lpstr>
      <vt:lpstr>黑体</vt:lpstr>
      <vt:lpstr>Office 主题</vt:lpstr>
      <vt:lpstr>micro:bit programming tutorial</vt:lpstr>
      <vt:lpstr>micro:bit programming tutorial</vt:lpstr>
      <vt:lpstr>micro:bit programming tutorial</vt:lpstr>
      <vt:lpstr>micro:bit programming tutorial</vt:lpstr>
      <vt:lpstr>micro:bit programming tutorial</vt:lpstr>
      <vt:lpstr>micro:bit programming tutorial</vt:lpstr>
      <vt:lpstr>PowerPoint 演示文稿</vt:lpstr>
      <vt:lpstr>PowerPoint 演示文稿</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公孙绿萼</cp:lastModifiedBy>
  <cp:revision>87</cp:revision>
  <dcterms:created xsi:type="dcterms:W3CDTF">2018-09-06T08:46:00Z</dcterms:created>
  <dcterms:modified xsi:type="dcterms:W3CDTF">2018-10-08T03:11:18Z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