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7" r:id="rId3"/>
    <p:sldId id="259" r:id="rId4"/>
    <p:sldId id="261" r:id="rId5"/>
    <p:sldId id="262" r:id="rId6"/>
    <p:sldId id="342" r:id="rId7"/>
    <p:sldId id="327" r:id="rId8"/>
    <p:sldId id="292" r:id="rId9"/>
    <p:sldId id="274" r:id="rId10"/>
    <p:sldId id="275" r:id="rId11"/>
    <p:sldId id="318" r:id="rId12"/>
    <p:sldId id="309" r:id="rId13"/>
    <p:sldId id="320" r:id="rId14"/>
    <p:sldId id="319" r:id="rId15"/>
    <p:sldId id="321" r:id="rId16"/>
    <p:sldId id="312" r:id="rId17"/>
    <p:sldId id="270" r:id="rId18"/>
    <p:sldId id="271" r:id="rId19"/>
    <p:sldId id="272" r:id="rId20"/>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987" autoAdjust="0"/>
    <p:restoredTop sz="94660"/>
  </p:normalViewPr>
  <p:slideViewPr>
    <p:cSldViewPr snapToGrid="0">
      <p:cViewPr varScale="1">
        <p:scale>
          <a:sx n="114" d="100"/>
          <a:sy n="114" d="100"/>
        </p:scale>
        <p:origin x="-420" y="-96"/>
      </p:cViewPr>
      <p:guideLst>
        <p:guide orient="horz" pos="2211"/>
        <p:guide pos="382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200" y="365125"/>
            <a:ext cx="10515600" cy="58118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1186774" y="2665379"/>
            <a:ext cx="4873574"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256938" y="2665379"/>
            <a:ext cx="4897576"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288E0-7875-42C4-84C8-98DBBD3BF4D2}"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image" Target="../media/image1.jpeg"/></Relationships>
</file>

<file path=ppt/slides/_rels/slide11.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image" Target="../media/image1.jpeg"/></Relationships>
</file>

<file path=ppt/slides/_rels/slide12.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image" Target="../media/image1.jpeg"/></Relationships>
</file>

<file path=ppt/slides/_rels/slide13.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13.png"/><Relationship Id="rId2" Type="http://schemas.openxmlformats.org/officeDocument/2006/relationships/image" Target="../media/image2.png"/><Relationship Id="rId1" Type="http://schemas.openxmlformats.org/officeDocument/2006/relationships/image" Target="../media/image1.jpeg"/></Relationships>
</file>

<file path=ppt/slides/_rels/slide14.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14.png"/><Relationship Id="rId2" Type="http://schemas.openxmlformats.org/officeDocument/2006/relationships/image" Target="../media/image2.png"/><Relationship Id="rId1" Type="http://schemas.openxmlformats.org/officeDocument/2006/relationships/image" Target="../media/image1.jpeg"/></Relationships>
</file>

<file path=ppt/slides/_rels/slide15.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15.png"/><Relationship Id="rId2" Type="http://schemas.openxmlformats.org/officeDocument/2006/relationships/image" Target="../media/image2.png"/><Relationship Id="rId1" Type="http://schemas.openxmlformats.org/officeDocument/2006/relationships/image" Target="../media/image1.jpeg"/></Relationships>
</file>

<file path=ppt/slides/_rels/slide16.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16.png"/><Relationship Id="rId2" Type="http://schemas.openxmlformats.org/officeDocument/2006/relationships/image" Target="../media/image2.png"/><Relationship Id="rId1" Type="http://schemas.openxmlformats.org/officeDocument/2006/relationships/image" Target="../media/image1.jpe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jpe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2.xml.rels><?xml version="1.0" encoding="UTF-8" standalone="yes"?>
<Relationships xmlns="http://schemas.openxmlformats.org/package/2006/relationships"><Relationship Id="rId8" Type="http://schemas.openxmlformats.org/officeDocument/2006/relationships/slideLayout" Target="../slideLayouts/slideLayout1.xml"/><Relationship Id="rId7" Type="http://schemas.openxmlformats.org/officeDocument/2006/relationships/slide" Target="slide6.xml"/><Relationship Id="rId6" Type="http://schemas.openxmlformats.org/officeDocument/2006/relationships/slide" Target="slide5.xml"/><Relationship Id="rId5" Type="http://schemas.openxmlformats.org/officeDocument/2006/relationships/slide" Target="slide4.xml"/><Relationship Id="rId4" Type="http://schemas.openxmlformats.org/officeDocument/2006/relationships/slide" Target="slide3.xml"/><Relationship Id="rId3" Type="http://schemas.openxmlformats.org/officeDocument/2006/relationships/slide" Target="slide7.xml"/><Relationship Id="rId2" Type="http://schemas.openxmlformats.org/officeDocument/2006/relationships/image" Target="../media/image2.png"/><Relationship Id="rId1" Type="http://schemas.openxmlformats.org/officeDocument/2006/relationships/image" Target="../media/image1.jpeg"/></Relationships>
</file>

<file path=ppt/slides/_rels/slide3.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jpe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jpe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6.png"/><Relationship Id="rId1" Type="http://schemas.openxmlformats.org/officeDocument/2006/relationships/image" Target="../media/image1.jpe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6.png"/><Relationship Id="rId1" Type="http://schemas.openxmlformats.org/officeDocument/2006/relationships/image" Target="../media/image1.jpeg"/></Relationships>
</file>

<file path=ppt/slides/_rels/slide8.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8.png"/><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image" Target="../media/image1.jpeg"/></Relationships>
</file>

<file path=ppt/slides/_rels/slide9.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1">
            <a:alphaModFix amt="89000"/>
          </a:blip>
          <a:stretch>
            <a:fillRect/>
          </a:stretch>
        </a:blipFill>
        <a:effectLst/>
      </p:bgPr>
    </p:bg>
    <p:spTree>
      <p:nvGrpSpPr>
        <p:cNvPr id="1" name=""/>
        <p:cNvGrpSpPr/>
        <p:nvPr/>
      </p:nvGrpSpPr>
      <p:grpSpPr>
        <a:xfrm>
          <a:off x="0" y="0"/>
          <a:ext cx="0" cy="0"/>
          <a:chOff x="0" y="0"/>
          <a:chExt cx="0" cy="0"/>
        </a:xfrm>
      </p:grpSpPr>
      <p:pic>
        <p:nvPicPr>
          <p:cNvPr id="9" name="图片 8"/>
          <p:cNvPicPr>
            <a:picLocks noChangeAspect="1"/>
          </p:cNvPicPr>
          <p:nvPr/>
        </p:nvPicPr>
        <p:blipFill>
          <a:blip r:embed="rId2"/>
          <a:stretch>
            <a:fillRect/>
          </a:stretch>
        </p:blipFill>
        <p:spPr>
          <a:xfrm>
            <a:off x="2022475" y="1882775"/>
            <a:ext cx="8146415" cy="3371215"/>
          </a:xfrm>
          <a:prstGeom prst="rect">
            <a:avLst/>
          </a:prstGeom>
          <a:ln w="57150">
            <a:solidFill>
              <a:srgbClr val="5B9BD5"/>
            </a:solidFill>
          </a:ln>
        </p:spPr>
      </p:pic>
      <p:sp>
        <p:nvSpPr>
          <p:cNvPr id="10" name="任意多边形 9"/>
          <p:cNvSpPr/>
          <p:nvPr/>
        </p:nvSpPr>
        <p:spPr>
          <a:xfrm>
            <a:off x="824076" y="1433101"/>
            <a:ext cx="1069145" cy="654215"/>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任意多边形 10"/>
          <p:cNvSpPr/>
          <p:nvPr/>
        </p:nvSpPr>
        <p:spPr>
          <a:xfrm>
            <a:off x="10227156" y="1999521"/>
            <a:ext cx="1069145" cy="654215"/>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12" name="组合 11"/>
          <p:cNvGrpSpPr/>
          <p:nvPr/>
        </p:nvGrpSpPr>
        <p:grpSpPr>
          <a:xfrm>
            <a:off x="955054" y="4900708"/>
            <a:ext cx="724486" cy="458769"/>
            <a:chOff x="560275" y="3433438"/>
            <a:chExt cx="1198188" cy="758734"/>
          </a:xfrm>
        </p:grpSpPr>
        <p:sp>
          <p:nvSpPr>
            <p:cNvPr id="13" name="直角三角形 32"/>
            <p:cNvSpPr/>
            <p:nvPr/>
          </p:nvSpPr>
          <p:spPr>
            <a:xfrm rot="16200000">
              <a:off x="1011658" y="3444456"/>
              <a:ext cx="295422" cy="119818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0 w 379828"/>
                <a:gd name="connsiteY0-2" fmla="*/ 1378634 h 1772529"/>
                <a:gd name="connsiteX1-3" fmla="*/ 0 w 379828"/>
                <a:gd name="connsiteY1-4" fmla="*/ 0 h 1772529"/>
                <a:gd name="connsiteX2-5" fmla="*/ 379828 w 379828"/>
                <a:gd name="connsiteY2-6" fmla="*/ 1772529 h 1772529"/>
                <a:gd name="connsiteX3-7" fmla="*/ 0 w 379828"/>
                <a:gd name="connsiteY3-8" fmla="*/ 1378634 h 1772529"/>
                <a:gd name="connsiteX0-9" fmla="*/ 0 w 295422"/>
                <a:gd name="connsiteY0-10" fmla="*/ 1378634 h 1631855"/>
                <a:gd name="connsiteX1-11" fmla="*/ 0 w 295422"/>
                <a:gd name="connsiteY1-12" fmla="*/ 0 h 1631855"/>
                <a:gd name="connsiteX2-13" fmla="*/ 295422 w 295422"/>
                <a:gd name="connsiteY2-14" fmla="*/ 1631855 h 1631855"/>
                <a:gd name="connsiteX3-15" fmla="*/ 0 w 295422"/>
                <a:gd name="connsiteY3-16" fmla="*/ 1378634 h 1631855"/>
              </a:gdLst>
              <a:ahLst/>
              <a:cxnLst>
                <a:cxn ang="0">
                  <a:pos x="connsiteX0-1" y="connsiteY0-2"/>
                </a:cxn>
                <a:cxn ang="0">
                  <a:pos x="connsiteX1-3" y="connsiteY1-4"/>
                </a:cxn>
                <a:cxn ang="0">
                  <a:pos x="connsiteX2-5" y="connsiteY2-6"/>
                </a:cxn>
                <a:cxn ang="0">
                  <a:pos x="connsiteX3-7" y="connsiteY3-8"/>
                </a:cxn>
              </a:cxnLst>
              <a:rect l="l" t="t" r="r" b="b"/>
              <a:pathLst>
                <a:path w="295422" h="1631855">
                  <a:moveTo>
                    <a:pt x="0" y="1378634"/>
                  </a:moveTo>
                  <a:lnTo>
                    <a:pt x="0" y="0"/>
                  </a:lnTo>
                  <a:lnTo>
                    <a:pt x="295422" y="1631855"/>
                  </a:lnTo>
                  <a:lnTo>
                    <a:pt x="0" y="1378634"/>
                  </a:ln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 name="直角三角形 20"/>
            <p:cNvSpPr/>
            <p:nvPr/>
          </p:nvSpPr>
          <p:spPr>
            <a:xfrm>
              <a:off x="890708" y="3433438"/>
              <a:ext cx="675249" cy="758734"/>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295421 w 675249"/>
                <a:gd name="connsiteY0-2" fmla="*/ 1209822 h 1209822"/>
                <a:gd name="connsiteX1-3" fmla="*/ 0 w 675249"/>
                <a:gd name="connsiteY1-4" fmla="*/ 0 h 1209822"/>
                <a:gd name="connsiteX2-5" fmla="*/ 675249 w 675249"/>
                <a:gd name="connsiteY2-6" fmla="*/ 1209822 h 1209822"/>
                <a:gd name="connsiteX3-7" fmla="*/ 295421 w 675249"/>
                <a:gd name="connsiteY3-8" fmla="*/ 1209822 h 1209822"/>
              </a:gdLst>
              <a:ahLst/>
              <a:cxnLst>
                <a:cxn ang="0">
                  <a:pos x="connsiteX0-1" y="connsiteY0-2"/>
                </a:cxn>
                <a:cxn ang="0">
                  <a:pos x="connsiteX1-3" y="connsiteY1-4"/>
                </a:cxn>
                <a:cxn ang="0">
                  <a:pos x="connsiteX2-5" y="connsiteY2-6"/>
                </a:cxn>
                <a:cxn ang="0">
                  <a:pos x="connsiteX3-7" y="connsiteY3-8"/>
                </a:cxn>
              </a:cxnLst>
              <a:rect l="l" t="t" r="r" b="b"/>
              <a:pathLst>
                <a:path w="675249" h="1209822">
                  <a:moveTo>
                    <a:pt x="295421" y="1209822"/>
                  </a:moveTo>
                  <a:lnTo>
                    <a:pt x="0" y="0"/>
                  </a:lnTo>
                  <a:lnTo>
                    <a:pt x="675249" y="1209822"/>
                  </a:lnTo>
                  <a:lnTo>
                    <a:pt x="295421" y="1209822"/>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15" name="文本框 14"/>
          <p:cNvSpPr txBox="1"/>
          <p:nvPr/>
        </p:nvSpPr>
        <p:spPr>
          <a:xfrm>
            <a:off x="3785349" y="2564414"/>
            <a:ext cx="3818633" cy="706755"/>
          </a:xfrm>
          <a:prstGeom prst="rect">
            <a:avLst/>
          </a:prstGeom>
          <a:noFill/>
        </p:spPr>
        <p:txBody>
          <a:bodyPr wrap="square" rtlCol="0">
            <a:spAutoFit/>
            <a:scene3d>
              <a:camera prst="orthographicFront"/>
              <a:lightRig rig="threePt" dir="t"/>
            </a:scene3d>
          </a:bodyPr>
          <a:p>
            <a:pPr algn="ctr"/>
            <a:r>
              <a:rPr lang="en-US" altLang="zh-CN" sz="4000" dirty="0">
                <a:solidFill>
                  <a:schemeClr val="accent1"/>
                </a:solidFill>
                <a:effectLst>
                  <a:outerShdw blurRad="38100" dist="25400" dir="5400000" algn="ctr" rotWithShape="0">
                    <a:srgbClr val="6E747A">
                      <a:alpha val="43000"/>
                    </a:srgbClr>
                  </a:outerShdw>
                </a:effectLst>
                <a:latin typeface="Arial" panose="020B0604020202020204" pitchFamily="34" charset="0"/>
                <a:ea typeface="Arial" panose="020B0604020202020204" pitchFamily="34" charset="0"/>
                <a:sym typeface="+mn-ea"/>
              </a:rPr>
              <a:t>Lesson 7</a:t>
            </a:r>
            <a:endParaRPr lang="zh-CN" sz="4000" dirty="0">
              <a:solidFill>
                <a:schemeClr val="accent1"/>
              </a:solidFill>
              <a:effectLst>
                <a:outerShdw blurRad="38100" dist="25400" dir="5400000" algn="ctr" rotWithShape="0">
                  <a:srgbClr val="6E747A">
                    <a:alpha val="43000"/>
                  </a:srgbClr>
                </a:outerShdw>
              </a:effectLst>
              <a:latin typeface="方正少儿_GBK" panose="02000000000000000000" charset="-122"/>
              <a:ea typeface="方正少儿_GBK" panose="02000000000000000000" charset="-122"/>
            </a:endParaRPr>
          </a:p>
        </p:txBody>
      </p:sp>
      <p:sp>
        <p:nvSpPr>
          <p:cNvPr id="19" name="标题 18"/>
          <p:cNvSpPr>
            <a:spLocks noGrp="1"/>
          </p:cNvSpPr>
          <p:nvPr>
            <p:ph type="ctrTitle"/>
          </p:nvPr>
        </p:nvSpPr>
        <p:spPr>
          <a:xfrm>
            <a:off x="2696845" y="522605"/>
            <a:ext cx="9144000" cy="910590"/>
          </a:xfrm>
        </p:spPr>
        <p:txBody>
          <a:bodyPr/>
          <a:p>
            <a:r>
              <a:rPr lang="en-US" altLang="zh-CN" sz="3600">
                <a:solidFill>
                  <a:schemeClr val="accent2"/>
                </a:solidFill>
                <a:latin typeface="+mn-lt"/>
                <a:ea typeface="微软雅黑" panose="020B0503020204020204" charset="-122"/>
                <a:cs typeface="+mn-lt"/>
              </a:rPr>
              <a:t>micro:bit p</a:t>
            </a:r>
            <a:r>
              <a:rPr lang="zh-CN" altLang="en-US" sz="3600">
                <a:solidFill>
                  <a:schemeClr val="accent2"/>
                </a:solidFill>
                <a:latin typeface="+mn-lt"/>
                <a:ea typeface="微软雅黑" panose="020B0503020204020204" charset="-122"/>
                <a:cs typeface="+mn-lt"/>
              </a:rPr>
              <a:t>rogramming tutorial</a:t>
            </a:r>
            <a:endParaRPr lang="zh-CN" altLang="en-US" sz="3600">
              <a:solidFill>
                <a:schemeClr val="accent2"/>
              </a:solidFill>
              <a:latin typeface="+mn-lt"/>
              <a:ea typeface="微软雅黑" panose="020B0503020204020204" charset="-122"/>
              <a:cs typeface="+mn-lt"/>
            </a:endParaRPr>
          </a:p>
        </p:txBody>
      </p:sp>
      <p:sp>
        <p:nvSpPr>
          <p:cNvPr id="20" name="任意多边形 19"/>
          <p:cNvSpPr/>
          <p:nvPr/>
        </p:nvSpPr>
        <p:spPr>
          <a:xfrm>
            <a:off x="408940" y="5568315"/>
            <a:ext cx="11335385" cy="897255"/>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a:solidFill>
                  <a:schemeClr val="bg1"/>
                </a:solidFill>
                <a:latin typeface="微软雅黑" panose="020B0503020204020204" charset="-122"/>
                <a:ea typeface="微软雅黑" panose="020B0503020204020204" charset="-122"/>
                <a:sym typeface="+mn-ea"/>
              </a:rPr>
              <a:t> Yahboom</a:t>
            </a:r>
            <a:r>
              <a:rPr lang="zh-CN" altLang="en-US" sz="2800">
                <a:solidFill>
                  <a:schemeClr val="bg1"/>
                </a:solidFill>
                <a:latin typeface="微软雅黑" panose="020B0503020204020204" charset="-122"/>
                <a:ea typeface="微软雅黑" panose="020B0503020204020204" charset="-122"/>
                <a:sym typeface="+mn-ea"/>
              </a:rPr>
              <a:t>     </a:t>
            </a:r>
            <a:r>
              <a:rPr lang="en-US" altLang="zh-CN" sz="2800">
                <a:solidFill>
                  <a:schemeClr val="bg1"/>
                </a:solidFill>
                <a:latin typeface="微软雅黑" panose="020B0503020204020204" charset="-122"/>
                <a:ea typeface="微软雅黑" panose="020B0503020204020204" charset="-122"/>
                <a:sym typeface="+mn-ea"/>
              </a:rPr>
              <a:t>micro:bit t</a:t>
            </a:r>
            <a:r>
              <a:rPr lang="zh-CN" altLang="en-US" sz="2800">
                <a:solidFill>
                  <a:schemeClr val="bg1"/>
                </a:solidFill>
                <a:latin typeface="微软雅黑" panose="020B0503020204020204" charset="-122"/>
                <a:ea typeface="微软雅黑" panose="020B0503020204020204" charset="-122"/>
                <a:sym typeface="+mn-ea"/>
              </a:rPr>
              <a:t>utorial</a:t>
            </a:r>
            <a:endParaRPr lang="zh-CN" altLang="en-US" sz="2800">
              <a:solidFill>
                <a:schemeClr val="bg1"/>
              </a:solidFill>
              <a:latin typeface="微软雅黑" panose="020B0503020204020204" charset="-122"/>
              <a:ea typeface="微软雅黑" panose="020B0503020204020204" charset="-122"/>
              <a:sym typeface="+mn-ea"/>
            </a:endParaRPr>
          </a:p>
        </p:txBody>
      </p:sp>
      <p:sp>
        <p:nvSpPr>
          <p:cNvPr id="16" name="文本框 15"/>
          <p:cNvSpPr txBox="1"/>
          <p:nvPr/>
        </p:nvSpPr>
        <p:spPr>
          <a:xfrm>
            <a:off x="1718945" y="3642360"/>
            <a:ext cx="8300720" cy="583565"/>
          </a:xfrm>
          <a:prstGeom prst="rect">
            <a:avLst/>
          </a:prstGeom>
          <a:noFill/>
        </p:spPr>
        <p:txBody>
          <a:bodyPr wrap="square" rtlCol="0">
            <a:spAutoFit/>
          </a:bodyPr>
          <a:p>
            <a:pPr algn="ctr"/>
            <a:r>
              <a:rPr lang="en-US" altLang="zh-CN" sz="3200" dirty="0">
                <a:solidFill>
                  <a:schemeClr val="accent1"/>
                </a:solidFill>
                <a:effectLst>
                  <a:outerShdw blurRad="38100" dist="25400" dir="5400000" algn="ctr" rotWithShape="0">
                    <a:srgbClr val="6E747A">
                      <a:alpha val="43000"/>
                    </a:srgbClr>
                  </a:outerShdw>
                </a:effectLst>
                <a:latin typeface="Arial" panose="020B0604020202020204" pitchFamily="34" charset="0"/>
                <a:ea typeface="Arial" panose="020B0604020202020204" pitchFamily="34" charset="0"/>
                <a:sym typeface="+mn-ea"/>
              </a:rPr>
              <a:t>micro:bit</a:t>
            </a:r>
            <a:r>
              <a:rPr lang="zh-CN" altLang="en-US" sz="3200" dirty="0">
                <a:solidFill>
                  <a:schemeClr val="accent1"/>
                </a:solidFill>
                <a:effectLst>
                  <a:outerShdw blurRad="38100" dist="25400" dir="5400000" algn="ctr" rotWithShape="0">
                    <a:srgbClr val="6E747A">
                      <a:alpha val="43000"/>
                    </a:srgbClr>
                  </a:outerShdw>
                </a:effectLst>
                <a:latin typeface="Arial" panose="020B0604020202020204" pitchFamily="34" charset="0"/>
                <a:ea typeface="Arial" panose="020B0604020202020204" pitchFamily="34" charset="0"/>
                <a:sym typeface="+mn-ea"/>
              </a:rPr>
              <a:t> </a:t>
            </a:r>
            <a:r>
              <a:rPr lang="en-US" altLang="zh-CN" sz="3200" dirty="0">
                <a:solidFill>
                  <a:schemeClr val="accent1"/>
                </a:solidFill>
                <a:effectLst>
                  <a:outerShdw blurRad="38100" dist="25400" dir="5400000" algn="ctr" rotWithShape="0">
                    <a:srgbClr val="6E747A">
                      <a:alpha val="43000"/>
                    </a:srgbClr>
                  </a:outerShdw>
                </a:effectLst>
                <a:latin typeface="Arial" panose="020B0604020202020204" pitchFamily="34" charset="0"/>
                <a:ea typeface="Arial" panose="020B0604020202020204" pitchFamily="34" charset="0"/>
                <a:sym typeface="+mn-ea"/>
              </a:rPr>
              <a:t>basic lesson 7</a:t>
            </a:r>
            <a:r>
              <a:rPr lang="en-US" altLang="zh-CN" sz="3200" dirty="0">
                <a:solidFill>
                  <a:schemeClr val="accent1"/>
                </a:solidFill>
                <a:effectLst>
                  <a:outerShdw blurRad="38100" dist="25400" dir="5400000" algn="ctr" rotWithShape="0">
                    <a:srgbClr val="6E747A">
                      <a:alpha val="43000"/>
                    </a:srgbClr>
                  </a:outerShdw>
                </a:effectLst>
                <a:latin typeface="Arial" panose="020B0604020202020204" pitchFamily="34" charset="0"/>
                <a:ea typeface="Arial" panose="020B0604020202020204" pitchFamily="34" charset="0"/>
              </a:rPr>
              <a:t>“Automatic lighting”</a:t>
            </a:r>
            <a:endParaRPr lang="en-US" altLang="zh-CN" sz="3200" dirty="0">
              <a:solidFill>
                <a:schemeClr val="accent1"/>
              </a:solidFill>
              <a:effectLst>
                <a:outerShdw blurRad="38100" dist="25400" dir="5400000" algn="ctr" rotWithShape="0">
                  <a:srgbClr val="6E747A">
                    <a:alpha val="43000"/>
                  </a:srgbClr>
                </a:outerShdw>
              </a:effectLst>
              <a:latin typeface="方正少儿_GBK" panose="02000000000000000000" charset="-122"/>
              <a:ea typeface="方正少儿_GBK" panose="02000000000000000000"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1">
            <a:alphaModFix amt="89000"/>
          </a:blip>
          <a:stretch>
            <a:fillRect/>
          </a:stretch>
        </a:blipFill>
        <a:effectLst/>
      </p:bgPr>
    </p:bg>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1197610" y="1614170"/>
            <a:ext cx="9551035" cy="3629660"/>
          </a:xfrm>
          <a:prstGeom prst="rect">
            <a:avLst/>
          </a:prstGeom>
          <a:ln w="57150">
            <a:solidFill>
              <a:srgbClr val="5B9BD5"/>
            </a:solidFill>
          </a:ln>
        </p:spPr>
      </p:pic>
      <p:sp>
        <p:nvSpPr>
          <p:cNvPr id="29" name="任意多边形 28"/>
          <p:cNvSpPr/>
          <p:nvPr/>
        </p:nvSpPr>
        <p:spPr>
          <a:xfrm>
            <a:off x="567055" y="1280795"/>
            <a:ext cx="1042035" cy="761365"/>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5" name="组合 34"/>
          <p:cNvGrpSpPr/>
          <p:nvPr/>
        </p:nvGrpSpPr>
        <p:grpSpPr>
          <a:xfrm>
            <a:off x="317514" y="5177568"/>
            <a:ext cx="724486" cy="458769"/>
            <a:chOff x="560275" y="3433438"/>
            <a:chExt cx="1198188" cy="758734"/>
          </a:xfrm>
        </p:grpSpPr>
        <p:sp>
          <p:nvSpPr>
            <p:cNvPr id="36" name="直角三角形 32"/>
            <p:cNvSpPr/>
            <p:nvPr/>
          </p:nvSpPr>
          <p:spPr>
            <a:xfrm rot="16200000">
              <a:off x="1011658" y="3444456"/>
              <a:ext cx="295422" cy="119818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0 w 379828"/>
                <a:gd name="connsiteY0-2" fmla="*/ 1378634 h 1772529"/>
                <a:gd name="connsiteX1-3" fmla="*/ 0 w 379828"/>
                <a:gd name="connsiteY1-4" fmla="*/ 0 h 1772529"/>
                <a:gd name="connsiteX2-5" fmla="*/ 379828 w 379828"/>
                <a:gd name="connsiteY2-6" fmla="*/ 1772529 h 1772529"/>
                <a:gd name="connsiteX3-7" fmla="*/ 0 w 379828"/>
                <a:gd name="connsiteY3-8" fmla="*/ 1378634 h 1772529"/>
                <a:gd name="connsiteX0-9" fmla="*/ 0 w 295422"/>
                <a:gd name="connsiteY0-10" fmla="*/ 1378634 h 1631855"/>
                <a:gd name="connsiteX1-11" fmla="*/ 0 w 295422"/>
                <a:gd name="connsiteY1-12" fmla="*/ 0 h 1631855"/>
                <a:gd name="connsiteX2-13" fmla="*/ 295422 w 295422"/>
                <a:gd name="connsiteY2-14" fmla="*/ 1631855 h 1631855"/>
                <a:gd name="connsiteX3-15" fmla="*/ 0 w 295422"/>
                <a:gd name="connsiteY3-16" fmla="*/ 1378634 h 1631855"/>
              </a:gdLst>
              <a:ahLst/>
              <a:cxnLst>
                <a:cxn ang="0">
                  <a:pos x="connsiteX0-1" y="connsiteY0-2"/>
                </a:cxn>
                <a:cxn ang="0">
                  <a:pos x="connsiteX1-3" y="connsiteY1-4"/>
                </a:cxn>
                <a:cxn ang="0">
                  <a:pos x="connsiteX2-5" y="connsiteY2-6"/>
                </a:cxn>
                <a:cxn ang="0">
                  <a:pos x="connsiteX3-7" y="connsiteY3-8"/>
                </a:cxn>
              </a:cxnLst>
              <a:rect l="l" t="t" r="r" b="b"/>
              <a:pathLst>
                <a:path w="295422" h="1631855">
                  <a:moveTo>
                    <a:pt x="0" y="1378634"/>
                  </a:moveTo>
                  <a:lnTo>
                    <a:pt x="0" y="0"/>
                  </a:lnTo>
                  <a:lnTo>
                    <a:pt x="295422" y="1631855"/>
                  </a:lnTo>
                  <a:lnTo>
                    <a:pt x="0" y="1378634"/>
                  </a:ln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直角三角形 20"/>
            <p:cNvSpPr/>
            <p:nvPr/>
          </p:nvSpPr>
          <p:spPr>
            <a:xfrm>
              <a:off x="890708" y="3433438"/>
              <a:ext cx="675249" cy="758734"/>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295421 w 675249"/>
                <a:gd name="connsiteY0-2" fmla="*/ 1209822 h 1209822"/>
                <a:gd name="connsiteX1-3" fmla="*/ 0 w 675249"/>
                <a:gd name="connsiteY1-4" fmla="*/ 0 h 1209822"/>
                <a:gd name="connsiteX2-5" fmla="*/ 675249 w 675249"/>
                <a:gd name="connsiteY2-6" fmla="*/ 1209822 h 1209822"/>
                <a:gd name="connsiteX3-7" fmla="*/ 295421 w 675249"/>
                <a:gd name="connsiteY3-8" fmla="*/ 1209822 h 1209822"/>
              </a:gdLst>
              <a:ahLst/>
              <a:cxnLst>
                <a:cxn ang="0">
                  <a:pos x="connsiteX0-1" y="connsiteY0-2"/>
                </a:cxn>
                <a:cxn ang="0">
                  <a:pos x="connsiteX1-3" y="connsiteY1-4"/>
                </a:cxn>
                <a:cxn ang="0">
                  <a:pos x="connsiteX2-5" y="connsiteY2-6"/>
                </a:cxn>
                <a:cxn ang="0">
                  <a:pos x="connsiteX3-7" y="connsiteY3-8"/>
                </a:cxn>
              </a:cxnLst>
              <a:rect l="l" t="t" r="r" b="b"/>
              <a:pathLst>
                <a:path w="675249" h="1209822">
                  <a:moveTo>
                    <a:pt x="295421" y="1209822"/>
                  </a:moveTo>
                  <a:lnTo>
                    <a:pt x="0" y="0"/>
                  </a:lnTo>
                  <a:lnTo>
                    <a:pt x="675249" y="1209822"/>
                  </a:lnTo>
                  <a:lnTo>
                    <a:pt x="295421" y="1209822"/>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 name="文本框 6"/>
          <p:cNvSpPr txBox="1"/>
          <p:nvPr/>
        </p:nvSpPr>
        <p:spPr>
          <a:xfrm flipH="1">
            <a:off x="567055" y="1520190"/>
            <a:ext cx="1158875" cy="521970"/>
          </a:xfrm>
          <a:prstGeom prst="rect">
            <a:avLst/>
          </a:prstGeom>
          <a:noFill/>
        </p:spPr>
        <p:txBody>
          <a:bodyPr wrap="square" rtlCol="0">
            <a:spAutoFit/>
          </a:bodyPr>
          <a:lstStyle/>
          <a:p>
            <a:r>
              <a:rPr lang="en-US" altLang="zh-CN" sz="2800" dirty="0" smtClean="0">
                <a:solidFill>
                  <a:schemeClr val="accent5">
                    <a:lumMod val="75000"/>
                  </a:schemeClr>
                </a:solidFill>
                <a:latin typeface="方正少儿_GBK" panose="02000000000000000000" charset="-122"/>
                <a:ea typeface="方正少儿_GBK" panose="02000000000000000000" charset="-122"/>
              </a:rPr>
              <a:t>Part3</a:t>
            </a:r>
            <a:endParaRPr lang="en-US" altLang="zh-CN" sz="2800" dirty="0" smtClean="0">
              <a:solidFill>
                <a:schemeClr val="accent5">
                  <a:lumMod val="75000"/>
                </a:schemeClr>
              </a:solidFill>
              <a:latin typeface="方正少儿_GBK" panose="02000000000000000000" charset="-122"/>
              <a:ea typeface="方正少儿_GBK" panose="02000000000000000000" charset="-122"/>
            </a:endParaRPr>
          </a:p>
        </p:txBody>
      </p:sp>
      <p:sp>
        <p:nvSpPr>
          <p:cNvPr id="9" name="文本框 8"/>
          <p:cNvSpPr txBox="1"/>
          <p:nvPr/>
        </p:nvSpPr>
        <p:spPr>
          <a:xfrm>
            <a:off x="5501640" y="2670810"/>
            <a:ext cx="4537075" cy="645160"/>
          </a:xfrm>
          <a:prstGeom prst="rect">
            <a:avLst/>
          </a:prstGeom>
          <a:noFill/>
        </p:spPr>
        <p:txBody>
          <a:bodyPr wrap="square" rtlCol="0">
            <a:spAutoFit/>
          </a:bodyPr>
          <a:lstStyle/>
          <a:p>
            <a:pPr algn="l"/>
            <a:r>
              <a:rPr lang="en-US" altLang="zh-CN" dirty="0">
                <a:solidFill>
                  <a:schemeClr val="accent5">
                    <a:lumMod val="75000"/>
                  </a:schemeClr>
                </a:solidFill>
                <a:cs typeface="+mn-lt"/>
              </a:rPr>
              <a:t>	</a:t>
            </a:r>
            <a:r>
              <a:rPr lang="zh-CN" altLang="en-US" dirty="0">
                <a:solidFill>
                  <a:schemeClr val="accent5">
                    <a:lumMod val="75000"/>
                  </a:schemeClr>
                </a:solidFill>
                <a:cs typeface="+mn-lt"/>
              </a:rPr>
              <a:t>This building block indicates whether the current environment is day or night.</a:t>
            </a:r>
            <a:endParaRPr lang="zh-CN" altLang="en-US" dirty="0">
              <a:solidFill>
                <a:schemeClr val="accent5">
                  <a:lumMod val="75000"/>
                </a:schemeClr>
              </a:solidFill>
              <a:cs typeface="+mn-lt"/>
            </a:endParaRPr>
          </a:p>
        </p:txBody>
      </p:sp>
      <p:pic>
        <p:nvPicPr>
          <p:cNvPr id="8" name="图片 7"/>
          <p:cNvPicPr>
            <a:picLocks noChangeAspect="1"/>
          </p:cNvPicPr>
          <p:nvPr/>
        </p:nvPicPr>
        <p:blipFill>
          <a:blip r:embed="rId3"/>
          <a:stretch>
            <a:fillRect/>
          </a:stretch>
        </p:blipFill>
        <p:spPr>
          <a:xfrm>
            <a:off x="1609090" y="1568450"/>
            <a:ext cx="3678555" cy="3720465"/>
          </a:xfrm>
          <a:prstGeom prst="rect">
            <a:avLst/>
          </a:prstGeom>
        </p:spPr>
      </p:pic>
      <p:sp>
        <p:nvSpPr>
          <p:cNvPr id="16" name="标题 15"/>
          <p:cNvSpPr>
            <a:spLocks noGrp="1"/>
          </p:cNvSpPr>
          <p:nvPr>
            <p:ph type="ctrTitle"/>
          </p:nvPr>
        </p:nvSpPr>
        <p:spPr>
          <a:xfrm>
            <a:off x="2696845" y="522605"/>
            <a:ext cx="9144000" cy="910590"/>
          </a:xfrm>
        </p:spPr>
        <p:txBody>
          <a:bodyPr/>
          <a:p>
            <a:r>
              <a:rPr lang="en-US" altLang="zh-CN" sz="3600">
                <a:solidFill>
                  <a:schemeClr val="accent2"/>
                </a:solidFill>
                <a:latin typeface="+mn-lt"/>
                <a:ea typeface="微软雅黑" panose="020B0503020204020204" charset="-122"/>
                <a:cs typeface="+mn-lt"/>
              </a:rPr>
              <a:t>micro:bit p</a:t>
            </a:r>
            <a:r>
              <a:rPr lang="zh-CN" altLang="en-US" sz="3600">
                <a:solidFill>
                  <a:schemeClr val="accent2"/>
                </a:solidFill>
                <a:latin typeface="+mn-lt"/>
                <a:ea typeface="微软雅黑" panose="020B0503020204020204" charset="-122"/>
                <a:cs typeface="+mn-lt"/>
              </a:rPr>
              <a:t>rogramming tutorial</a:t>
            </a:r>
            <a:endParaRPr lang="zh-CN" altLang="en-US" sz="3600">
              <a:solidFill>
                <a:schemeClr val="accent2"/>
              </a:solidFill>
              <a:latin typeface="+mn-lt"/>
              <a:ea typeface="微软雅黑" panose="020B0503020204020204" charset="-122"/>
              <a:cs typeface="+mn-lt"/>
            </a:endParaRPr>
          </a:p>
        </p:txBody>
      </p:sp>
      <p:sp>
        <p:nvSpPr>
          <p:cNvPr id="17" name="任意多边形 16"/>
          <p:cNvSpPr/>
          <p:nvPr/>
        </p:nvSpPr>
        <p:spPr>
          <a:xfrm>
            <a:off x="408940" y="5568315"/>
            <a:ext cx="11335385" cy="897255"/>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a:solidFill>
                  <a:schemeClr val="bg1"/>
                </a:solidFill>
                <a:latin typeface="微软雅黑" panose="020B0503020204020204" charset="-122"/>
                <a:ea typeface="微软雅黑" panose="020B0503020204020204" charset="-122"/>
                <a:sym typeface="+mn-ea"/>
              </a:rPr>
              <a:t> Yahboom</a:t>
            </a:r>
            <a:r>
              <a:rPr lang="zh-CN" altLang="en-US" sz="2800">
                <a:solidFill>
                  <a:schemeClr val="bg1"/>
                </a:solidFill>
                <a:latin typeface="微软雅黑" panose="020B0503020204020204" charset="-122"/>
                <a:ea typeface="微软雅黑" panose="020B0503020204020204" charset="-122"/>
                <a:sym typeface="+mn-ea"/>
              </a:rPr>
              <a:t>     </a:t>
            </a:r>
            <a:r>
              <a:rPr lang="en-US" altLang="zh-CN" sz="2800">
                <a:solidFill>
                  <a:schemeClr val="bg1"/>
                </a:solidFill>
                <a:latin typeface="微软雅黑" panose="020B0503020204020204" charset="-122"/>
                <a:ea typeface="微软雅黑" panose="020B0503020204020204" charset="-122"/>
                <a:sym typeface="+mn-ea"/>
              </a:rPr>
              <a:t>micro:bit t</a:t>
            </a:r>
            <a:r>
              <a:rPr lang="zh-CN" altLang="en-US" sz="2800">
                <a:solidFill>
                  <a:schemeClr val="bg1"/>
                </a:solidFill>
                <a:latin typeface="微软雅黑" panose="020B0503020204020204" charset="-122"/>
                <a:ea typeface="微软雅黑" panose="020B0503020204020204" charset="-122"/>
                <a:sym typeface="+mn-ea"/>
              </a:rPr>
              <a:t>utorial</a:t>
            </a:r>
            <a:endParaRPr lang="zh-CN" altLang="en-US" sz="2800">
              <a:solidFill>
                <a:schemeClr val="bg1"/>
              </a:solidFill>
              <a:latin typeface="微软雅黑" panose="020B0503020204020204" charset="-122"/>
              <a:ea typeface="微软雅黑" panose="020B0503020204020204" charset="-122"/>
              <a:sym typeface="+mn-ea"/>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1">
            <a:alphaModFix amt="89000"/>
          </a:blip>
          <a:stretch>
            <a:fillRect/>
          </a:stretch>
        </a:blipFill>
        <a:effectLst/>
      </p:bgPr>
    </p:bg>
    <p:spTree>
      <p:nvGrpSpPr>
        <p:cNvPr id="1" name=""/>
        <p:cNvGrpSpPr/>
        <p:nvPr/>
      </p:nvGrpSpPr>
      <p:grpSpPr>
        <a:xfrm>
          <a:off x="0" y="0"/>
          <a:ext cx="0" cy="0"/>
          <a:chOff x="0" y="0"/>
          <a:chExt cx="0" cy="0"/>
        </a:xfrm>
      </p:grpSpPr>
      <p:pic>
        <p:nvPicPr>
          <p:cNvPr id="9" name="图片 8"/>
          <p:cNvPicPr>
            <a:picLocks noChangeAspect="1"/>
          </p:cNvPicPr>
          <p:nvPr/>
        </p:nvPicPr>
        <p:blipFill>
          <a:blip r:embed="rId2"/>
          <a:stretch>
            <a:fillRect/>
          </a:stretch>
        </p:blipFill>
        <p:spPr>
          <a:xfrm>
            <a:off x="1120140" y="1827530"/>
            <a:ext cx="9551035" cy="3629660"/>
          </a:xfrm>
          <a:prstGeom prst="rect">
            <a:avLst/>
          </a:prstGeom>
          <a:ln w="57150">
            <a:solidFill>
              <a:srgbClr val="5B9BD5"/>
            </a:solidFill>
          </a:ln>
        </p:spPr>
      </p:pic>
      <p:sp>
        <p:nvSpPr>
          <p:cNvPr id="10" name="任意多边形 9"/>
          <p:cNvSpPr/>
          <p:nvPr/>
        </p:nvSpPr>
        <p:spPr>
          <a:xfrm>
            <a:off x="567055" y="1280795"/>
            <a:ext cx="1042035" cy="761365"/>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11" name="组合 10"/>
          <p:cNvGrpSpPr/>
          <p:nvPr/>
        </p:nvGrpSpPr>
        <p:grpSpPr>
          <a:xfrm>
            <a:off x="317514" y="5177568"/>
            <a:ext cx="724486" cy="458769"/>
            <a:chOff x="560275" y="3433438"/>
            <a:chExt cx="1198188" cy="758734"/>
          </a:xfrm>
        </p:grpSpPr>
        <p:sp>
          <p:nvSpPr>
            <p:cNvPr id="15" name="直角三角形 32"/>
            <p:cNvSpPr/>
            <p:nvPr/>
          </p:nvSpPr>
          <p:spPr>
            <a:xfrm rot="16200000">
              <a:off x="1011658" y="3444456"/>
              <a:ext cx="295422" cy="119818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0 w 379828"/>
                <a:gd name="connsiteY0-2" fmla="*/ 1378634 h 1772529"/>
                <a:gd name="connsiteX1-3" fmla="*/ 0 w 379828"/>
                <a:gd name="connsiteY1-4" fmla="*/ 0 h 1772529"/>
                <a:gd name="connsiteX2-5" fmla="*/ 379828 w 379828"/>
                <a:gd name="connsiteY2-6" fmla="*/ 1772529 h 1772529"/>
                <a:gd name="connsiteX3-7" fmla="*/ 0 w 379828"/>
                <a:gd name="connsiteY3-8" fmla="*/ 1378634 h 1772529"/>
                <a:gd name="connsiteX0-9" fmla="*/ 0 w 295422"/>
                <a:gd name="connsiteY0-10" fmla="*/ 1378634 h 1631855"/>
                <a:gd name="connsiteX1-11" fmla="*/ 0 w 295422"/>
                <a:gd name="connsiteY1-12" fmla="*/ 0 h 1631855"/>
                <a:gd name="connsiteX2-13" fmla="*/ 295422 w 295422"/>
                <a:gd name="connsiteY2-14" fmla="*/ 1631855 h 1631855"/>
                <a:gd name="connsiteX3-15" fmla="*/ 0 w 295422"/>
                <a:gd name="connsiteY3-16" fmla="*/ 1378634 h 1631855"/>
              </a:gdLst>
              <a:ahLst/>
              <a:cxnLst>
                <a:cxn ang="0">
                  <a:pos x="connsiteX0-1" y="connsiteY0-2"/>
                </a:cxn>
                <a:cxn ang="0">
                  <a:pos x="connsiteX1-3" y="connsiteY1-4"/>
                </a:cxn>
                <a:cxn ang="0">
                  <a:pos x="connsiteX2-5" y="connsiteY2-6"/>
                </a:cxn>
                <a:cxn ang="0">
                  <a:pos x="connsiteX3-7" y="connsiteY3-8"/>
                </a:cxn>
              </a:cxnLst>
              <a:rect l="l" t="t" r="r" b="b"/>
              <a:pathLst>
                <a:path w="295422" h="1631855">
                  <a:moveTo>
                    <a:pt x="0" y="1378634"/>
                  </a:moveTo>
                  <a:lnTo>
                    <a:pt x="0" y="0"/>
                  </a:lnTo>
                  <a:lnTo>
                    <a:pt x="295422" y="1631855"/>
                  </a:lnTo>
                  <a:lnTo>
                    <a:pt x="0" y="1378634"/>
                  </a:ln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 name="直角三角形 20"/>
            <p:cNvSpPr/>
            <p:nvPr/>
          </p:nvSpPr>
          <p:spPr>
            <a:xfrm>
              <a:off x="890708" y="3433438"/>
              <a:ext cx="675249" cy="758734"/>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295421 w 675249"/>
                <a:gd name="connsiteY0-2" fmla="*/ 1209822 h 1209822"/>
                <a:gd name="connsiteX1-3" fmla="*/ 0 w 675249"/>
                <a:gd name="connsiteY1-4" fmla="*/ 0 h 1209822"/>
                <a:gd name="connsiteX2-5" fmla="*/ 675249 w 675249"/>
                <a:gd name="connsiteY2-6" fmla="*/ 1209822 h 1209822"/>
                <a:gd name="connsiteX3-7" fmla="*/ 295421 w 675249"/>
                <a:gd name="connsiteY3-8" fmla="*/ 1209822 h 1209822"/>
              </a:gdLst>
              <a:ahLst/>
              <a:cxnLst>
                <a:cxn ang="0">
                  <a:pos x="connsiteX0-1" y="connsiteY0-2"/>
                </a:cxn>
                <a:cxn ang="0">
                  <a:pos x="connsiteX1-3" y="connsiteY1-4"/>
                </a:cxn>
                <a:cxn ang="0">
                  <a:pos x="connsiteX2-5" y="connsiteY2-6"/>
                </a:cxn>
                <a:cxn ang="0">
                  <a:pos x="connsiteX3-7" y="connsiteY3-8"/>
                </a:cxn>
              </a:cxnLst>
              <a:rect l="l" t="t" r="r" b="b"/>
              <a:pathLst>
                <a:path w="675249" h="1209822">
                  <a:moveTo>
                    <a:pt x="295421" y="1209822"/>
                  </a:moveTo>
                  <a:lnTo>
                    <a:pt x="0" y="0"/>
                  </a:lnTo>
                  <a:lnTo>
                    <a:pt x="675249" y="1209822"/>
                  </a:lnTo>
                  <a:lnTo>
                    <a:pt x="295421" y="1209822"/>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17" name="文本框 16"/>
          <p:cNvSpPr txBox="1"/>
          <p:nvPr/>
        </p:nvSpPr>
        <p:spPr>
          <a:xfrm flipH="1">
            <a:off x="567055" y="1520190"/>
            <a:ext cx="1158875" cy="521970"/>
          </a:xfrm>
          <a:prstGeom prst="rect">
            <a:avLst/>
          </a:prstGeom>
          <a:noFill/>
        </p:spPr>
        <p:txBody>
          <a:bodyPr wrap="square" rtlCol="0">
            <a:spAutoFit/>
          </a:bodyPr>
          <a:p>
            <a:r>
              <a:rPr lang="en-US" altLang="zh-CN" sz="2800" dirty="0" smtClean="0">
                <a:solidFill>
                  <a:schemeClr val="accent5">
                    <a:lumMod val="75000"/>
                  </a:schemeClr>
                </a:solidFill>
                <a:latin typeface="方正少儿_GBK" panose="02000000000000000000" charset="-122"/>
                <a:ea typeface="方正少儿_GBK" panose="02000000000000000000" charset="-122"/>
              </a:rPr>
              <a:t>Part3</a:t>
            </a:r>
            <a:endParaRPr lang="en-US" altLang="zh-CN" sz="2800" dirty="0" smtClean="0">
              <a:solidFill>
                <a:schemeClr val="accent5">
                  <a:lumMod val="75000"/>
                </a:schemeClr>
              </a:solidFill>
              <a:latin typeface="方正少儿_GBK" panose="02000000000000000000" charset="-122"/>
              <a:ea typeface="方正少儿_GBK" panose="02000000000000000000" charset="-122"/>
            </a:endParaRPr>
          </a:p>
        </p:txBody>
      </p:sp>
      <p:sp>
        <p:nvSpPr>
          <p:cNvPr id="18" name="标题 17"/>
          <p:cNvSpPr>
            <a:spLocks noGrp="1"/>
          </p:cNvSpPr>
          <p:nvPr>
            <p:ph type="ctrTitle"/>
          </p:nvPr>
        </p:nvSpPr>
        <p:spPr>
          <a:xfrm>
            <a:off x="2696845" y="522605"/>
            <a:ext cx="9144000" cy="910590"/>
          </a:xfrm>
        </p:spPr>
        <p:txBody>
          <a:bodyPr/>
          <a:p>
            <a:r>
              <a:rPr lang="en-US" altLang="zh-CN" sz="3600">
                <a:solidFill>
                  <a:schemeClr val="accent2"/>
                </a:solidFill>
                <a:latin typeface="+mn-lt"/>
                <a:ea typeface="微软雅黑" panose="020B0503020204020204" charset="-122"/>
                <a:cs typeface="+mn-lt"/>
              </a:rPr>
              <a:t>micro:bit p</a:t>
            </a:r>
            <a:r>
              <a:rPr lang="zh-CN" altLang="en-US" sz="3600">
                <a:solidFill>
                  <a:schemeClr val="accent2"/>
                </a:solidFill>
                <a:latin typeface="+mn-lt"/>
                <a:ea typeface="微软雅黑" panose="020B0503020204020204" charset="-122"/>
                <a:cs typeface="+mn-lt"/>
              </a:rPr>
              <a:t>rogramming tutorial</a:t>
            </a:r>
            <a:endParaRPr lang="zh-CN" altLang="en-US" sz="3600">
              <a:solidFill>
                <a:schemeClr val="accent2"/>
              </a:solidFill>
              <a:latin typeface="+mn-lt"/>
              <a:ea typeface="微软雅黑" panose="020B0503020204020204" charset="-122"/>
              <a:cs typeface="+mn-lt"/>
            </a:endParaRPr>
          </a:p>
        </p:txBody>
      </p:sp>
      <p:sp>
        <p:nvSpPr>
          <p:cNvPr id="19" name="任意多边形 18"/>
          <p:cNvSpPr/>
          <p:nvPr/>
        </p:nvSpPr>
        <p:spPr>
          <a:xfrm>
            <a:off x="408940" y="5568315"/>
            <a:ext cx="11335385" cy="897255"/>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a:solidFill>
                  <a:schemeClr val="bg1"/>
                </a:solidFill>
                <a:latin typeface="微软雅黑" panose="020B0503020204020204" charset="-122"/>
                <a:ea typeface="微软雅黑" panose="020B0503020204020204" charset="-122"/>
                <a:sym typeface="+mn-ea"/>
              </a:rPr>
              <a:t> Yahboom</a:t>
            </a:r>
            <a:r>
              <a:rPr lang="zh-CN" altLang="en-US" sz="2800">
                <a:solidFill>
                  <a:schemeClr val="bg1"/>
                </a:solidFill>
                <a:latin typeface="微软雅黑" panose="020B0503020204020204" charset="-122"/>
                <a:ea typeface="微软雅黑" panose="020B0503020204020204" charset="-122"/>
                <a:sym typeface="+mn-ea"/>
              </a:rPr>
              <a:t>     </a:t>
            </a:r>
            <a:r>
              <a:rPr lang="en-US" altLang="zh-CN" sz="2800">
                <a:solidFill>
                  <a:schemeClr val="bg1"/>
                </a:solidFill>
                <a:latin typeface="微软雅黑" panose="020B0503020204020204" charset="-122"/>
                <a:ea typeface="微软雅黑" panose="020B0503020204020204" charset="-122"/>
                <a:sym typeface="+mn-ea"/>
              </a:rPr>
              <a:t>micro:bit t</a:t>
            </a:r>
            <a:r>
              <a:rPr lang="zh-CN" altLang="en-US" sz="2800">
                <a:solidFill>
                  <a:schemeClr val="bg1"/>
                </a:solidFill>
                <a:latin typeface="微软雅黑" panose="020B0503020204020204" charset="-122"/>
                <a:ea typeface="微软雅黑" panose="020B0503020204020204" charset="-122"/>
                <a:sym typeface="+mn-ea"/>
              </a:rPr>
              <a:t>utorial</a:t>
            </a:r>
            <a:endParaRPr lang="zh-CN" altLang="en-US" sz="2800">
              <a:solidFill>
                <a:schemeClr val="bg1"/>
              </a:solidFill>
              <a:latin typeface="微软雅黑" panose="020B0503020204020204" charset="-122"/>
              <a:ea typeface="微软雅黑" panose="020B0503020204020204" charset="-122"/>
              <a:sym typeface="+mn-ea"/>
            </a:endParaRPr>
          </a:p>
        </p:txBody>
      </p:sp>
      <p:pic>
        <p:nvPicPr>
          <p:cNvPr id="20" name="图片 19"/>
          <p:cNvPicPr>
            <a:picLocks noChangeAspect="1"/>
          </p:cNvPicPr>
          <p:nvPr/>
        </p:nvPicPr>
        <p:blipFill>
          <a:blip r:embed="rId3"/>
          <a:stretch>
            <a:fillRect/>
          </a:stretch>
        </p:blipFill>
        <p:spPr>
          <a:xfrm>
            <a:off x="1306195" y="1885950"/>
            <a:ext cx="3647440" cy="3571240"/>
          </a:xfrm>
          <a:prstGeom prst="rect">
            <a:avLst/>
          </a:prstGeom>
        </p:spPr>
      </p:pic>
      <p:sp>
        <p:nvSpPr>
          <p:cNvPr id="21" name="文本框 20"/>
          <p:cNvSpPr txBox="1"/>
          <p:nvPr/>
        </p:nvSpPr>
        <p:spPr>
          <a:xfrm>
            <a:off x="5012055" y="2489200"/>
            <a:ext cx="5457190" cy="2676525"/>
          </a:xfrm>
          <a:prstGeom prst="rect">
            <a:avLst/>
          </a:prstGeom>
          <a:noFill/>
        </p:spPr>
        <p:txBody>
          <a:bodyPr wrap="square" rtlCol="0">
            <a:spAutoFit/>
          </a:bodyPr>
          <a:p>
            <a:pPr algn="l"/>
            <a:r>
              <a:rPr lang="en-US" altLang="zh-CN" sz="2400" b="1" dirty="0">
                <a:solidFill>
                  <a:schemeClr val="accent5">
                    <a:lumMod val="75000"/>
                  </a:schemeClr>
                </a:solidFill>
                <a:latin typeface="微软雅黑 Light" panose="020B0502040204020203" charset="-122"/>
                <a:ea typeface="微软雅黑 Light" panose="020B0502040204020203" charset="-122"/>
              </a:rPr>
              <a:t>Turn off the colorful lights.</a:t>
            </a:r>
            <a:endParaRPr lang="en-US" altLang="zh-CN" sz="2400" b="1" dirty="0">
              <a:solidFill>
                <a:schemeClr val="accent5">
                  <a:lumMod val="75000"/>
                </a:schemeClr>
              </a:solidFill>
              <a:latin typeface="微软雅黑 Light" panose="020B0502040204020203" charset="-122"/>
              <a:ea typeface="微软雅黑 Light" panose="020B0502040204020203" charset="-122"/>
            </a:endParaRPr>
          </a:p>
          <a:p>
            <a:pPr algn="l"/>
            <a:endParaRPr lang="en-US" altLang="zh-CN" sz="2400" b="1" dirty="0">
              <a:solidFill>
                <a:schemeClr val="accent5">
                  <a:lumMod val="75000"/>
                </a:schemeClr>
              </a:solidFill>
              <a:latin typeface="微软雅黑 Light" panose="020B0502040204020203" charset="-122"/>
              <a:ea typeface="微软雅黑 Light" panose="020B0502040204020203" charset="-122"/>
            </a:endParaRPr>
          </a:p>
          <a:p>
            <a:pPr algn="l"/>
            <a:r>
              <a:rPr sz="2400" dirty="0">
                <a:solidFill>
                  <a:schemeClr val="accent5">
                    <a:lumMod val="75000"/>
                  </a:schemeClr>
                </a:solidFill>
                <a:ea typeface="宋体" panose="02010600030101010101" pitchFamily="2" charset="-122"/>
                <a:cs typeface="+mn-lt"/>
              </a:rPr>
              <a:t>Note: Every time you complete an experiment on a colorful light, you need to use a program that turns off the colorful lights. Otherwise the colorful lights will remain on.</a:t>
            </a:r>
            <a:endParaRPr sz="2400" dirty="0">
              <a:solidFill>
                <a:schemeClr val="accent5">
                  <a:lumMod val="75000"/>
                </a:schemeClr>
              </a:solidFill>
              <a:ea typeface="宋体" panose="02010600030101010101" pitchFamily="2" charset="-122"/>
              <a:cs typeface="+mn-lt"/>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1">
            <a:alphaModFix amt="89000"/>
          </a:blip>
          <a:stretch>
            <a:fillRect/>
          </a:stretch>
        </a:blipFill>
        <a:effectLst/>
      </p:bgPr>
    </p:bg>
    <p:spTree>
      <p:nvGrpSpPr>
        <p:cNvPr id="1" name=""/>
        <p:cNvGrpSpPr/>
        <p:nvPr/>
      </p:nvGrpSpPr>
      <p:grpSpPr>
        <a:xfrm>
          <a:off x="0" y="0"/>
          <a:ext cx="0" cy="0"/>
          <a:chOff x="0" y="0"/>
          <a:chExt cx="0" cy="0"/>
        </a:xfrm>
      </p:grpSpPr>
      <p:pic>
        <p:nvPicPr>
          <p:cNvPr id="10" name="图片 9"/>
          <p:cNvPicPr>
            <a:picLocks noChangeAspect="1"/>
          </p:cNvPicPr>
          <p:nvPr/>
        </p:nvPicPr>
        <p:blipFill>
          <a:blip r:embed="rId2"/>
          <a:stretch>
            <a:fillRect/>
          </a:stretch>
        </p:blipFill>
        <p:spPr>
          <a:xfrm>
            <a:off x="1120140" y="1766570"/>
            <a:ext cx="9551035" cy="3629660"/>
          </a:xfrm>
          <a:prstGeom prst="rect">
            <a:avLst/>
          </a:prstGeom>
          <a:ln w="57150">
            <a:solidFill>
              <a:srgbClr val="5B9BD5"/>
            </a:solidFill>
          </a:ln>
        </p:spPr>
      </p:pic>
      <p:sp>
        <p:nvSpPr>
          <p:cNvPr id="11" name="任意多边形 10"/>
          <p:cNvSpPr/>
          <p:nvPr/>
        </p:nvSpPr>
        <p:spPr>
          <a:xfrm>
            <a:off x="567055" y="1280795"/>
            <a:ext cx="1042035" cy="761365"/>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13" name="组合 12"/>
          <p:cNvGrpSpPr/>
          <p:nvPr/>
        </p:nvGrpSpPr>
        <p:grpSpPr>
          <a:xfrm>
            <a:off x="317514" y="5177568"/>
            <a:ext cx="724486" cy="458769"/>
            <a:chOff x="560275" y="3433438"/>
            <a:chExt cx="1198188" cy="758734"/>
          </a:xfrm>
        </p:grpSpPr>
        <p:sp>
          <p:nvSpPr>
            <p:cNvPr id="15" name="直角三角形 32"/>
            <p:cNvSpPr/>
            <p:nvPr/>
          </p:nvSpPr>
          <p:spPr>
            <a:xfrm rot="16200000">
              <a:off x="1011658" y="3444456"/>
              <a:ext cx="295422" cy="119818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0 w 379828"/>
                <a:gd name="connsiteY0-2" fmla="*/ 1378634 h 1772529"/>
                <a:gd name="connsiteX1-3" fmla="*/ 0 w 379828"/>
                <a:gd name="connsiteY1-4" fmla="*/ 0 h 1772529"/>
                <a:gd name="connsiteX2-5" fmla="*/ 379828 w 379828"/>
                <a:gd name="connsiteY2-6" fmla="*/ 1772529 h 1772529"/>
                <a:gd name="connsiteX3-7" fmla="*/ 0 w 379828"/>
                <a:gd name="connsiteY3-8" fmla="*/ 1378634 h 1772529"/>
                <a:gd name="connsiteX0-9" fmla="*/ 0 w 295422"/>
                <a:gd name="connsiteY0-10" fmla="*/ 1378634 h 1631855"/>
                <a:gd name="connsiteX1-11" fmla="*/ 0 w 295422"/>
                <a:gd name="connsiteY1-12" fmla="*/ 0 h 1631855"/>
                <a:gd name="connsiteX2-13" fmla="*/ 295422 w 295422"/>
                <a:gd name="connsiteY2-14" fmla="*/ 1631855 h 1631855"/>
                <a:gd name="connsiteX3-15" fmla="*/ 0 w 295422"/>
                <a:gd name="connsiteY3-16" fmla="*/ 1378634 h 1631855"/>
              </a:gdLst>
              <a:ahLst/>
              <a:cxnLst>
                <a:cxn ang="0">
                  <a:pos x="connsiteX0-1" y="connsiteY0-2"/>
                </a:cxn>
                <a:cxn ang="0">
                  <a:pos x="connsiteX1-3" y="connsiteY1-4"/>
                </a:cxn>
                <a:cxn ang="0">
                  <a:pos x="connsiteX2-5" y="connsiteY2-6"/>
                </a:cxn>
                <a:cxn ang="0">
                  <a:pos x="connsiteX3-7" y="connsiteY3-8"/>
                </a:cxn>
              </a:cxnLst>
              <a:rect l="l" t="t" r="r" b="b"/>
              <a:pathLst>
                <a:path w="295422" h="1631855">
                  <a:moveTo>
                    <a:pt x="0" y="1378634"/>
                  </a:moveTo>
                  <a:lnTo>
                    <a:pt x="0" y="0"/>
                  </a:lnTo>
                  <a:lnTo>
                    <a:pt x="295422" y="1631855"/>
                  </a:lnTo>
                  <a:lnTo>
                    <a:pt x="0" y="1378634"/>
                  </a:ln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 name="直角三角形 20"/>
            <p:cNvSpPr/>
            <p:nvPr/>
          </p:nvSpPr>
          <p:spPr>
            <a:xfrm>
              <a:off x="890708" y="3433438"/>
              <a:ext cx="675249" cy="758734"/>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295421 w 675249"/>
                <a:gd name="connsiteY0-2" fmla="*/ 1209822 h 1209822"/>
                <a:gd name="connsiteX1-3" fmla="*/ 0 w 675249"/>
                <a:gd name="connsiteY1-4" fmla="*/ 0 h 1209822"/>
                <a:gd name="connsiteX2-5" fmla="*/ 675249 w 675249"/>
                <a:gd name="connsiteY2-6" fmla="*/ 1209822 h 1209822"/>
                <a:gd name="connsiteX3-7" fmla="*/ 295421 w 675249"/>
                <a:gd name="connsiteY3-8" fmla="*/ 1209822 h 1209822"/>
              </a:gdLst>
              <a:ahLst/>
              <a:cxnLst>
                <a:cxn ang="0">
                  <a:pos x="connsiteX0-1" y="connsiteY0-2"/>
                </a:cxn>
                <a:cxn ang="0">
                  <a:pos x="connsiteX1-3" y="connsiteY1-4"/>
                </a:cxn>
                <a:cxn ang="0">
                  <a:pos x="connsiteX2-5" y="connsiteY2-6"/>
                </a:cxn>
                <a:cxn ang="0">
                  <a:pos x="connsiteX3-7" y="connsiteY3-8"/>
                </a:cxn>
              </a:cxnLst>
              <a:rect l="l" t="t" r="r" b="b"/>
              <a:pathLst>
                <a:path w="675249" h="1209822">
                  <a:moveTo>
                    <a:pt x="295421" y="1209822"/>
                  </a:moveTo>
                  <a:lnTo>
                    <a:pt x="0" y="0"/>
                  </a:lnTo>
                  <a:lnTo>
                    <a:pt x="675249" y="1209822"/>
                  </a:lnTo>
                  <a:lnTo>
                    <a:pt x="295421" y="1209822"/>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17" name="文本框 16"/>
          <p:cNvSpPr txBox="1"/>
          <p:nvPr/>
        </p:nvSpPr>
        <p:spPr>
          <a:xfrm flipH="1">
            <a:off x="567055" y="1520190"/>
            <a:ext cx="1158875" cy="521970"/>
          </a:xfrm>
          <a:prstGeom prst="rect">
            <a:avLst/>
          </a:prstGeom>
          <a:noFill/>
        </p:spPr>
        <p:txBody>
          <a:bodyPr wrap="square" rtlCol="0">
            <a:spAutoFit/>
          </a:bodyPr>
          <a:p>
            <a:r>
              <a:rPr lang="en-US" altLang="zh-CN" sz="2800" dirty="0" smtClean="0">
                <a:solidFill>
                  <a:schemeClr val="accent5">
                    <a:lumMod val="75000"/>
                  </a:schemeClr>
                </a:solidFill>
                <a:latin typeface="方正少儿_GBK" panose="02000000000000000000" charset="-122"/>
                <a:ea typeface="方正少儿_GBK" panose="02000000000000000000" charset="-122"/>
              </a:rPr>
              <a:t>Part3</a:t>
            </a:r>
            <a:endParaRPr lang="en-US" altLang="zh-CN" sz="2800" dirty="0" smtClean="0">
              <a:solidFill>
                <a:schemeClr val="accent5">
                  <a:lumMod val="75000"/>
                </a:schemeClr>
              </a:solidFill>
              <a:latin typeface="方正少儿_GBK" panose="02000000000000000000" charset="-122"/>
              <a:ea typeface="方正少儿_GBK" panose="02000000000000000000" charset="-122"/>
            </a:endParaRPr>
          </a:p>
        </p:txBody>
      </p:sp>
      <p:sp>
        <p:nvSpPr>
          <p:cNvPr id="18" name="文本框 17"/>
          <p:cNvSpPr txBox="1"/>
          <p:nvPr/>
        </p:nvSpPr>
        <p:spPr>
          <a:xfrm>
            <a:off x="5822950" y="2510790"/>
            <a:ext cx="4848225" cy="1198880"/>
          </a:xfrm>
          <a:prstGeom prst="rect">
            <a:avLst/>
          </a:prstGeom>
          <a:noFill/>
        </p:spPr>
        <p:txBody>
          <a:bodyPr wrap="square" rtlCol="0">
            <a:spAutoFit/>
          </a:bodyPr>
          <a:p>
            <a:pPr algn="l"/>
            <a:r>
              <a:rPr lang="en-US" sz="2400" dirty="0">
                <a:solidFill>
                  <a:schemeClr val="accent5">
                    <a:lumMod val="75000"/>
                  </a:schemeClr>
                </a:solidFill>
                <a:ea typeface="宋体" panose="02010600030101010101" pitchFamily="2" charset="-122"/>
                <a:cs typeface="+mn-lt"/>
              </a:rPr>
              <a:t>         </a:t>
            </a:r>
            <a:r>
              <a:rPr sz="2400" dirty="0">
                <a:solidFill>
                  <a:schemeClr val="accent5">
                    <a:lumMod val="75000"/>
                  </a:schemeClr>
                </a:solidFill>
                <a:ea typeface="宋体" panose="02010600030101010101" pitchFamily="2" charset="-122"/>
                <a:cs typeface="+mn-lt"/>
              </a:rPr>
              <a:t>Use this building block when controlling the lights built into the </a:t>
            </a:r>
            <a:r>
              <a:rPr lang="en-US" sz="2400" dirty="0">
                <a:solidFill>
                  <a:schemeClr val="accent5">
                    <a:lumMod val="75000"/>
                  </a:schemeClr>
                </a:solidFill>
                <a:ea typeface="宋体" panose="02010600030101010101" pitchFamily="2" charset="-122"/>
                <a:cs typeface="+mn-lt"/>
              </a:rPr>
              <a:t>micro:bit Game Handle.</a:t>
            </a:r>
            <a:endParaRPr lang="en-US" sz="2400" dirty="0">
              <a:solidFill>
                <a:schemeClr val="accent5">
                  <a:lumMod val="75000"/>
                </a:schemeClr>
              </a:solidFill>
              <a:ea typeface="宋体" panose="02010600030101010101" pitchFamily="2" charset="-122"/>
              <a:cs typeface="+mn-lt"/>
            </a:endParaRPr>
          </a:p>
        </p:txBody>
      </p:sp>
      <p:sp>
        <p:nvSpPr>
          <p:cNvPr id="19" name="标题 18"/>
          <p:cNvSpPr>
            <a:spLocks noGrp="1"/>
          </p:cNvSpPr>
          <p:nvPr>
            <p:ph type="ctrTitle"/>
          </p:nvPr>
        </p:nvSpPr>
        <p:spPr>
          <a:xfrm>
            <a:off x="2696845" y="522605"/>
            <a:ext cx="9144000" cy="910590"/>
          </a:xfrm>
        </p:spPr>
        <p:txBody>
          <a:bodyPr/>
          <a:p>
            <a:r>
              <a:rPr lang="en-US" altLang="zh-CN" sz="3600">
                <a:solidFill>
                  <a:schemeClr val="accent2"/>
                </a:solidFill>
                <a:latin typeface="+mn-lt"/>
                <a:ea typeface="微软雅黑" panose="020B0503020204020204" charset="-122"/>
                <a:cs typeface="+mn-lt"/>
              </a:rPr>
              <a:t>micro:bit p</a:t>
            </a:r>
            <a:r>
              <a:rPr lang="zh-CN" altLang="en-US" sz="3600">
                <a:solidFill>
                  <a:schemeClr val="accent2"/>
                </a:solidFill>
                <a:latin typeface="+mn-lt"/>
                <a:ea typeface="微软雅黑" panose="020B0503020204020204" charset="-122"/>
                <a:cs typeface="+mn-lt"/>
              </a:rPr>
              <a:t>rogramming tutorial</a:t>
            </a:r>
            <a:endParaRPr lang="zh-CN" altLang="en-US" sz="3600">
              <a:solidFill>
                <a:schemeClr val="accent2"/>
              </a:solidFill>
              <a:latin typeface="+mn-lt"/>
              <a:ea typeface="微软雅黑" panose="020B0503020204020204" charset="-122"/>
              <a:cs typeface="+mn-lt"/>
            </a:endParaRPr>
          </a:p>
        </p:txBody>
      </p:sp>
      <p:sp>
        <p:nvSpPr>
          <p:cNvPr id="20" name="任意多边形 19"/>
          <p:cNvSpPr/>
          <p:nvPr/>
        </p:nvSpPr>
        <p:spPr>
          <a:xfrm>
            <a:off x="408940" y="5568315"/>
            <a:ext cx="11335385" cy="897255"/>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a:solidFill>
                  <a:schemeClr val="bg1"/>
                </a:solidFill>
                <a:latin typeface="微软雅黑" panose="020B0503020204020204" charset="-122"/>
                <a:ea typeface="微软雅黑" panose="020B0503020204020204" charset="-122"/>
                <a:sym typeface="+mn-ea"/>
              </a:rPr>
              <a:t> Yahboom</a:t>
            </a:r>
            <a:r>
              <a:rPr lang="zh-CN" altLang="en-US" sz="2800">
                <a:solidFill>
                  <a:schemeClr val="bg1"/>
                </a:solidFill>
                <a:latin typeface="微软雅黑" panose="020B0503020204020204" charset="-122"/>
                <a:ea typeface="微软雅黑" panose="020B0503020204020204" charset="-122"/>
                <a:sym typeface="+mn-ea"/>
              </a:rPr>
              <a:t>     </a:t>
            </a:r>
            <a:r>
              <a:rPr lang="en-US" altLang="zh-CN" sz="2800">
                <a:solidFill>
                  <a:schemeClr val="bg1"/>
                </a:solidFill>
                <a:latin typeface="微软雅黑" panose="020B0503020204020204" charset="-122"/>
                <a:ea typeface="微软雅黑" panose="020B0503020204020204" charset="-122"/>
                <a:sym typeface="+mn-ea"/>
              </a:rPr>
              <a:t>micro:bit t</a:t>
            </a:r>
            <a:r>
              <a:rPr lang="zh-CN" altLang="en-US" sz="2800">
                <a:solidFill>
                  <a:schemeClr val="bg1"/>
                </a:solidFill>
                <a:latin typeface="微软雅黑" panose="020B0503020204020204" charset="-122"/>
                <a:ea typeface="微软雅黑" panose="020B0503020204020204" charset="-122"/>
                <a:sym typeface="+mn-ea"/>
              </a:rPr>
              <a:t>utorial</a:t>
            </a:r>
            <a:endParaRPr lang="zh-CN" altLang="en-US" sz="2800">
              <a:solidFill>
                <a:schemeClr val="bg1"/>
              </a:solidFill>
              <a:latin typeface="微软雅黑" panose="020B0503020204020204" charset="-122"/>
              <a:ea typeface="微软雅黑" panose="020B0503020204020204" charset="-122"/>
              <a:sym typeface="+mn-ea"/>
            </a:endParaRPr>
          </a:p>
        </p:txBody>
      </p:sp>
      <p:pic>
        <p:nvPicPr>
          <p:cNvPr id="21" name="图片 20"/>
          <p:cNvPicPr>
            <a:picLocks noChangeAspect="1"/>
          </p:cNvPicPr>
          <p:nvPr/>
        </p:nvPicPr>
        <p:blipFill>
          <a:blip r:embed="rId3"/>
          <a:stretch>
            <a:fillRect/>
          </a:stretch>
        </p:blipFill>
        <p:spPr>
          <a:xfrm>
            <a:off x="1271905" y="1820545"/>
            <a:ext cx="4114165" cy="352234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1">
            <a:alphaModFix amt="89000"/>
          </a:blip>
          <a:stretch>
            <a:fillRect/>
          </a:stretch>
        </a:blipFill>
        <a:effectLst/>
      </p:bgPr>
    </p:bg>
    <p:spTree>
      <p:nvGrpSpPr>
        <p:cNvPr id="1" name=""/>
        <p:cNvGrpSpPr/>
        <p:nvPr/>
      </p:nvGrpSpPr>
      <p:grpSpPr>
        <a:xfrm>
          <a:off x="0" y="0"/>
          <a:ext cx="0" cy="0"/>
          <a:chOff x="0" y="0"/>
          <a:chExt cx="0" cy="0"/>
        </a:xfrm>
      </p:grpSpPr>
      <p:pic>
        <p:nvPicPr>
          <p:cNvPr id="10" name="图片 9"/>
          <p:cNvPicPr>
            <a:picLocks noChangeAspect="1"/>
          </p:cNvPicPr>
          <p:nvPr/>
        </p:nvPicPr>
        <p:blipFill>
          <a:blip r:embed="rId2"/>
          <a:stretch>
            <a:fillRect/>
          </a:stretch>
        </p:blipFill>
        <p:spPr>
          <a:xfrm>
            <a:off x="925830" y="1433195"/>
            <a:ext cx="9551035" cy="3629660"/>
          </a:xfrm>
          <a:prstGeom prst="rect">
            <a:avLst/>
          </a:prstGeom>
          <a:ln w="57150">
            <a:solidFill>
              <a:srgbClr val="5B9BD5"/>
            </a:solidFill>
          </a:ln>
        </p:spPr>
      </p:pic>
      <p:sp>
        <p:nvSpPr>
          <p:cNvPr id="11" name="任意多边形 10"/>
          <p:cNvSpPr/>
          <p:nvPr/>
        </p:nvSpPr>
        <p:spPr>
          <a:xfrm>
            <a:off x="567055" y="1280795"/>
            <a:ext cx="1042035" cy="761365"/>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12" name="组合 11"/>
          <p:cNvGrpSpPr/>
          <p:nvPr/>
        </p:nvGrpSpPr>
        <p:grpSpPr>
          <a:xfrm>
            <a:off x="317514" y="5177568"/>
            <a:ext cx="724486" cy="458769"/>
            <a:chOff x="560275" y="3433438"/>
            <a:chExt cx="1198188" cy="758734"/>
          </a:xfrm>
        </p:grpSpPr>
        <p:sp>
          <p:nvSpPr>
            <p:cNvPr id="15" name="直角三角形 32"/>
            <p:cNvSpPr/>
            <p:nvPr/>
          </p:nvSpPr>
          <p:spPr>
            <a:xfrm rot="16200000">
              <a:off x="1011658" y="3444456"/>
              <a:ext cx="295422" cy="119818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0 w 379828"/>
                <a:gd name="connsiteY0-2" fmla="*/ 1378634 h 1772529"/>
                <a:gd name="connsiteX1-3" fmla="*/ 0 w 379828"/>
                <a:gd name="connsiteY1-4" fmla="*/ 0 h 1772529"/>
                <a:gd name="connsiteX2-5" fmla="*/ 379828 w 379828"/>
                <a:gd name="connsiteY2-6" fmla="*/ 1772529 h 1772529"/>
                <a:gd name="connsiteX3-7" fmla="*/ 0 w 379828"/>
                <a:gd name="connsiteY3-8" fmla="*/ 1378634 h 1772529"/>
                <a:gd name="connsiteX0-9" fmla="*/ 0 w 295422"/>
                <a:gd name="connsiteY0-10" fmla="*/ 1378634 h 1631855"/>
                <a:gd name="connsiteX1-11" fmla="*/ 0 w 295422"/>
                <a:gd name="connsiteY1-12" fmla="*/ 0 h 1631855"/>
                <a:gd name="connsiteX2-13" fmla="*/ 295422 w 295422"/>
                <a:gd name="connsiteY2-14" fmla="*/ 1631855 h 1631855"/>
                <a:gd name="connsiteX3-15" fmla="*/ 0 w 295422"/>
                <a:gd name="connsiteY3-16" fmla="*/ 1378634 h 1631855"/>
              </a:gdLst>
              <a:ahLst/>
              <a:cxnLst>
                <a:cxn ang="0">
                  <a:pos x="connsiteX0-1" y="connsiteY0-2"/>
                </a:cxn>
                <a:cxn ang="0">
                  <a:pos x="connsiteX1-3" y="connsiteY1-4"/>
                </a:cxn>
                <a:cxn ang="0">
                  <a:pos x="connsiteX2-5" y="connsiteY2-6"/>
                </a:cxn>
                <a:cxn ang="0">
                  <a:pos x="connsiteX3-7" y="connsiteY3-8"/>
                </a:cxn>
              </a:cxnLst>
              <a:rect l="l" t="t" r="r" b="b"/>
              <a:pathLst>
                <a:path w="295422" h="1631855">
                  <a:moveTo>
                    <a:pt x="0" y="1378634"/>
                  </a:moveTo>
                  <a:lnTo>
                    <a:pt x="0" y="0"/>
                  </a:lnTo>
                  <a:lnTo>
                    <a:pt x="295422" y="1631855"/>
                  </a:lnTo>
                  <a:lnTo>
                    <a:pt x="0" y="1378634"/>
                  </a:ln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 name="直角三角形 20"/>
            <p:cNvSpPr/>
            <p:nvPr/>
          </p:nvSpPr>
          <p:spPr>
            <a:xfrm>
              <a:off x="890708" y="3433438"/>
              <a:ext cx="675249" cy="758734"/>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295421 w 675249"/>
                <a:gd name="connsiteY0-2" fmla="*/ 1209822 h 1209822"/>
                <a:gd name="connsiteX1-3" fmla="*/ 0 w 675249"/>
                <a:gd name="connsiteY1-4" fmla="*/ 0 h 1209822"/>
                <a:gd name="connsiteX2-5" fmla="*/ 675249 w 675249"/>
                <a:gd name="connsiteY2-6" fmla="*/ 1209822 h 1209822"/>
                <a:gd name="connsiteX3-7" fmla="*/ 295421 w 675249"/>
                <a:gd name="connsiteY3-8" fmla="*/ 1209822 h 1209822"/>
              </a:gdLst>
              <a:ahLst/>
              <a:cxnLst>
                <a:cxn ang="0">
                  <a:pos x="connsiteX0-1" y="connsiteY0-2"/>
                </a:cxn>
                <a:cxn ang="0">
                  <a:pos x="connsiteX1-3" y="connsiteY1-4"/>
                </a:cxn>
                <a:cxn ang="0">
                  <a:pos x="connsiteX2-5" y="connsiteY2-6"/>
                </a:cxn>
                <a:cxn ang="0">
                  <a:pos x="connsiteX3-7" y="connsiteY3-8"/>
                </a:cxn>
              </a:cxnLst>
              <a:rect l="l" t="t" r="r" b="b"/>
              <a:pathLst>
                <a:path w="675249" h="1209822">
                  <a:moveTo>
                    <a:pt x="295421" y="1209822"/>
                  </a:moveTo>
                  <a:lnTo>
                    <a:pt x="0" y="0"/>
                  </a:lnTo>
                  <a:lnTo>
                    <a:pt x="675249" y="1209822"/>
                  </a:lnTo>
                  <a:lnTo>
                    <a:pt x="295421" y="1209822"/>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17" name="文本框 16"/>
          <p:cNvSpPr txBox="1"/>
          <p:nvPr/>
        </p:nvSpPr>
        <p:spPr>
          <a:xfrm flipH="1">
            <a:off x="567055" y="1520190"/>
            <a:ext cx="1158875" cy="521970"/>
          </a:xfrm>
          <a:prstGeom prst="rect">
            <a:avLst/>
          </a:prstGeom>
          <a:noFill/>
        </p:spPr>
        <p:txBody>
          <a:bodyPr wrap="square" rtlCol="0">
            <a:spAutoFit/>
          </a:bodyPr>
          <a:p>
            <a:r>
              <a:rPr lang="en-US" altLang="zh-CN" sz="2800" dirty="0" smtClean="0">
                <a:solidFill>
                  <a:schemeClr val="accent5">
                    <a:lumMod val="75000"/>
                  </a:schemeClr>
                </a:solidFill>
                <a:latin typeface="方正少儿_GBK" panose="02000000000000000000" charset="-122"/>
                <a:ea typeface="方正少儿_GBK" panose="02000000000000000000" charset="-122"/>
              </a:rPr>
              <a:t>Part3</a:t>
            </a:r>
            <a:endParaRPr lang="en-US" altLang="zh-CN" sz="2800" dirty="0" smtClean="0">
              <a:solidFill>
                <a:schemeClr val="accent5">
                  <a:lumMod val="75000"/>
                </a:schemeClr>
              </a:solidFill>
              <a:latin typeface="方正少儿_GBK" panose="02000000000000000000" charset="-122"/>
              <a:ea typeface="方正少儿_GBK" panose="02000000000000000000" charset="-122"/>
            </a:endParaRPr>
          </a:p>
        </p:txBody>
      </p:sp>
      <p:sp>
        <p:nvSpPr>
          <p:cNvPr id="18" name="文本框 17"/>
          <p:cNvSpPr txBox="1"/>
          <p:nvPr/>
        </p:nvSpPr>
        <p:spPr>
          <a:xfrm>
            <a:off x="6737985" y="2762250"/>
            <a:ext cx="2795270" cy="1198880"/>
          </a:xfrm>
          <a:prstGeom prst="rect">
            <a:avLst/>
          </a:prstGeom>
          <a:noFill/>
        </p:spPr>
        <p:txBody>
          <a:bodyPr wrap="square" rtlCol="0">
            <a:spAutoFit/>
          </a:bodyPr>
          <a:p>
            <a:pPr algn="l"/>
            <a:r>
              <a:rPr lang="en-US" altLang="zh-CN" sz="2400" dirty="0">
                <a:solidFill>
                  <a:schemeClr val="accent5">
                    <a:lumMod val="75000"/>
                  </a:schemeClr>
                </a:solidFill>
                <a:ea typeface="宋体" panose="02010600030101010101" pitchFamily="2" charset="-122"/>
                <a:cs typeface="+mn-lt"/>
                <a:sym typeface="+mn-ea"/>
              </a:rPr>
              <a:t>        </a:t>
            </a:r>
            <a:r>
              <a:rPr lang="zh-CN" sz="2400" dirty="0">
                <a:solidFill>
                  <a:schemeClr val="accent5">
                    <a:lumMod val="75000"/>
                  </a:schemeClr>
                </a:solidFill>
                <a:ea typeface="宋体" panose="02010600030101010101" pitchFamily="2" charset="-122"/>
                <a:cs typeface="+mn-lt"/>
                <a:sym typeface="+mn-ea"/>
              </a:rPr>
              <a:t>Select the color that the light on the handle is lit</a:t>
            </a:r>
            <a:r>
              <a:rPr lang="en-US" altLang="zh-CN" sz="2400" dirty="0">
                <a:solidFill>
                  <a:schemeClr val="accent5">
                    <a:lumMod val="75000"/>
                  </a:schemeClr>
                </a:solidFill>
                <a:ea typeface="宋体" panose="02010600030101010101" pitchFamily="2" charset="-122"/>
                <a:cs typeface="+mn-lt"/>
                <a:sym typeface="+mn-ea"/>
              </a:rPr>
              <a:t>.</a:t>
            </a:r>
            <a:endParaRPr lang="en-US" altLang="zh-CN" sz="2400" dirty="0">
              <a:solidFill>
                <a:schemeClr val="accent5">
                  <a:lumMod val="75000"/>
                </a:schemeClr>
              </a:solidFill>
              <a:ea typeface="宋体" panose="02010600030101010101" pitchFamily="2" charset="-122"/>
              <a:cs typeface="+mn-lt"/>
              <a:sym typeface="+mn-ea"/>
            </a:endParaRPr>
          </a:p>
        </p:txBody>
      </p:sp>
      <p:pic>
        <p:nvPicPr>
          <p:cNvPr id="19" name="图片 18"/>
          <p:cNvPicPr>
            <a:picLocks noChangeAspect="1"/>
          </p:cNvPicPr>
          <p:nvPr/>
        </p:nvPicPr>
        <p:blipFill>
          <a:blip r:embed="rId3"/>
          <a:stretch>
            <a:fillRect/>
          </a:stretch>
        </p:blipFill>
        <p:spPr>
          <a:xfrm>
            <a:off x="1224915" y="1627505"/>
            <a:ext cx="4888230" cy="3099435"/>
          </a:xfrm>
          <a:prstGeom prst="rect">
            <a:avLst/>
          </a:prstGeom>
        </p:spPr>
      </p:pic>
      <p:sp>
        <p:nvSpPr>
          <p:cNvPr id="20" name="标题 19"/>
          <p:cNvSpPr>
            <a:spLocks noGrp="1"/>
          </p:cNvSpPr>
          <p:nvPr>
            <p:ph type="ctrTitle"/>
          </p:nvPr>
        </p:nvSpPr>
        <p:spPr>
          <a:xfrm>
            <a:off x="2696845" y="522605"/>
            <a:ext cx="9144000" cy="910590"/>
          </a:xfrm>
        </p:spPr>
        <p:txBody>
          <a:bodyPr/>
          <a:p>
            <a:r>
              <a:rPr lang="en-US" altLang="zh-CN" sz="3600">
                <a:solidFill>
                  <a:schemeClr val="accent2"/>
                </a:solidFill>
                <a:latin typeface="+mn-lt"/>
                <a:ea typeface="微软雅黑" panose="020B0503020204020204" charset="-122"/>
                <a:cs typeface="+mn-lt"/>
              </a:rPr>
              <a:t>micro:bit p</a:t>
            </a:r>
            <a:r>
              <a:rPr lang="zh-CN" altLang="en-US" sz="3600">
                <a:solidFill>
                  <a:schemeClr val="accent2"/>
                </a:solidFill>
                <a:latin typeface="+mn-lt"/>
                <a:ea typeface="微软雅黑" panose="020B0503020204020204" charset="-122"/>
                <a:cs typeface="+mn-lt"/>
              </a:rPr>
              <a:t>rogramming tutorial</a:t>
            </a:r>
            <a:endParaRPr lang="zh-CN" altLang="en-US" sz="3600">
              <a:solidFill>
                <a:schemeClr val="accent2"/>
              </a:solidFill>
              <a:latin typeface="+mn-lt"/>
              <a:ea typeface="微软雅黑" panose="020B0503020204020204" charset="-122"/>
              <a:cs typeface="+mn-lt"/>
            </a:endParaRPr>
          </a:p>
        </p:txBody>
      </p:sp>
      <p:sp>
        <p:nvSpPr>
          <p:cNvPr id="21" name="任意多边形 20"/>
          <p:cNvSpPr/>
          <p:nvPr/>
        </p:nvSpPr>
        <p:spPr>
          <a:xfrm>
            <a:off x="408940" y="5568315"/>
            <a:ext cx="11335385" cy="897255"/>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a:solidFill>
                  <a:schemeClr val="bg1"/>
                </a:solidFill>
                <a:latin typeface="微软雅黑" panose="020B0503020204020204" charset="-122"/>
                <a:ea typeface="微软雅黑" panose="020B0503020204020204" charset="-122"/>
                <a:sym typeface="+mn-ea"/>
              </a:rPr>
              <a:t> Yahboom</a:t>
            </a:r>
            <a:r>
              <a:rPr lang="zh-CN" altLang="en-US" sz="2800">
                <a:solidFill>
                  <a:schemeClr val="bg1"/>
                </a:solidFill>
                <a:latin typeface="微软雅黑" panose="020B0503020204020204" charset="-122"/>
                <a:ea typeface="微软雅黑" panose="020B0503020204020204" charset="-122"/>
                <a:sym typeface="+mn-ea"/>
              </a:rPr>
              <a:t>     </a:t>
            </a:r>
            <a:r>
              <a:rPr lang="en-US" altLang="zh-CN" sz="2800">
                <a:solidFill>
                  <a:schemeClr val="bg1"/>
                </a:solidFill>
                <a:latin typeface="微软雅黑" panose="020B0503020204020204" charset="-122"/>
                <a:ea typeface="微软雅黑" panose="020B0503020204020204" charset="-122"/>
                <a:sym typeface="+mn-ea"/>
              </a:rPr>
              <a:t>micro:bit t</a:t>
            </a:r>
            <a:r>
              <a:rPr lang="zh-CN" altLang="en-US" sz="2800">
                <a:solidFill>
                  <a:schemeClr val="bg1"/>
                </a:solidFill>
                <a:latin typeface="微软雅黑" panose="020B0503020204020204" charset="-122"/>
                <a:ea typeface="微软雅黑" panose="020B0503020204020204" charset="-122"/>
                <a:sym typeface="+mn-ea"/>
              </a:rPr>
              <a:t>utorial</a:t>
            </a:r>
            <a:endParaRPr lang="zh-CN" altLang="en-US" sz="2800">
              <a:solidFill>
                <a:schemeClr val="bg1"/>
              </a:solidFill>
              <a:latin typeface="微软雅黑" panose="020B0503020204020204" charset="-122"/>
              <a:ea typeface="微软雅黑" panose="020B0503020204020204" charset="-122"/>
              <a:sym typeface="+mn-ea"/>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1">
            <a:alphaModFix amt="89000"/>
          </a:blip>
          <a:stretch>
            <a:fillRect/>
          </a:stretch>
        </a:blipFill>
        <a:effectLst/>
      </p:bgPr>
    </p:bg>
    <p:spTree>
      <p:nvGrpSpPr>
        <p:cNvPr id="1" name=""/>
        <p:cNvGrpSpPr/>
        <p:nvPr/>
      </p:nvGrpSpPr>
      <p:grpSpPr>
        <a:xfrm>
          <a:off x="0" y="0"/>
          <a:ext cx="0" cy="0"/>
          <a:chOff x="0" y="0"/>
          <a:chExt cx="0" cy="0"/>
        </a:xfrm>
      </p:grpSpPr>
      <p:pic>
        <p:nvPicPr>
          <p:cNvPr id="11" name="图片 10"/>
          <p:cNvPicPr>
            <a:picLocks noChangeAspect="1"/>
          </p:cNvPicPr>
          <p:nvPr/>
        </p:nvPicPr>
        <p:blipFill>
          <a:blip r:embed="rId2"/>
          <a:stretch>
            <a:fillRect/>
          </a:stretch>
        </p:blipFill>
        <p:spPr>
          <a:xfrm>
            <a:off x="1119505" y="1827530"/>
            <a:ext cx="9551035" cy="3629660"/>
          </a:xfrm>
          <a:prstGeom prst="rect">
            <a:avLst/>
          </a:prstGeom>
          <a:ln w="57150">
            <a:solidFill>
              <a:srgbClr val="5B9BD5"/>
            </a:solidFill>
          </a:ln>
        </p:spPr>
      </p:pic>
      <p:sp>
        <p:nvSpPr>
          <p:cNvPr id="12" name="任意多边形 11"/>
          <p:cNvSpPr/>
          <p:nvPr/>
        </p:nvSpPr>
        <p:spPr>
          <a:xfrm>
            <a:off x="567055" y="1280795"/>
            <a:ext cx="1042035" cy="761365"/>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13" name="组合 12"/>
          <p:cNvGrpSpPr/>
          <p:nvPr/>
        </p:nvGrpSpPr>
        <p:grpSpPr>
          <a:xfrm>
            <a:off x="317514" y="5177568"/>
            <a:ext cx="724486" cy="458769"/>
            <a:chOff x="560275" y="3433438"/>
            <a:chExt cx="1198188" cy="758734"/>
          </a:xfrm>
        </p:grpSpPr>
        <p:sp>
          <p:nvSpPr>
            <p:cNvPr id="15" name="直角三角形 32"/>
            <p:cNvSpPr/>
            <p:nvPr/>
          </p:nvSpPr>
          <p:spPr>
            <a:xfrm rot="16200000">
              <a:off x="1011658" y="3444456"/>
              <a:ext cx="295422" cy="119818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0 w 379828"/>
                <a:gd name="connsiteY0-2" fmla="*/ 1378634 h 1772529"/>
                <a:gd name="connsiteX1-3" fmla="*/ 0 w 379828"/>
                <a:gd name="connsiteY1-4" fmla="*/ 0 h 1772529"/>
                <a:gd name="connsiteX2-5" fmla="*/ 379828 w 379828"/>
                <a:gd name="connsiteY2-6" fmla="*/ 1772529 h 1772529"/>
                <a:gd name="connsiteX3-7" fmla="*/ 0 w 379828"/>
                <a:gd name="connsiteY3-8" fmla="*/ 1378634 h 1772529"/>
                <a:gd name="connsiteX0-9" fmla="*/ 0 w 295422"/>
                <a:gd name="connsiteY0-10" fmla="*/ 1378634 h 1631855"/>
                <a:gd name="connsiteX1-11" fmla="*/ 0 w 295422"/>
                <a:gd name="connsiteY1-12" fmla="*/ 0 h 1631855"/>
                <a:gd name="connsiteX2-13" fmla="*/ 295422 w 295422"/>
                <a:gd name="connsiteY2-14" fmla="*/ 1631855 h 1631855"/>
                <a:gd name="connsiteX3-15" fmla="*/ 0 w 295422"/>
                <a:gd name="connsiteY3-16" fmla="*/ 1378634 h 1631855"/>
              </a:gdLst>
              <a:ahLst/>
              <a:cxnLst>
                <a:cxn ang="0">
                  <a:pos x="connsiteX0-1" y="connsiteY0-2"/>
                </a:cxn>
                <a:cxn ang="0">
                  <a:pos x="connsiteX1-3" y="connsiteY1-4"/>
                </a:cxn>
                <a:cxn ang="0">
                  <a:pos x="connsiteX2-5" y="connsiteY2-6"/>
                </a:cxn>
                <a:cxn ang="0">
                  <a:pos x="connsiteX3-7" y="connsiteY3-8"/>
                </a:cxn>
              </a:cxnLst>
              <a:rect l="l" t="t" r="r" b="b"/>
              <a:pathLst>
                <a:path w="295422" h="1631855">
                  <a:moveTo>
                    <a:pt x="0" y="1378634"/>
                  </a:moveTo>
                  <a:lnTo>
                    <a:pt x="0" y="0"/>
                  </a:lnTo>
                  <a:lnTo>
                    <a:pt x="295422" y="1631855"/>
                  </a:lnTo>
                  <a:lnTo>
                    <a:pt x="0" y="1378634"/>
                  </a:ln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 name="直角三角形 20"/>
            <p:cNvSpPr/>
            <p:nvPr/>
          </p:nvSpPr>
          <p:spPr>
            <a:xfrm>
              <a:off x="890708" y="3433438"/>
              <a:ext cx="675249" cy="758734"/>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295421 w 675249"/>
                <a:gd name="connsiteY0-2" fmla="*/ 1209822 h 1209822"/>
                <a:gd name="connsiteX1-3" fmla="*/ 0 w 675249"/>
                <a:gd name="connsiteY1-4" fmla="*/ 0 h 1209822"/>
                <a:gd name="connsiteX2-5" fmla="*/ 675249 w 675249"/>
                <a:gd name="connsiteY2-6" fmla="*/ 1209822 h 1209822"/>
                <a:gd name="connsiteX3-7" fmla="*/ 295421 w 675249"/>
                <a:gd name="connsiteY3-8" fmla="*/ 1209822 h 1209822"/>
              </a:gdLst>
              <a:ahLst/>
              <a:cxnLst>
                <a:cxn ang="0">
                  <a:pos x="connsiteX0-1" y="connsiteY0-2"/>
                </a:cxn>
                <a:cxn ang="0">
                  <a:pos x="connsiteX1-3" y="connsiteY1-4"/>
                </a:cxn>
                <a:cxn ang="0">
                  <a:pos x="connsiteX2-5" y="connsiteY2-6"/>
                </a:cxn>
                <a:cxn ang="0">
                  <a:pos x="connsiteX3-7" y="connsiteY3-8"/>
                </a:cxn>
              </a:cxnLst>
              <a:rect l="l" t="t" r="r" b="b"/>
              <a:pathLst>
                <a:path w="675249" h="1209822">
                  <a:moveTo>
                    <a:pt x="295421" y="1209822"/>
                  </a:moveTo>
                  <a:lnTo>
                    <a:pt x="0" y="0"/>
                  </a:lnTo>
                  <a:lnTo>
                    <a:pt x="675249" y="1209822"/>
                  </a:lnTo>
                  <a:lnTo>
                    <a:pt x="295421" y="1209822"/>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17" name="文本框 16"/>
          <p:cNvSpPr txBox="1"/>
          <p:nvPr/>
        </p:nvSpPr>
        <p:spPr>
          <a:xfrm flipH="1">
            <a:off x="567055" y="1520190"/>
            <a:ext cx="1158875" cy="521970"/>
          </a:xfrm>
          <a:prstGeom prst="rect">
            <a:avLst/>
          </a:prstGeom>
          <a:noFill/>
        </p:spPr>
        <p:txBody>
          <a:bodyPr wrap="square" rtlCol="0">
            <a:spAutoFit/>
          </a:bodyPr>
          <a:p>
            <a:r>
              <a:rPr lang="en-US" altLang="zh-CN" sz="2800" dirty="0" smtClean="0">
                <a:solidFill>
                  <a:schemeClr val="accent5">
                    <a:lumMod val="75000"/>
                  </a:schemeClr>
                </a:solidFill>
                <a:latin typeface="方正少儿_GBK" panose="02000000000000000000" charset="-122"/>
                <a:ea typeface="方正少儿_GBK" panose="02000000000000000000" charset="-122"/>
              </a:rPr>
              <a:t>Part3</a:t>
            </a:r>
            <a:endParaRPr lang="en-US" altLang="zh-CN" sz="2800" dirty="0" smtClean="0">
              <a:solidFill>
                <a:schemeClr val="accent5">
                  <a:lumMod val="75000"/>
                </a:schemeClr>
              </a:solidFill>
              <a:latin typeface="方正少儿_GBK" panose="02000000000000000000" charset="-122"/>
              <a:ea typeface="方正少儿_GBK" panose="02000000000000000000" charset="-122"/>
            </a:endParaRPr>
          </a:p>
        </p:txBody>
      </p:sp>
      <p:sp>
        <p:nvSpPr>
          <p:cNvPr id="18" name="文本框 17"/>
          <p:cNvSpPr txBox="1"/>
          <p:nvPr/>
        </p:nvSpPr>
        <p:spPr>
          <a:xfrm>
            <a:off x="5659755" y="2670810"/>
            <a:ext cx="4848225" cy="1198880"/>
          </a:xfrm>
          <a:prstGeom prst="rect">
            <a:avLst/>
          </a:prstGeom>
          <a:noFill/>
        </p:spPr>
        <p:txBody>
          <a:bodyPr wrap="square" rtlCol="0">
            <a:spAutoFit/>
          </a:bodyPr>
          <a:p>
            <a:pPr algn="l"/>
            <a:r>
              <a:rPr lang="en-US" sz="2400" dirty="0">
                <a:solidFill>
                  <a:schemeClr val="accent5">
                    <a:lumMod val="75000"/>
                  </a:schemeClr>
                </a:solidFill>
                <a:ea typeface="宋体" panose="02010600030101010101" pitchFamily="2" charset="-122"/>
                <a:cs typeface="+mn-lt"/>
              </a:rPr>
              <a:t>         </a:t>
            </a:r>
            <a:r>
              <a:rPr sz="2400" dirty="0">
                <a:solidFill>
                  <a:schemeClr val="accent5">
                    <a:lumMod val="75000"/>
                  </a:schemeClr>
                </a:solidFill>
                <a:ea typeface="宋体" panose="02010600030101010101" pitchFamily="2" charset="-122"/>
                <a:cs typeface="+mn-lt"/>
              </a:rPr>
              <a:t>Pause for 100 milliseconds, in the program we change the value to </a:t>
            </a:r>
            <a:r>
              <a:rPr lang="en-US" sz="2400" dirty="0">
                <a:solidFill>
                  <a:schemeClr val="accent5">
                    <a:lumMod val="75000"/>
                  </a:schemeClr>
                </a:solidFill>
                <a:ea typeface="宋体" panose="02010600030101010101" pitchFamily="2" charset="-122"/>
                <a:cs typeface="+mn-lt"/>
              </a:rPr>
              <a:t>10</a:t>
            </a:r>
            <a:r>
              <a:rPr sz="2400" dirty="0">
                <a:solidFill>
                  <a:schemeClr val="accent5">
                    <a:lumMod val="75000"/>
                  </a:schemeClr>
                </a:solidFill>
                <a:ea typeface="宋体" panose="02010600030101010101" pitchFamily="2" charset="-122"/>
                <a:cs typeface="+mn-lt"/>
              </a:rPr>
              <a:t>00 milliseconds</a:t>
            </a:r>
            <a:r>
              <a:rPr lang="en-US" sz="2400" dirty="0">
                <a:solidFill>
                  <a:schemeClr val="accent5">
                    <a:lumMod val="75000"/>
                  </a:schemeClr>
                </a:solidFill>
                <a:ea typeface="宋体" panose="02010600030101010101" pitchFamily="2" charset="-122"/>
                <a:cs typeface="+mn-lt"/>
              </a:rPr>
              <a:t>.</a:t>
            </a:r>
            <a:endParaRPr lang="en-US" sz="2400" dirty="0">
              <a:solidFill>
                <a:schemeClr val="accent5">
                  <a:lumMod val="75000"/>
                </a:schemeClr>
              </a:solidFill>
              <a:ea typeface="宋体" panose="02010600030101010101" pitchFamily="2" charset="-122"/>
              <a:cs typeface="+mn-lt"/>
            </a:endParaRPr>
          </a:p>
        </p:txBody>
      </p:sp>
      <p:sp>
        <p:nvSpPr>
          <p:cNvPr id="19" name="标题 18"/>
          <p:cNvSpPr>
            <a:spLocks noGrp="1"/>
          </p:cNvSpPr>
          <p:nvPr>
            <p:ph type="ctrTitle"/>
          </p:nvPr>
        </p:nvSpPr>
        <p:spPr>
          <a:xfrm>
            <a:off x="2696845" y="522605"/>
            <a:ext cx="9144000" cy="910590"/>
          </a:xfrm>
        </p:spPr>
        <p:txBody>
          <a:bodyPr/>
          <a:p>
            <a:r>
              <a:rPr lang="en-US" altLang="zh-CN" sz="3600">
                <a:solidFill>
                  <a:schemeClr val="accent2"/>
                </a:solidFill>
                <a:latin typeface="+mn-lt"/>
                <a:ea typeface="微软雅黑" panose="020B0503020204020204" charset="-122"/>
                <a:cs typeface="+mn-lt"/>
              </a:rPr>
              <a:t>micro:bit p</a:t>
            </a:r>
            <a:r>
              <a:rPr lang="zh-CN" altLang="en-US" sz="3600">
                <a:solidFill>
                  <a:schemeClr val="accent2"/>
                </a:solidFill>
                <a:latin typeface="+mn-lt"/>
                <a:ea typeface="微软雅黑" panose="020B0503020204020204" charset="-122"/>
                <a:cs typeface="+mn-lt"/>
              </a:rPr>
              <a:t>rogramming tutorial</a:t>
            </a:r>
            <a:endParaRPr lang="zh-CN" altLang="en-US" sz="3600">
              <a:solidFill>
                <a:schemeClr val="accent2"/>
              </a:solidFill>
              <a:latin typeface="+mn-lt"/>
              <a:ea typeface="微软雅黑" panose="020B0503020204020204" charset="-122"/>
              <a:cs typeface="+mn-lt"/>
            </a:endParaRPr>
          </a:p>
        </p:txBody>
      </p:sp>
      <p:sp>
        <p:nvSpPr>
          <p:cNvPr id="20" name="任意多边形 19"/>
          <p:cNvSpPr/>
          <p:nvPr/>
        </p:nvSpPr>
        <p:spPr>
          <a:xfrm>
            <a:off x="408940" y="5568315"/>
            <a:ext cx="11335385" cy="897255"/>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a:solidFill>
                  <a:schemeClr val="bg1"/>
                </a:solidFill>
                <a:latin typeface="微软雅黑" panose="020B0503020204020204" charset="-122"/>
                <a:ea typeface="微软雅黑" panose="020B0503020204020204" charset="-122"/>
                <a:sym typeface="+mn-ea"/>
              </a:rPr>
              <a:t> Yahboom</a:t>
            </a:r>
            <a:r>
              <a:rPr lang="zh-CN" altLang="en-US" sz="2800">
                <a:solidFill>
                  <a:schemeClr val="bg1"/>
                </a:solidFill>
                <a:latin typeface="微软雅黑" panose="020B0503020204020204" charset="-122"/>
                <a:ea typeface="微软雅黑" panose="020B0503020204020204" charset="-122"/>
                <a:sym typeface="+mn-ea"/>
              </a:rPr>
              <a:t>     </a:t>
            </a:r>
            <a:r>
              <a:rPr lang="en-US" altLang="zh-CN" sz="2800">
                <a:solidFill>
                  <a:schemeClr val="bg1"/>
                </a:solidFill>
                <a:latin typeface="微软雅黑" panose="020B0503020204020204" charset="-122"/>
                <a:ea typeface="微软雅黑" panose="020B0503020204020204" charset="-122"/>
                <a:sym typeface="+mn-ea"/>
              </a:rPr>
              <a:t>micro:bit t</a:t>
            </a:r>
            <a:r>
              <a:rPr lang="zh-CN" altLang="en-US" sz="2800">
                <a:solidFill>
                  <a:schemeClr val="bg1"/>
                </a:solidFill>
                <a:latin typeface="微软雅黑" panose="020B0503020204020204" charset="-122"/>
                <a:ea typeface="微软雅黑" panose="020B0503020204020204" charset="-122"/>
                <a:sym typeface="+mn-ea"/>
              </a:rPr>
              <a:t>utorial</a:t>
            </a:r>
            <a:endParaRPr lang="zh-CN" altLang="en-US" sz="2800">
              <a:solidFill>
                <a:schemeClr val="bg1"/>
              </a:solidFill>
              <a:latin typeface="微软雅黑" panose="020B0503020204020204" charset="-122"/>
              <a:ea typeface="微软雅黑" panose="020B0503020204020204" charset="-122"/>
              <a:sym typeface="+mn-ea"/>
            </a:endParaRPr>
          </a:p>
        </p:txBody>
      </p:sp>
      <p:pic>
        <p:nvPicPr>
          <p:cNvPr id="21" name="图片 20"/>
          <p:cNvPicPr>
            <a:picLocks noChangeAspect="1"/>
          </p:cNvPicPr>
          <p:nvPr/>
        </p:nvPicPr>
        <p:blipFill>
          <a:blip r:embed="rId3"/>
          <a:stretch>
            <a:fillRect/>
          </a:stretch>
        </p:blipFill>
        <p:spPr>
          <a:xfrm>
            <a:off x="1329055" y="1770380"/>
            <a:ext cx="3923665" cy="368681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1">
            <a:alphaModFix amt="89000"/>
          </a:blip>
          <a:stretch>
            <a:fillRect/>
          </a:stretch>
        </a:blipFill>
        <a:effectLst/>
      </p:bgPr>
    </p:bg>
    <p:spTree>
      <p:nvGrpSpPr>
        <p:cNvPr id="1" name=""/>
        <p:cNvGrpSpPr/>
        <p:nvPr/>
      </p:nvGrpSpPr>
      <p:grpSpPr>
        <a:xfrm>
          <a:off x="0" y="0"/>
          <a:ext cx="0" cy="0"/>
          <a:chOff x="0" y="0"/>
          <a:chExt cx="0" cy="0"/>
        </a:xfrm>
      </p:grpSpPr>
      <p:pic>
        <p:nvPicPr>
          <p:cNvPr id="11" name="图片 10"/>
          <p:cNvPicPr>
            <a:picLocks noChangeAspect="1"/>
          </p:cNvPicPr>
          <p:nvPr/>
        </p:nvPicPr>
        <p:blipFill>
          <a:blip r:embed="rId2"/>
          <a:stretch>
            <a:fillRect/>
          </a:stretch>
        </p:blipFill>
        <p:spPr>
          <a:xfrm>
            <a:off x="1197610" y="1614170"/>
            <a:ext cx="9551035" cy="3629660"/>
          </a:xfrm>
          <a:prstGeom prst="rect">
            <a:avLst/>
          </a:prstGeom>
          <a:ln w="57150">
            <a:solidFill>
              <a:srgbClr val="5B9BD5"/>
            </a:solidFill>
          </a:ln>
        </p:spPr>
      </p:pic>
      <p:sp>
        <p:nvSpPr>
          <p:cNvPr id="12" name="任意多边形 11"/>
          <p:cNvSpPr/>
          <p:nvPr/>
        </p:nvSpPr>
        <p:spPr>
          <a:xfrm>
            <a:off x="567055" y="1280795"/>
            <a:ext cx="1042035" cy="761365"/>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13" name="组合 12"/>
          <p:cNvGrpSpPr/>
          <p:nvPr/>
        </p:nvGrpSpPr>
        <p:grpSpPr>
          <a:xfrm>
            <a:off x="317514" y="5177568"/>
            <a:ext cx="724486" cy="458769"/>
            <a:chOff x="560275" y="3433438"/>
            <a:chExt cx="1198188" cy="758734"/>
          </a:xfrm>
        </p:grpSpPr>
        <p:sp>
          <p:nvSpPr>
            <p:cNvPr id="15" name="直角三角形 32"/>
            <p:cNvSpPr/>
            <p:nvPr/>
          </p:nvSpPr>
          <p:spPr>
            <a:xfrm rot="16200000">
              <a:off x="1011658" y="3444456"/>
              <a:ext cx="295422" cy="119818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0 w 379828"/>
                <a:gd name="connsiteY0-2" fmla="*/ 1378634 h 1772529"/>
                <a:gd name="connsiteX1-3" fmla="*/ 0 w 379828"/>
                <a:gd name="connsiteY1-4" fmla="*/ 0 h 1772529"/>
                <a:gd name="connsiteX2-5" fmla="*/ 379828 w 379828"/>
                <a:gd name="connsiteY2-6" fmla="*/ 1772529 h 1772529"/>
                <a:gd name="connsiteX3-7" fmla="*/ 0 w 379828"/>
                <a:gd name="connsiteY3-8" fmla="*/ 1378634 h 1772529"/>
                <a:gd name="connsiteX0-9" fmla="*/ 0 w 295422"/>
                <a:gd name="connsiteY0-10" fmla="*/ 1378634 h 1631855"/>
                <a:gd name="connsiteX1-11" fmla="*/ 0 w 295422"/>
                <a:gd name="connsiteY1-12" fmla="*/ 0 h 1631855"/>
                <a:gd name="connsiteX2-13" fmla="*/ 295422 w 295422"/>
                <a:gd name="connsiteY2-14" fmla="*/ 1631855 h 1631855"/>
                <a:gd name="connsiteX3-15" fmla="*/ 0 w 295422"/>
                <a:gd name="connsiteY3-16" fmla="*/ 1378634 h 1631855"/>
              </a:gdLst>
              <a:ahLst/>
              <a:cxnLst>
                <a:cxn ang="0">
                  <a:pos x="connsiteX0-1" y="connsiteY0-2"/>
                </a:cxn>
                <a:cxn ang="0">
                  <a:pos x="connsiteX1-3" y="connsiteY1-4"/>
                </a:cxn>
                <a:cxn ang="0">
                  <a:pos x="connsiteX2-5" y="connsiteY2-6"/>
                </a:cxn>
                <a:cxn ang="0">
                  <a:pos x="connsiteX3-7" y="connsiteY3-8"/>
                </a:cxn>
              </a:cxnLst>
              <a:rect l="l" t="t" r="r" b="b"/>
              <a:pathLst>
                <a:path w="295422" h="1631855">
                  <a:moveTo>
                    <a:pt x="0" y="1378634"/>
                  </a:moveTo>
                  <a:lnTo>
                    <a:pt x="0" y="0"/>
                  </a:lnTo>
                  <a:lnTo>
                    <a:pt x="295422" y="1631855"/>
                  </a:lnTo>
                  <a:lnTo>
                    <a:pt x="0" y="1378634"/>
                  </a:ln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 name="直角三角形 20"/>
            <p:cNvSpPr/>
            <p:nvPr/>
          </p:nvSpPr>
          <p:spPr>
            <a:xfrm>
              <a:off x="890708" y="3433438"/>
              <a:ext cx="675249" cy="758734"/>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295421 w 675249"/>
                <a:gd name="connsiteY0-2" fmla="*/ 1209822 h 1209822"/>
                <a:gd name="connsiteX1-3" fmla="*/ 0 w 675249"/>
                <a:gd name="connsiteY1-4" fmla="*/ 0 h 1209822"/>
                <a:gd name="connsiteX2-5" fmla="*/ 675249 w 675249"/>
                <a:gd name="connsiteY2-6" fmla="*/ 1209822 h 1209822"/>
                <a:gd name="connsiteX3-7" fmla="*/ 295421 w 675249"/>
                <a:gd name="connsiteY3-8" fmla="*/ 1209822 h 1209822"/>
              </a:gdLst>
              <a:ahLst/>
              <a:cxnLst>
                <a:cxn ang="0">
                  <a:pos x="connsiteX0-1" y="connsiteY0-2"/>
                </a:cxn>
                <a:cxn ang="0">
                  <a:pos x="connsiteX1-3" y="connsiteY1-4"/>
                </a:cxn>
                <a:cxn ang="0">
                  <a:pos x="connsiteX2-5" y="connsiteY2-6"/>
                </a:cxn>
                <a:cxn ang="0">
                  <a:pos x="connsiteX3-7" y="connsiteY3-8"/>
                </a:cxn>
              </a:cxnLst>
              <a:rect l="l" t="t" r="r" b="b"/>
              <a:pathLst>
                <a:path w="675249" h="1209822">
                  <a:moveTo>
                    <a:pt x="295421" y="1209822"/>
                  </a:moveTo>
                  <a:lnTo>
                    <a:pt x="0" y="0"/>
                  </a:lnTo>
                  <a:lnTo>
                    <a:pt x="675249" y="1209822"/>
                  </a:lnTo>
                  <a:lnTo>
                    <a:pt x="295421" y="1209822"/>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17" name="文本框 16"/>
          <p:cNvSpPr txBox="1"/>
          <p:nvPr/>
        </p:nvSpPr>
        <p:spPr>
          <a:xfrm flipH="1">
            <a:off x="567055" y="1520190"/>
            <a:ext cx="1158875" cy="521970"/>
          </a:xfrm>
          <a:prstGeom prst="rect">
            <a:avLst/>
          </a:prstGeom>
          <a:noFill/>
        </p:spPr>
        <p:txBody>
          <a:bodyPr wrap="square" rtlCol="0">
            <a:spAutoFit/>
          </a:bodyPr>
          <a:p>
            <a:r>
              <a:rPr lang="en-US" altLang="zh-CN" sz="2800" dirty="0" smtClean="0">
                <a:solidFill>
                  <a:schemeClr val="accent5">
                    <a:lumMod val="75000"/>
                  </a:schemeClr>
                </a:solidFill>
                <a:latin typeface="方正少儿_GBK" panose="02000000000000000000" charset="-122"/>
                <a:ea typeface="方正少儿_GBK" panose="02000000000000000000" charset="-122"/>
              </a:rPr>
              <a:t>Part3</a:t>
            </a:r>
            <a:endParaRPr lang="en-US" altLang="zh-CN" sz="2800" dirty="0" smtClean="0">
              <a:solidFill>
                <a:schemeClr val="accent5">
                  <a:lumMod val="75000"/>
                </a:schemeClr>
              </a:solidFill>
              <a:latin typeface="方正少儿_GBK" panose="02000000000000000000" charset="-122"/>
              <a:ea typeface="方正少儿_GBK" panose="02000000000000000000" charset="-122"/>
            </a:endParaRPr>
          </a:p>
        </p:txBody>
      </p:sp>
      <p:sp>
        <p:nvSpPr>
          <p:cNvPr id="18" name="文本框 17"/>
          <p:cNvSpPr txBox="1"/>
          <p:nvPr/>
        </p:nvSpPr>
        <p:spPr>
          <a:xfrm>
            <a:off x="5650230" y="2378075"/>
            <a:ext cx="4848225" cy="1568450"/>
          </a:xfrm>
          <a:prstGeom prst="rect">
            <a:avLst/>
          </a:prstGeom>
          <a:noFill/>
        </p:spPr>
        <p:txBody>
          <a:bodyPr wrap="square" rtlCol="0">
            <a:spAutoFit/>
          </a:bodyPr>
          <a:p>
            <a:pPr algn="l"/>
            <a:r>
              <a:rPr lang="en-US" altLang="zh-CN" sz="2400" dirty="0">
                <a:solidFill>
                  <a:schemeClr val="accent5">
                    <a:lumMod val="75000"/>
                  </a:schemeClr>
                </a:solidFill>
                <a:ea typeface="宋体" panose="02010600030101010101" pitchFamily="2" charset="-122"/>
                <a:cs typeface="+mn-lt"/>
              </a:rPr>
              <a:t>        Draws an image on LED screen. </a:t>
            </a:r>
            <a:r>
              <a:rPr sz="2400" dirty="0">
                <a:solidFill>
                  <a:schemeClr val="accent5">
                    <a:lumMod val="75000"/>
                  </a:schemeClr>
                </a:solidFill>
                <a:ea typeface="宋体" panose="02010600030101010101" pitchFamily="2" charset="-122"/>
                <a:cs typeface="+mn-lt"/>
              </a:rPr>
              <a:t>Click on the small square above, the small square will turn red, and finally it will show up on the screen.</a:t>
            </a:r>
            <a:endParaRPr lang="zh-CN" sz="2400" dirty="0">
              <a:solidFill>
                <a:schemeClr val="accent5">
                  <a:lumMod val="75000"/>
                </a:schemeClr>
              </a:solidFill>
              <a:ea typeface="宋体" panose="02010600030101010101" pitchFamily="2" charset="-122"/>
              <a:cs typeface="+mn-lt"/>
            </a:endParaRPr>
          </a:p>
        </p:txBody>
      </p:sp>
      <p:pic>
        <p:nvPicPr>
          <p:cNvPr id="19" name="图片 18"/>
          <p:cNvPicPr>
            <a:picLocks noChangeAspect="1"/>
          </p:cNvPicPr>
          <p:nvPr/>
        </p:nvPicPr>
        <p:blipFill>
          <a:blip r:embed="rId3"/>
          <a:stretch>
            <a:fillRect/>
          </a:stretch>
        </p:blipFill>
        <p:spPr>
          <a:xfrm>
            <a:off x="1540510" y="1614170"/>
            <a:ext cx="3860165" cy="3629660"/>
          </a:xfrm>
          <a:prstGeom prst="rect">
            <a:avLst/>
          </a:prstGeom>
        </p:spPr>
      </p:pic>
      <p:sp>
        <p:nvSpPr>
          <p:cNvPr id="20" name="标题 19"/>
          <p:cNvSpPr>
            <a:spLocks noGrp="1"/>
          </p:cNvSpPr>
          <p:nvPr>
            <p:ph type="ctrTitle"/>
          </p:nvPr>
        </p:nvSpPr>
        <p:spPr>
          <a:xfrm>
            <a:off x="2696845" y="522605"/>
            <a:ext cx="9144000" cy="910590"/>
          </a:xfrm>
        </p:spPr>
        <p:txBody>
          <a:bodyPr/>
          <a:p>
            <a:r>
              <a:rPr lang="en-US" altLang="zh-CN" sz="3600">
                <a:solidFill>
                  <a:schemeClr val="accent2"/>
                </a:solidFill>
                <a:latin typeface="+mn-lt"/>
                <a:ea typeface="微软雅黑" panose="020B0503020204020204" charset="-122"/>
                <a:cs typeface="+mn-lt"/>
              </a:rPr>
              <a:t>micro:bit p</a:t>
            </a:r>
            <a:r>
              <a:rPr lang="zh-CN" altLang="en-US" sz="3600">
                <a:solidFill>
                  <a:schemeClr val="accent2"/>
                </a:solidFill>
                <a:latin typeface="+mn-lt"/>
                <a:ea typeface="微软雅黑" panose="020B0503020204020204" charset="-122"/>
                <a:cs typeface="+mn-lt"/>
              </a:rPr>
              <a:t>rogramming tutorial</a:t>
            </a:r>
            <a:endParaRPr lang="zh-CN" altLang="en-US" sz="3600">
              <a:solidFill>
                <a:schemeClr val="accent2"/>
              </a:solidFill>
              <a:latin typeface="+mn-lt"/>
              <a:ea typeface="微软雅黑" panose="020B0503020204020204" charset="-122"/>
              <a:cs typeface="+mn-lt"/>
            </a:endParaRPr>
          </a:p>
        </p:txBody>
      </p:sp>
      <p:sp>
        <p:nvSpPr>
          <p:cNvPr id="21" name="任意多边形 20"/>
          <p:cNvSpPr/>
          <p:nvPr/>
        </p:nvSpPr>
        <p:spPr>
          <a:xfrm>
            <a:off x="408940" y="5568315"/>
            <a:ext cx="11335385" cy="897255"/>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a:solidFill>
                  <a:schemeClr val="bg1"/>
                </a:solidFill>
                <a:latin typeface="微软雅黑" panose="020B0503020204020204" charset="-122"/>
                <a:ea typeface="微软雅黑" panose="020B0503020204020204" charset="-122"/>
                <a:sym typeface="+mn-ea"/>
              </a:rPr>
              <a:t> Yahboom</a:t>
            </a:r>
            <a:r>
              <a:rPr lang="zh-CN" altLang="en-US" sz="2800">
                <a:solidFill>
                  <a:schemeClr val="bg1"/>
                </a:solidFill>
                <a:latin typeface="微软雅黑" panose="020B0503020204020204" charset="-122"/>
                <a:ea typeface="微软雅黑" panose="020B0503020204020204" charset="-122"/>
                <a:sym typeface="+mn-ea"/>
              </a:rPr>
              <a:t>     </a:t>
            </a:r>
            <a:r>
              <a:rPr lang="en-US" altLang="zh-CN" sz="2800">
                <a:solidFill>
                  <a:schemeClr val="bg1"/>
                </a:solidFill>
                <a:latin typeface="微软雅黑" panose="020B0503020204020204" charset="-122"/>
                <a:ea typeface="微软雅黑" panose="020B0503020204020204" charset="-122"/>
                <a:sym typeface="+mn-ea"/>
              </a:rPr>
              <a:t>micro:bit t</a:t>
            </a:r>
            <a:r>
              <a:rPr lang="zh-CN" altLang="en-US" sz="2800">
                <a:solidFill>
                  <a:schemeClr val="bg1"/>
                </a:solidFill>
                <a:latin typeface="微软雅黑" panose="020B0503020204020204" charset="-122"/>
                <a:ea typeface="微软雅黑" panose="020B0503020204020204" charset="-122"/>
                <a:sym typeface="+mn-ea"/>
              </a:rPr>
              <a:t>utorial</a:t>
            </a:r>
            <a:endParaRPr lang="zh-CN" altLang="en-US" sz="2800">
              <a:solidFill>
                <a:schemeClr val="bg1"/>
              </a:solidFill>
              <a:latin typeface="微软雅黑" panose="020B0503020204020204" charset="-122"/>
              <a:ea typeface="微软雅黑" panose="020B0503020204020204" charset="-122"/>
              <a:sym typeface="+mn-ea"/>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1">
          <a:blip r:embed="rId1">
            <a:alphaModFix amt="89000"/>
          </a:blip>
          <a:stretch>
            <a:fillRect/>
          </a:stretch>
        </a:blipFill>
        <a:effectLst/>
      </p:bgPr>
    </p:bg>
    <p:spTree>
      <p:nvGrpSpPr>
        <p:cNvPr id="1" name=""/>
        <p:cNvGrpSpPr/>
        <p:nvPr/>
      </p:nvGrpSpPr>
      <p:grpSpPr>
        <a:xfrm>
          <a:off x="0" y="0"/>
          <a:ext cx="0" cy="0"/>
          <a:chOff x="0" y="0"/>
          <a:chExt cx="0" cy="0"/>
        </a:xfrm>
      </p:grpSpPr>
      <p:pic>
        <p:nvPicPr>
          <p:cNvPr id="10" name="图片 9"/>
          <p:cNvPicPr>
            <a:picLocks noChangeAspect="1"/>
          </p:cNvPicPr>
          <p:nvPr/>
        </p:nvPicPr>
        <p:blipFill>
          <a:blip r:embed="rId2"/>
          <a:stretch>
            <a:fillRect/>
          </a:stretch>
        </p:blipFill>
        <p:spPr>
          <a:xfrm>
            <a:off x="1042035" y="1911350"/>
            <a:ext cx="9551035" cy="3629660"/>
          </a:xfrm>
          <a:prstGeom prst="rect">
            <a:avLst/>
          </a:prstGeom>
          <a:ln w="57150">
            <a:solidFill>
              <a:srgbClr val="5B9BD5"/>
            </a:solidFill>
          </a:ln>
        </p:spPr>
      </p:pic>
      <p:sp>
        <p:nvSpPr>
          <p:cNvPr id="11" name="任意多边形 10"/>
          <p:cNvSpPr/>
          <p:nvPr/>
        </p:nvSpPr>
        <p:spPr>
          <a:xfrm>
            <a:off x="567055" y="1280795"/>
            <a:ext cx="1042035" cy="761365"/>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12" name="组合 11"/>
          <p:cNvGrpSpPr/>
          <p:nvPr/>
        </p:nvGrpSpPr>
        <p:grpSpPr>
          <a:xfrm>
            <a:off x="317514" y="5177568"/>
            <a:ext cx="724486" cy="458769"/>
            <a:chOff x="560275" y="3433438"/>
            <a:chExt cx="1198188" cy="758734"/>
          </a:xfrm>
        </p:grpSpPr>
        <p:sp>
          <p:nvSpPr>
            <p:cNvPr id="13" name="直角三角形 32"/>
            <p:cNvSpPr/>
            <p:nvPr/>
          </p:nvSpPr>
          <p:spPr>
            <a:xfrm rot="16200000">
              <a:off x="1011658" y="3444456"/>
              <a:ext cx="295422" cy="119818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0 w 379828"/>
                <a:gd name="connsiteY0-2" fmla="*/ 1378634 h 1772529"/>
                <a:gd name="connsiteX1-3" fmla="*/ 0 w 379828"/>
                <a:gd name="connsiteY1-4" fmla="*/ 0 h 1772529"/>
                <a:gd name="connsiteX2-5" fmla="*/ 379828 w 379828"/>
                <a:gd name="connsiteY2-6" fmla="*/ 1772529 h 1772529"/>
                <a:gd name="connsiteX3-7" fmla="*/ 0 w 379828"/>
                <a:gd name="connsiteY3-8" fmla="*/ 1378634 h 1772529"/>
                <a:gd name="connsiteX0-9" fmla="*/ 0 w 295422"/>
                <a:gd name="connsiteY0-10" fmla="*/ 1378634 h 1631855"/>
                <a:gd name="connsiteX1-11" fmla="*/ 0 w 295422"/>
                <a:gd name="connsiteY1-12" fmla="*/ 0 h 1631855"/>
                <a:gd name="connsiteX2-13" fmla="*/ 295422 w 295422"/>
                <a:gd name="connsiteY2-14" fmla="*/ 1631855 h 1631855"/>
                <a:gd name="connsiteX3-15" fmla="*/ 0 w 295422"/>
                <a:gd name="connsiteY3-16" fmla="*/ 1378634 h 1631855"/>
              </a:gdLst>
              <a:ahLst/>
              <a:cxnLst>
                <a:cxn ang="0">
                  <a:pos x="connsiteX0-1" y="connsiteY0-2"/>
                </a:cxn>
                <a:cxn ang="0">
                  <a:pos x="connsiteX1-3" y="connsiteY1-4"/>
                </a:cxn>
                <a:cxn ang="0">
                  <a:pos x="connsiteX2-5" y="connsiteY2-6"/>
                </a:cxn>
                <a:cxn ang="0">
                  <a:pos x="connsiteX3-7" y="connsiteY3-8"/>
                </a:cxn>
              </a:cxnLst>
              <a:rect l="l" t="t" r="r" b="b"/>
              <a:pathLst>
                <a:path w="295422" h="1631855">
                  <a:moveTo>
                    <a:pt x="0" y="1378634"/>
                  </a:moveTo>
                  <a:lnTo>
                    <a:pt x="0" y="0"/>
                  </a:lnTo>
                  <a:lnTo>
                    <a:pt x="295422" y="1631855"/>
                  </a:lnTo>
                  <a:lnTo>
                    <a:pt x="0" y="1378634"/>
                  </a:ln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 name="直角三角形 20"/>
            <p:cNvSpPr/>
            <p:nvPr/>
          </p:nvSpPr>
          <p:spPr>
            <a:xfrm>
              <a:off x="890708" y="3433438"/>
              <a:ext cx="675249" cy="758734"/>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295421 w 675249"/>
                <a:gd name="connsiteY0-2" fmla="*/ 1209822 h 1209822"/>
                <a:gd name="connsiteX1-3" fmla="*/ 0 w 675249"/>
                <a:gd name="connsiteY1-4" fmla="*/ 0 h 1209822"/>
                <a:gd name="connsiteX2-5" fmla="*/ 675249 w 675249"/>
                <a:gd name="connsiteY2-6" fmla="*/ 1209822 h 1209822"/>
                <a:gd name="connsiteX3-7" fmla="*/ 295421 w 675249"/>
                <a:gd name="connsiteY3-8" fmla="*/ 1209822 h 1209822"/>
              </a:gdLst>
              <a:ahLst/>
              <a:cxnLst>
                <a:cxn ang="0">
                  <a:pos x="connsiteX0-1" y="connsiteY0-2"/>
                </a:cxn>
                <a:cxn ang="0">
                  <a:pos x="connsiteX1-3" y="connsiteY1-4"/>
                </a:cxn>
                <a:cxn ang="0">
                  <a:pos x="connsiteX2-5" y="connsiteY2-6"/>
                </a:cxn>
                <a:cxn ang="0">
                  <a:pos x="connsiteX3-7" y="connsiteY3-8"/>
                </a:cxn>
              </a:cxnLst>
              <a:rect l="l" t="t" r="r" b="b"/>
              <a:pathLst>
                <a:path w="675249" h="1209822">
                  <a:moveTo>
                    <a:pt x="295421" y="1209822"/>
                  </a:moveTo>
                  <a:lnTo>
                    <a:pt x="0" y="0"/>
                  </a:lnTo>
                  <a:lnTo>
                    <a:pt x="675249" y="1209822"/>
                  </a:lnTo>
                  <a:lnTo>
                    <a:pt x="295421" y="1209822"/>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15" name="文本框 14"/>
          <p:cNvSpPr txBox="1"/>
          <p:nvPr/>
        </p:nvSpPr>
        <p:spPr>
          <a:xfrm flipH="1">
            <a:off x="567055" y="1520190"/>
            <a:ext cx="1158875" cy="521970"/>
          </a:xfrm>
          <a:prstGeom prst="rect">
            <a:avLst/>
          </a:prstGeom>
          <a:noFill/>
        </p:spPr>
        <p:txBody>
          <a:bodyPr wrap="square" rtlCol="0">
            <a:spAutoFit/>
          </a:bodyPr>
          <a:p>
            <a:r>
              <a:rPr lang="en-US" altLang="zh-CN" sz="2800" dirty="0" smtClean="0">
                <a:solidFill>
                  <a:schemeClr val="accent5">
                    <a:lumMod val="75000"/>
                  </a:schemeClr>
                </a:solidFill>
                <a:latin typeface="方正少儿_GBK" panose="02000000000000000000" charset="-122"/>
                <a:ea typeface="方正少儿_GBK" panose="02000000000000000000" charset="-122"/>
              </a:rPr>
              <a:t>Part4</a:t>
            </a:r>
            <a:endParaRPr lang="en-US" altLang="zh-CN" sz="2800" dirty="0" smtClean="0">
              <a:solidFill>
                <a:schemeClr val="accent5">
                  <a:lumMod val="75000"/>
                </a:schemeClr>
              </a:solidFill>
              <a:latin typeface="方正少儿_GBK" panose="02000000000000000000" charset="-122"/>
              <a:ea typeface="方正少儿_GBK" panose="02000000000000000000" charset="-122"/>
            </a:endParaRPr>
          </a:p>
        </p:txBody>
      </p:sp>
      <p:sp>
        <p:nvSpPr>
          <p:cNvPr id="18" name="文本框 17"/>
          <p:cNvSpPr txBox="1"/>
          <p:nvPr/>
        </p:nvSpPr>
        <p:spPr>
          <a:xfrm>
            <a:off x="6801485" y="2830195"/>
            <a:ext cx="3860800" cy="1568450"/>
          </a:xfrm>
          <a:prstGeom prst="rect">
            <a:avLst/>
          </a:prstGeom>
          <a:noFill/>
        </p:spPr>
        <p:txBody>
          <a:bodyPr wrap="square" rtlCol="0">
            <a:spAutoFit/>
          </a:bodyPr>
          <a:p>
            <a:pPr algn="l"/>
            <a:r>
              <a:rPr lang="en-US" sz="2400" dirty="0">
                <a:solidFill>
                  <a:schemeClr val="accent5">
                    <a:lumMod val="75000"/>
                  </a:schemeClr>
                </a:solidFill>
                <a:ea typeface="宋体" panose="02010600030101010101" pitchFamily="2" charset="-122"/>
                <a:cs typeface="+mn-lt"/>
                <a:sym typeface="+mn-ea"/>
              </a:rPr>
              <a:t>           </a:t>
            </a:r>
            <a:r>
              <a:rPr sz="2400" dirty="0">
                <a:solidFill>
                  <a:schemeClr val="accent5">
                    <a:lumMod val="75000"/>
                  </a:schemeClr>
                </a:solidFill>
                <a:ea typeface="宋体" panose="02010600030101010101" pitchFamily="2" charset="-122"/>
                <a:cs typeface="+mn-lt"/>
                <a:sym typeface="+mn-ea"/>
              </a:rPr>
              <a:t>This is the complete building block for this course, let's download it to the micro:bit Game Handle.</a:t>
            </a:r>
            <a:endParaRPr lang="zh-CN" sz="2400" dirty="0">
              <a:solidFill>
                <a:schemeClr val="accent5">
                  <a:lumMod val="75000"/>
                </a:schemeClr>
              </a:solidFill>
              <a:latin typeface="宋体" panose="02010600030101010101" pitchFamily="2" charset="-122"/>
              <a:ea typeface="宋体" panose="02010600030101010101" pitchFamily="2" charset="-122"/>
              <a:cs typeface="宋体" panose="02010600030101010101" pitchFamily="2" charset="-122"/>
            </a:endParaRPr>
          </a:p>
        </p:txBody>
      </p:sp>
      <p:sp>
        <p:nvSpPr>
          <p:cNvPr id="20" name="标题 19"/>
          <p:cNvSpPr>
            <a:spLocks noGrp="1"/>
          </p:cNvSpPr>
          <p:nvPr>
            <p:ph type="ctrTitle"/>
          </p:nvPr>
        </p:nvSpPr>
        <p:spPr>
          <a:xfrm>
            <a:off x="2696845" y="522605"/>
            <a:ext cx="9144000" cy="910590"/>
          </a:xfrm>
        </p:spPr>
        <p:txBody>
          <a:bodyPr/>
          <a:p>
            <a:r>
              <a:rPr lang="en-US" altLang="zh-CN" sz="3600">
                <a:solidFill>
                  <a:schemeClr val="accent2"/>
                </a:solidFill>
                <a:latin typeface="+mn-lt"/>
                <a:ea typeface="微软雅黑" panose="020B0503020204020204" charset="-122"/>
                <a:cs typeface="+mn-lt"/>
              </a:rPr>
              <a:t>micro:bit p</a:t>
            </a:r>
            <a:r>
              <a:rPr lang="zh-CN" altLang="en-US" sz="3600">
                <a:solidFill>
                  <a:schemeClr val="accent2"/>
                </a:solidFill>
                <a:latin typeface="+mn-lt"/>
                <a:ea typeface="微软雅黑" panose="020B0503020204020204" charset="-122"/>
                <a:cs typeface="+mn-lt"/>
              </a:rPr>
              <a:t>rogramming tutorial</a:t>
            </a:r>
            <a:endParaRPr lang="zh-CN" altLang="en-US" sz="3600">
              <a:solidFill>
                <a:schemeClr val="accent2"/>
              </a:solidFill>
              <a:latin typeface="+mn-lt"/>
              <a:ea typeface="微软雅黑" panose="020B0503020204020204" charset="-122"/>
              <a:cs typeface="+mn-lt"/>
            </a:endParaRPr>
          </a:p>
        </p:txBody>
      </p:sp>
      <p:sp>
        <p:nvSpPr>
          <p:cNvPr id="21" name="任意多边形 20"/>
          <p:cNvSpPr/>
          <p:nvPr/>
        </p:nvSpPr>
        <p:spPr>
          <a:xfrm>
            <a:off x="408940" y="5568315"/>
            <a:ext cx="11335385" cy="897255"/>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a:solidFill>
                  <a:schemeClr val="bg1"/>
                </a:solidFill>
                <a:latin typeface="微软雅黑" panose="020B0503020204020204" charset="-122"/>
                <a:ea typeface="微软雅黑" panose="020B0503020204020204" charset="-122"/>
                <a:sym typeface="+mn-ea"/>
              </a:rPr>
              <a:t> Yahboom</a:t>
            </a:r>
            <a:r>
              <a:rPr lang="zh-CN" altLang="en-US" sz="2800">
                <a:solidFill>
                  <a:schemeClr val="bg1"/>
                </a:solidFill>
                <a:latin typeface="微软雅黑" panose="020B0503020204020204" charset="-122"/>
                <a:ea typeface="微软雅黑" panose="020B0503020204020204" charset="-122"/>
                <a:sym typeface="+mn-ea"/>
              </a:rPr>
              <a:t>     </a:t>
            </a:r>
            <a:r>
              <a:rPr lang="en-US" altLang="zh-CN" sz="2800">
                <a:solidFill>
                  <a:schemeClr val="bg1"/>
                </a:solidFill>
                <a:latin typeface="微软雅黑" panose="020B0503020204020204" charset="-122"/>
                <a:ea typeface="微软雅黑" panose="020B0503020204020204" charset="-122"/>
                <a:sym typeface="+mn-ea"/>
              </a:rPr>
              <a:t>micro:bit t</a:t>
            </a:r>
            <a:r>
              <a:rPr lang="zh-CN" altLang="en-US" sz="2800">
                <a:solidFill>
                  <a:schemeClr val="bg1"/>
                </a:solidFill>
                <a:latin typeface="微软雅黑" panose="020B0503020204020204" charset="-122"/>
                <a:ea typeface="微软雅黑" panose="020B0503020204020204" charset="-122"/>
                <a:sym typeface="+mn-ea"/>
              </a:rPr>
              <a:t>utorial</a:t>
            </a:r>
            <a:endParaRPr lang="zh-CN" altLang="en-US" sz="2800">
              <a:solidFill>
                <a:schemeClr val="bg1"/>
              </a:solidFill>
              <a:latin typeface="微软雅黑" panose="020B0503020204020204" charset="-122"/>
              <a:ea typeface="微软雅黑" panose="020B0503020204020204" charset="-122"/>
              <a:sym typeface="+mn-ea"/>
            </a:endParaRPr>
          </a:p>
        </p:txBody>
      </p:sp>
      <p:pic>
        <p:nvPicPr>
          <p:cNvPr id="19" name="图片 18"/>
          <p:cNvPicPr>
            <a:picLocks noChangeAspect="1"/>
          </p:cNvPicPr>
          <p:nvPr/>
        </p:nvPicPr>
        <p:blipFill>
          <a:blip r:embed="rId3"/>
          <a:stretch>
            <a:fillRect/>
          </a:stretch>
        </p:blipFill>
        <p:spPr>
          <a:xfrm>
            <a:off x="1437640" y="1936750"/>
            <a:ext cx="3764280" cy="357949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1">
          <a:blip r:embed="rId1">
            <a:alphaModFix amt="89000"/>
          </a:blip>
          <a:stretch>
            <a:fillRect/>
          </a:stretch>
        </a:blipFill>
        <a:effectLst/>
      </p:bgPr>
    </p:bg>
    <p:spTree>
      <p:nvGrpSpPr>
        <p:cNvPr id="1" name=""/>
        <p:cNvGrpSpPr/>
        <p:nvPr/>
      </p:nvGrpSpPr>
      <p:grpSpPr>
        <a:xfrm>
          <a:off x="0" y="0"/>
          <a:ext cx="0" cy="0"/>
          <a:chOff x="0" y="0"/>
          <a:chExt cx="0" cy="0"/>
        </a:xfrm>
      </p:grpSpPr>
      <p:pic>
        <p:nvPicPr>
          <p:cNvPr id="9" name="图片 8"/>
          <p:cNvPicPr>
            <a:picLocks noChangeAspect="1"/>
          </p:cNvPicPr>
          <p:nvPr/>
        </p:nvPicPr>
        <p:blipFill>
          <a:blip r:embed="rId2"/>
          <a:stretch>
            <a:fillRect/>
          </a:stretch>
        </p:blipFill>
        <p:spPr>
          <a:xfrm>
            <a:off x="1111250" y="1820545"/>
            <a:ext cx="9568815" cy="3636645"/>
          </a:xfrm>
          <a:prstGeom prst="rect">
            <a:avLst/>
          </a:prstGeom>
          <a:ln w="57150">
            <a:solidFill>
              <a:srgbClr val="5B9BD5"/>
            </a:solidFill>
          </a:ln>
        </p:spPr>
      </p:pic>
      <p:sp>
        <p:nvSpPr>
          <p:cNvPr id="10" name="任意多边形 9"/>
          <p:cNvSpPr/>
          <p:nvPr/>
        </p:nvSpPr>
        <p:spPr>
          <a:xfrm>
            <a:off x="567055" y="1280795"/>
            <a:ext cx="1042035" cy="761365"/>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11" name="组合 10"/>
          <p:cNvGrpSpPr/>
          <p:nvPr/>
        </p:nvGrpSpPr>
        <p:grpSpPr>
          <a:xfrm>
            <a:off x="317514" y="5177568"/>
            <a:ext cx="724486" cy="458769"/>
            <a:chOff x="560275" y="3433438"/>
            <a:chExt cx="1198188" cy="758734"/>
          </a:xfrm>
        </p:grpSpPr>
        <p:sp>
          <p:nvSpPr>
            <p:cNvPr id="12" name="直角三角形 32"/>
            <p:cNvSpPr/>
            <p:nvPr/>
          </p:nvSpPr>
          <p:spPr>
            <a:xfrm rot="16200000">
              <a:off x="1011658" y="3444456"/>
              <a:ext cx="295422" cy="119818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0 w 379828"/>
                <a:gd name="connsiteY0-2" fmla="*/ 1378634 h 1772529"/>
                <a:gd name="connsiteX1-3" fmla="*/ 0 w 379828"/>
                <a:gd name="connsiteY1-4" fmla="*/ 0 h 1772529"/>
                <a:gd name="connsiteX2-5" fmla="*/ 379828 w 379828"/>
                <a:gd name="connsiteY2-6" fmla="*/ 1772529 h 1772529"/>
                <a:gd name="connsiteX3-7" fmla="*/ 0 w 379828"/>
                <a:gd name="connsiteY3-8" fmla="*/ 1378634 h 1772529"/>
                <a:gd name="connsiteX0-9" fmla="*/ 0 w 295422"/>
                <a:gd name="connsiteY0-10" fmla="*/ 1378634 h 1631855"/>
                <a:gd name="connsiteX1-11" fmla="*/ 0 w 295422"/>
                <a:gd name="connsiteY1-12" fmla="*/ 0 h 1631855"/>
                <a:gd name="connsiteX2-13" fmla="*/ 295422 w 295422"/>
                <a:gd name="connsiteY2-14" fmla="*/ 1631855 h 1631855"/>
                <a:gd name="connsiteX3-15" fmla="*/ 0 w 295422"/>
                <a:gd name="connsiteY3-16" fmla="*/ 1378634 h 1631855"/>
              </a:gdLst>
              <a:ahLst/>
              <a:cxnLst>
                <a:cxn ang="0">
                  <a:pos x="connsiteX0-1" y="connsiteY0-2"/>
                </a:cxn>
                <a:cxn ang="0">
                  <a:pos x="connsiteX1-3" y="connsiteY1-4"/>
                </a:cxn>
                <a:cxn ang="0">
                  <a:pos x="connsiteX2-5" y="connsiteY2-6"/>
                </a:cxn>
                <a:cxn ang="0">
                  <a:pos x="connsiteX3-7" y="connsiteY3-8"/>
                </a:cxn>
              </a:cxnLst>
              <a:rect l="l" t="t" r="r" b="b"/>
              <a:pathLst>
                <a:path w="295422" h="1631855">
                  <a:moveTo>
                    <a:pt x="0" y="1378634"/>
                  </a:moveTo>
                  <a:lnTo>
                    <a:pt x="0" y="0"/>
                  </a:lnTo>
                  <a:lnTo>
                    <a:pt x="295422" y="1631855"/>
                  </a:lnTo>
                  <a:lnTo>
                    <a:pt x="0" y="1378634"/>
                  </a:ln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 name="直角三角形 20"/>
            <p:cNvSpPr/>
            <p:nvPr/>
          </p:nvSpPr>
          <p:spPr>
            <a:xfrm>
              <a:off x="890708" y="3433438"/>
              <a:ext cx="675249" cy="758734"/>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295421 w 675249"/>
                <a:gd name="connsiteY0-2" fmla="*/ 1209822 h 1209822"/>
                <a:gd name="connsiteX1-3" fmla="*/ 0 w 675249"/>
                <a:gd name="connsiteY1-4" fmla="*/ 0 h 1209822"/>
                <a:gd name="connsiteX2-5" fmla="*/ 675249 w 675249"/>
                <a:gd name="connsiteY2-6" fmla="*/ 1209822 h 1209822"/>
                <a:gd name="connsiteX3-7" fmla="*/ 295421 w 675249"/>
                <a:gd name="connsiteY3-8" fmla="*/ 1209822 h 1209822"/>
              </a:gdLst>
              <a:ahLst/>
              <a:cxnLst>
                <a:cxn ang="0">
                  <a:pos x="connsiteX0-1" y="connsiteY0-2"/>
                </a:cxn>
                <a:cxn ang="0">
                  <a:pos x="connsiteX1-3" y="connsiteY1-4"/>
                </a:cxn>
                <a:cxn ang="0">
                  <a:pos x="connsiteX2-5" y="connsiteY2-6"/>
                </a:cxn>
                <a:cxn ang="0">
                  <a:pos x="connsiteX3-7" y="connsiteY3-8"/>
                </a:cxn>
              </a:cxnLst>
              <a:rect l="l" t="t" r="r" b="b"/>
              <a:pathLst>
                <a:path w="675249" h="1209822">
                  <a:moveTo>
                    <a:pt x="295421" y="1209822"/>
                  </a:moveTo>
                  <a:lnTo>
                    <a:pt x="0" y="0"/>
                  </a:lnTo>
                  <a:lnTo>
                    <a:pt x="675249" y="1209822"/>
                  </a:lnTo>
                  <a:lnTo>
                    <a:pt x="295421" y="1209822"/>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14" name="文本框 13"/>
          <p:cNvSpPr txBox="1"/>
          <p:nvPr/>
        </p:nvSpPr>
        <p:spPr>
          <a:xfrm flipH="1">
            <a:off x="567055" y="1520190"/>
            <a:ext cx="1158875" cy="521970"/>
          </a:xfrm>
          <a:prstGeom prst="rect">
            <a:avLst/>
          </a:prstGeom>
          <a:noFill/>
        </p:spPr>
        <p:txBody>
          <a:bodyPr wrap="square" rtlCol="0">
            <a:spAutoFit/>
          </a:bodyPr>
          <a:p>
            <a:r>
              <a:rPr lang="en-US" altLang="zh-CN" sz="2800" dirty="0" smtClean="0">
                <a:solidFill>
                  <a:schemeClr val="accent5">
                    <a:lumMod val="75000"/>
                  </a:schemeClr>
                </a:solidFill>
                <a:latin typeface="方正少儿_GBK" panose="02000000000000000000" charset="-122"/>
                <a:ea typeface="方正少儿_GBK" panose="02000000000000000000" charset="-122"/>
              </a:rPr>
              <a:t>Part5</a:t>
            </a:r>
            <a:endParaRPr lang="en-US" altLang="zh-CN" sz="2800" dirty="0" smtClean="0">
              <a:solidFill>
                <a:schemeClr val="accent5">
                  <a:lumMod val="75000"/>
                </a:schemeClr>
              </a:solidFill>
              <a:latin typeface="方正少儿_GBK" panose="02000000000000000000" charset="-122"/>
              <a:ea typeface="方正少儿_GBK" panose="02000000000000000000" charset="-122"/>
            </a:endParaRPr>
          </a:p>
        </p:txBody>
      </p:sp>
      <p:sp>
        <p:nvSpPr>
          <p:cNvPr id="15" name="文本框 14"/>
          <p:cNvSpPr txBox="1"/>
          <p:nvPr/>
        </p:nvSpPr>
        <p:spPr>
          <a:xfrm>
            <a:off x="2286635" y="1911350"/>
            <a:ext cx="7618095" cy="4154170"/>
          </a:xfrm>
          <a:prstGeom prst="rect">
            <a:avLst/>
          </a:prstGeom>
          <a:noFill/>
        </p:spPr>
        <p:txBody>
          <a:bodyPr wrap="square" rtlCol="0" anchor="t">
            <a:spAutoFit/>
          </a:bodyPr>
          <a:p>
            <a:pPr algn="l">
              <a:buNone/>
            </a:pPr>
            <a:r>
              <a:rPr lang="zh-CN" altLang="en-US" sz="2400" dirty="0">
                <a:solidFill>
                  <a:schemeClr val="accent5">
                    <a:lumMod val="75000"/>
                  </a:schemeClr>
                </a:solidFill>
                <a:latin typeface="方正少儿_GBK" panose="02000000000000000000" charset="-122"/>
                <a:ea typeface="方正少儿_GBK" panose="02000000000000000000" charset="-122"/>
                <a:sym typeface="+mn-ea"/>
              </a:rPr>
              <a:t>Do you learn the course today?</a:t>
            </a:r>
            <a:endParaRPr lang="zh-CN" altLang="en-US" sz="2400" dirty="0">
              <a:solidFill>
                <a:schemeClr val="accent5">
                  <a:lumMod val="75000"/>
                </a:schemeClr>
              </a:solidFill>
              <a:latin typeface="方正少儿_GBK" panose="02000000000000000000" charset="-122"/>
              <a:ea typeface="方正少儿_GBK" panose="02000000000000000000" charset="-122"/>
              <a:sym typeface="+mn-ea"/>
            </a:endParaRPr>
          </a:p>
          <a:p>
            <a:pPr algn="l">
              <a:buNone/>
            </a:pPr>
            <a:r>
              <a:rPr lang="zh-CN" altLang="en-US" sz="2400" dirty="0">
                <a:solidFill>
                  <a:schemeClr val="accent5">
                    <a:lumMod val="75000"/>
                  </a:schemeClr>
                </a:solidFill>
                <a:latin typeface="方正少儿_GBK" panose="02000000000000000000" charset="-122"/>
                <a:ea typeface="方正少儿_GBK" panose="02000000000000000000" charset="-122"/>
                <a:sym typeface="+mn-ea"/>
              </a:rPr>
              <a:t>If you learn to do it, give yourself a top quack.</a:t>
            </a:r>
            <a:endParaRPr lang="zh-CN" altLang="en-US" sz="2400" dirty="0">
              <a:solidFill>
                <a:schemeClr val="accent5">
                  <a:lumMod val="75000"/>
                </a:schemeClr>
              </a:solidFill>
              <a:latin typeface="方正少儿_GBK" panose="02000000000000000000" charset="-122"/>
              <a:ea typeface="方正少儿_GBK" panose="02000000000000000000" charset="-122"/>
              <a:sym typeface="+mn-ea"/>
            </a:endParaRPr>
          </a:p>
          <a:p>
            <a:pPr algn="l">
              <a:buNone/>
            </a:pPr>
            <a:r>
              <a:rPr lang="zh-CN" altLang="en-US" sz="2400" dirty="0">
                <a:solidFill>
                  <a:schemeClr val="accent5">
                    <a:lumMod val="75000"/>
                  </a:schemeClr>
                </a:solidFill>
                <a:latin typeface="方正少儿_GBK" panose="02000000000000000000" charset="-122"/>
                <a:ea typeface="方正少儿_GBK" panose="02000000000000000000" charset="-122"/>
                <a:sym typeface="+mn-ea"/>
              </a:rPr>
              <a:t>Now give you a homework assignment.</a:t>
            </a:r>
            <a:endParaRPr lang="en-US" altLang="zh-CN" sz="2800" dirty="0">
              <a:solidFill>
                <a:schemeClr val="accent5">
                  <a:lumMod val="75000"/>
                </a:schemeClr>
              </a:solidFill>
              <a:latin typeface="方正少儿_GBK" panose="02000000000000000000" charset="-122"/>
              <a:ea typeface="方正少儿_GBK" panose="02000000000000000000" charset="-122"/>
              <a:sym typeface="+mn-ea"/>
            </a:endParaRPr>
          </a:p>
          <a:p>
            <a:pPr algn="l"/>
            <a:endParaRPr lang="zh-CN" altLang="en-US" sz="2800" dirty="0">
              <a:solidFill>
                <a:srgbClr val="FF0000"/>
              </a:solidFill>
              <a:latin typeface="方正少儿_GBK" panose="02000000000000000000" charset="-122"/>
              <a:ea typeface="方正少儿_GBK" panose="02000000000000000000" charset="-122"/>
              <a:sym typeface="+mn-ea"/>
            </a:endParaRPr>
          </a:p>
          <a:p>
            <a:pPr algn="l"/>
            <a:r>
              <a:rPr lang="zh-CN" sz="2800" dirty="0">
                <a:solidFill>
                  <a:srgbClr val="FF0000"/>
                </a:solidFill>
                <a:ea typeface="宋体" panose="02010600030101010101" pitchFamily="2" charset="-122"/>
                <a:cs typeface="+mn-lt"/>
                <a:sym typeface="+mn-ea"/>
              </a:rPr>
              <a:t>Make an alarm, play ringtones during the day and stop playing at night</a:t>
            </a:r>
            <a:r>
              <a:rPr lang="en-US" altLang="zh-CN" sz="2800" dirty="0">
                <a:solidFill>
                  <a:srgbClr val="FF0000"/>
                </a:solidFill>
                <a:ea typeface="宋体" panose="02010600030101010101" pitchFamily="2" charset="-122"/>
                <a:cs typeface="+mn-lt"/>
                <a:sym typeface="+mn-ea"/>
              </a:rPr>
              <a:t>.</a:t>
            </a:r>
            <a:endParaRPr lang="zh-CN" sz="2800" dirty="0">
              <a:solidFill>
                <a:srgbClr val="FF0000"/>
              </a:solidFill>
              <a:ea typeface="宋体" panose="02010600030101010101" pitchFamily="2" charset="-122"/>
              <a:cs typeface="+mn-lt"/>
              <a:sym typeface="+mn-ea"/>
            </a:endParaRPr>
          </a:p>
          <a:p>
            <a:pPr algn="l"/>
            <a:endParaRPr lang="en-US" altLang="zh-CN" sz="2800"/>
          </a:p>
          <a:p>
            <a:pPr algn="l"/>
            <a:r>
              <a:rPr lang="zh-CN" altLang="en-US" sz="2400" dirty="0">
                <a:solidFill>
                  <a:schemeClr val="accent5">
                    <a:lumMod val="75000"/>
                  </a:schemeClr>
                </a:solidFill>
                <a:latin typeface="方正少儿_GBK" panose="02000000000000000000" charset="-122"/>
                <a:ea typeface="方正少儿_GBK" panose="02000000000000000000" charset="-122"/>
                <a:sym typeface="+mn-ea"/>
              </a:rPr>
              <a:t>Start your little brain. Try it.</a:t>
            </a:r>
            <a:endParaRPr lang="zh-CN" altLang="en-US" sz="2800" dirty="0">
              <a:solidFill>
                <a:schemeClr val="accent5">
                  <a:lumMod val="75000"/>
                </a:schemeClr>
              </a:solidFill>
              <a:effectLst>
                <a:outerShdw blurRad="38100" dist="19050" dir="2700000" algn="tl" rotWithShape="0">
                  <a:schemeClr val="dk1">
                    <a:alpha val="40000"/>
                  </a:schemeClr>
                </a:outerShdw>
              </a:effectLst>
              <a:latin typeface="方正少儿_GBK" panose="02000000000000000000" charset="-122"/>
              <a:ea typeface="方正少儿_GBK" panose="02000000000000000000" charset="-122"/>
              <a:sym typeface="+mn-ea"/>
            </a:endParaRPr>
          </a:p>
          <a:p>
            <a:pPr algn="l"/>
            <a:endParaRPr lang="en-US" altLang="zh-CN" sz="2800" dirty="0">
              <a:solidFill>
                <a:schemeClr val="accent5">
                  <a:lumMod val="75000"/>
                </a:schemeClr>
              </a:solidFill>
              <a:effectLst>
                <a:outerShdw blurRad="38100" dist="19050" dir="2700000" algn="tl" rotWithShape="0">
                  <a:schemeClr val="dk1">
                    <a:alpha val="40000"/>
                  </a:schemeClr>
                </a:outerShdw>
              </a:effectLst>
              <a:latin typeface="方正少儿_GBK" panose="02000000000000000000" charset="-122"/>
              <a:ea typeface="方正少儿_GBK" panose="02000000000000000000" charset="-122"/>
              <a:sym typeface="+mn-ea"/>
            </a:endParaRPr>
          </a:p>
          <a:p>
            <a:pPr algn="l"/>
            <a:endParaRPr lang="en-US" altLang="zh-CN" sz="2800"/>
          </a:p>
        </p:txBody>
      </p:sp>
      <p:sp>
        <p:nvSpPr>
          <p:cNvPr id="16" name="标题 15"/>
          <p:cNvSpPr>
            <a:spLocks noGrp="1"/>
          </p:cNvSpPr>
          <p:nvPr>
            <p:ph type="ctrTitle"/>
          </p:nvPr>
        </p:nvSpPr>
        <p:spPr>
          <a:xfrm>
            <a:off x="2696845" y="522605"/>
            <a:ext cx="9144000" cy="910590"/>
          </a:xfrm>
        </p:spPr>
        <p:txBody>
          <a:bodyPr/>
          <a:p>
            <a:r>
              <a:rPr lang="en-US" altLang="zh-CN" sz="3600">
                <a:solidFill>
                  <a:schemeClr val="accent2"/>
                </a:solidFill>
                <a:latin typeface="+mn-lt"/>
                <a:ea typeface="微软雅黑" panose="020B0503020204020204" charset="-122"/>
                <a:cs typeface="+mn-lt"/>
              </a:rPr>
              <a:t>micro:bit p</a:t>
            </a:r>
            <a:r>
              <a:rPr lang="zh-CN" altLang="en-US" sz="3600">
                <a:solidFill>
                  <a:schemeClr val="accent2"/>
                </a:solidFill>
                <a:latin typeface="+mn-lt"/>
                <a:ea typeface="微软雅黑" panose="020B0503020204020204" charset="-122"/>
                <a:cs typeface="+mn-lt"/>
              </a:rPr>
              <a:t>rogramming tutorial</a:t>
            </a:r>
            <a:endParaRPr lang="zh-CN" altLang="en-US" sz="3600">
              <a:solidFill>
                <a:schemeClr val="accent2"/>
              </a:solidFill>
              <a:latin typeface="+mn-lt"/>
              <a:ea typeface="微软雅黑" panose="020B0503020204020204" charset="-122"/>
              <a:cs typeface="+mn-lt"/>
            </a:endParaRPr>
          </a:p>
        </p:txBody>
      </p:sp>
      <p:sp>
        <p:nvSpPr>
          <p:cNvPr id="17" name="任意多边形 16"/>
          <p:cNvSpPr/>
          <p:nvPr/>
        </p:nvSpPr>
        <p:spPr>
          <a:xfrm>
            <a:off x="408940" y="5568315"/>
            <a:ext cx="11335385" cy="897255"/>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a:solidFill>
                  <a:schemeClr val="bg1"/>
                </a:solidFill>
                <a:latin typeface="微软雅黑" panose="020B0503020204020204" charset="-122"/>
                <a:ea typeface="微软雅黑" panose="020B0503020204020204" charset="-122"/>
                <a:sym typeface="+mn-ea"/>
              </a:rPr>
              <a:t> Yahboom</a:t>
            </a:r>
            <a:r>
              <a:rPr lang="zh-CN" altLang="en-US" sz="2800">
                <a:solidFill>
                  <a:schemeClr val="bg1"/>
                </a:solidFill>
                <a:latin typeface="微软雅黑" panose="020B0503020204020204" charset="-122"/>
                <a:ea typeface="微软雅黑" panose="020B0503020204020204" charset="-122"/>
                <a:sym typeface="+mn-ea"/>
              </a:rPr>
              <a:t>     </a:t>
            </a:r>
            <a:r>
              <a:rPr lang="en-US" altLang="zh-CN" sz="2800">
                <a:solidFill>
                  <a:schemeClr val="bg1"/>
                </a:solidFill>
                <a:latin typeface="微软雅黑" panose="020B0503020204020204" charset="-122"/>
                <a:ea typeface="微软雅黑" panose="020B0503020204020204" charset="-122"/>
                <a:sym typeface="+mn-ea"/>
              </a:rPr>
              <a:t>micro:bit t</a:t>
            </a:r>
            <a:r>
              <a:rPr lang="zh-CN" altLang="en-US" sz="2800">
                <a:solidFill>
                  <a:schemeClr val="bg1"/>
                </a:solidFill>
                <a:latin typeface="微软雅黑" panose="020B0503020204020204" charset="-122"/>
                <a:ea typeface="微软雅黑" panose="020B0503020204020204" charset="-122"/>
                <a:sym typeface="+mn-ea"/>
              </a:rPr>
              <a:t>utorial</a:t>
            </a:r>
            <a:endParaRPr lang="zh-CN" altLang="en-US" sz="2800">
              <a:solidFill>
                <a:schemeClr val="bg1"/>
              </a:solidFill>
              <a:latin typeface="微软雅黑" panose="020B0503020204020204" charset="-122"/>
              <a:ea typeface="微软雅黑" panose="020B0503020204020204" charset="-122"/>
              <a:sym typeface="+mn-ea"/>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rotWithShape="1">
          <a:blip r:embed="rId1">
            <a:alphaModFix amt="89000"/>
          </a:blip>
          <a:stretch>
            <a:fillRect/>
          </a:stretch>
        </a:blipFill>
        <a:effectLst/>
      </p:bgPr>
    </p:bg>
    <p:spTree>
      <p:nvGrpSpPr>
        <p:cNvPr id="1" name=""/>
        <p:cNvGrpSpPr/>
        <p:nvPr/>
      </p:nvGrpSpPr>
      <p:grpSpPr>
        <a:xfrm>
          <a:off x="0" y="0"/>
          <a:ext cx="0" cy="0"/>
          <a:chOff x="0" y="0"/>
          <a:chExt cx="0" cy="0"/>
        </a:xfrm>
      </p:grpSpPr>
      <p:grpSp>
        <p:nvGrpSpPr>
          <p:cNvPr id="5" name="组合 4"/>
          <p:cNvGrpSpPr/>
          <p:nvPr/>
        </p:nvGrpSpPr>
        <p:grpSpPr>
          <a:xfrm>
            <a:off x="317514" y="5177568"/>
            <a:ext cx="724486" cy="458769"/>
            <a:chOff x="560275" y="3433438"/>
            <a:chExt cx="1198188" cy="758734"/>
          </a:xfrm>
        </p:grpSpPr>
        <p:sp>
          <p:nvSpPr>
            <p:cNvPr id="6" name="直角三角形 32"/>
            <p:cNvSpPr/>
            <p:nvPr/>
          </p:nvSpPr>
          <p:spPr>
            <a:xfrm rot="16200000">
              <a:off x="1011658" y="3444456"/>
              <a:ext cx="295422" cy="119818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0 w 379828"/>
                <a:gd name="connsiteY0-2" fmla="*/ 1378634 h 1772529"/>
                <a:gd name="connsiteX1-3" fmla="*/ 0 w 379828"/>
                <a:gd name="connsiteY1-4" fmla="*/ 0 h 1772529"/>
                <a:gd name="connsiteX2-5" fmla="*/ 379828 w 379828"/>
                <a:gd name="connsiteY2-6" fmla="*/ 1772529 h 1772529"/>
                <a:gd name="connsiteX3-7" fmla="*/ 0 w 379828"/>
                <a:gd name="connsiteY3-8" fmla="*/ 1378634 h 1772529"/>
                <a:gd name="connsiteX0-9" fmla="*/ 0 w 295422"/>
                <a:gd name="connsiteY0-10" fmla="*/ 1378634 h 1631855"/>
                <a:gd name="connsiteX1-11" fmla="*/ 0 w 295422"/>
                <a:gd name="connsiteY1-12" fmla="*/ 0 h 1631855"/>
                <a:gd name="connsiteX2-13" fmla="*/ 295422 w 295422"/>
                <a:gd name="connsiteY2-14" fmla="*/ 1631855 h 1631855"/>
                <a:gd name="connsiteX3-15" fmla="*/ 0 w 295422"/>
                <a:gd name="connsiteY3-16" fmla="*/ 1378634 h 1631855"/>
              </a:gdLst>
              <a:ahLst/>
              <a:cxnLst>
                <a:cxn ang="0">
                  <a:pos x="connsiteX0-1" y="connsiteY0-2"/>
                </a:cxn>
                <a:cxn ang="0">
                  <a:pos x="connsiteX1-3" y="connsiteY1-4"/>
                </a:cxn>
                <a:cxn ang="0">
                  <a:pos x="connsiteX2-5" y="connsiteY2-6"/>
                </a:cxn>
                <a:cxn ang="0">
                  <a:pos x="connsiteX3-7" y="connsiteY3-8"/>
                </a:cxn>
              </a:cxnLst>
              <a:rect l="l" t="t" r="r" b="b"/>
              <a:pathLst>
                <a:path w="295422" h="1631855">
                  <a:moveTo>
                    <a:pt x="0" y="1378634"/>
                  </a:moveTo>
                  <a:lnTo>
                    <a:pt x="0" y="0"/>
                  </a:lnTo>
                  <a:lnTo>
                    <a:pt x="295422" y="1631855"/>
                  </a:lnTo>
                  <a:lnTo>
                    <a:pt x="0" y="1378634"/>
                  </a:ln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直角三角形 20"/>
            <p:cNvSpPr/>
            <p:nvPr/>
          </p:nvSpPr>
          <p:spPr>
            <a:xfrm>
              <a:off x="890708" y="3433438"/>
              <a:ext cx="675249" cy="758734"/>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295421 w 675249"/>
                <a:gd name="connsiteY0-2" fmla="*/ 1209822 h 1209822"/>
                <a:gd name="connsiteX1-3" fmla="*/ 0 w 675249"/>
                <a:gd name="connsiteY1-4" fmla="*/ 0 h 1209822"/>
                <a:gd name="connsiteX2-5" fmla="*/ 675249 w 675249"/>
                <a:gd name="connsiteY2-6" fmla="*/ 1209822 h 1209822"/>
                <a:gd name="connsiteX3-7" fmla="*/ 295421 w 675249"/>
                <a:gd name="connsiteY3-8" fmla="*/ 1209822 h 1209822"/>
              </a:gdLst>
              <a:ahLst/>
              <a:cxnLst>
                <a:cxn ang="0">
                  <a:pos x="connsiteX0-1" y="connsiteY0-2"/>
                </a:cxn>
                <a:cxn ang="0">
                  <a:pos x="connsiteX1-3" y="connsiteY1-4"/>
                </a:cxn>
                <a:cxn ang="0">
                  <a:pos x="connsiteX2-5" y="connsiteY2-6"/>
                </a:cxn>
                <a:cxn ang="0">
                  <a:pos x="connsiteX3-7" y="connsiteY3-8"/>
                </a:cxn>
              </a:cxnLst>
              <a:rect l="l" t="t" r="r" b="b"/>
              <a:pathLst>
                <a:path w="675249" h="1209822">
                  <a:moveTo>
                    <a:pt x="295421" y="1209822"/>
                  </a:moveTo>
                  <a:lnTo>
                    <a:pt x="0" y="0"/>
                  </a:lnTo>
                  <a:lnTo>
                    <a:pt x="675249" y="1209822"/>
                  </a:lnTo>
                  <a:lnTo>
                    <a:pt x="295421" y="1209822"/>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10" name="任意多边形 9"/>
          <p:cNvSpPr/>
          <p:nvPr/>
        </p:nvSpPr>
        <p:spPr>
          <a:xfrm>
            <a:off x="3429635" y="1655445"/>
            <a:ext cx="6214745" cy="3546475"/>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mtClean="0"/>
              <a:t> </a:t>
            </a:r>
            <a:endParaRPr lang="zh-CN" altLang="en-US" dirty="0"/>
          </a:p>
        </p:txBody>
      </p:sp>
      <p:sp>
        <p:nvSpPr>
          <p:cNvPr id="11" name="任意多边形 10"/>
          <p:cNvSpPr/>
          <p:nvPr/>
        </p:nvSpPr>
        <p:spPr>
          <a:xfrm>
            <a:off x="9067011" y="1756459"/>
            <a:ext cx="1451304" cy="888061"/>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 name="文本框 11"/>
          <p:cNvSpPr txBox="1"/>
          <p:nvPr/>
        </p:nvSpPr>
        <p:spPr>
          <a:xfrm>
            <a:off x="9103501" y="2122108"/>
            <a:ext cx="1379430" cy="368300"/>
          </a:xfrm>
          <a:prstGeom prst="rect">
            <a:avLst/>
          </a:prstGeom>
          <a:noFill/>
        </p:spPr>
        <p:txBody>
          <a:bodyPr wrap="square" rtlCol="0">
            <a:spAutoFit/>
          </a:bodyPr>
          <a:p>
            <a:pPr algn="ctr"/>
            <a:r>
              <a:rPr lang="en-US" altLang="zh-CN" dirty="0" smtClean="0">
                <a:solidFill>
                  <a:schemeClr val="accent5">
                    <a:lumMod val="75000"/>
                  </a:schemeClr>
                </a:solidFill>
                <a:latin typeface="方正少儿_GBK" panose="02000000000000000000" charset="-122"/>
                <a:ea typeface="方正少儿_GBK" panose="02000000000000000000" charset="-122"/>
              </a:rPr>
              <a:t>micro:bit</a:t>
            </a:r>
            <a:r>
              <a:rPr lang="zh-CN" altLang="en-US" dirty="0" smtClean="0">
                <a:solidFill>
                  <a:schemeClr val="accent5">
                    <a:lumMod val="75000"/>
                  </a:schemeClr>
                </a:solidFill>
                <a:latin typeface="方正喵呜体" panose="02010600010101010101" pitchFamily="2" charset="-122"/>
                <a:ea typeface="方正喵呜体" panose="02010600010101010101" pitchFamily="2" charset="-122"/>
              </a:rPr>
              <a:t>    </a:t>
            </a:r>
            <a:endParaRPr lang="zh-CN" altLang="en-US" dirty="0">
              <a:solidFill>
                <a:schemeClr val="accent5">
                  <a:lumMod val="75000"/>
                </a:schemeClr>
              </a:solidFill>
              <a:latin typeface="方正喵呜体" panose="02010600010101010101" pitchFamily="2" charset="-122"/>
              <a:ea typeface="方正喵呜体" panose="02010600010101010101" pitchFamily="2" charset="-122"/>
            </a:endParaRPr>
          </a:p>
        </p:txBody>
      </p:sp>
      <p:sp>
        <p:nvSpPr>
          <p:cNvPr id="13" name="任意多边形 12"/>
          <p:cNvSpPr/>
          <p:nvPr/>
        </p:nvSpPr>
        <p:spPr>
          <a:xfrm>
            <a:off x="378460" y="3372485"/>
            <a:ext cx="2078990" cy="1271905"/>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 name="标题 14"/>
          <p:cNvSpPr>
            <a:spLocks noGrp="1"/>
          </p:cNvSpPr>
          <p:nvPr>
            <p:ph type="ctrTitle"/>
          </p:nvPr>
        </p:nvSpPr>
        <p:spPr>
          <a:xfrm>
            <a:off x="2696845" y="522605"/>
            <a:ext cx="9144000" cy="910590"/>
          </a:xfrm>
        </p:spPr>
        <p:txBody>
          <a:bodyPr/>
          <a:p>
            <a:r>
              <a:rPr lang="en-US" altLang="zh-CN" sz="3600">
                <a:solidFill>
                  <a:schemeClr val="accent2"/>
                </a:solidFill>
                <a:latin typeface="+mn-lt"/>
                <a:ea typeface="微软雅黑" panose="020B0503020204020204" charset="-122"/>
                <a:cs typeface="+mn-lt"/>
              </a:rPr>
              <a:t>micro:bit p</a:t>
            </a:r>
            <a:r>
              <a:rPr lang="zh-CN" altLang="en-US" sz="3600">
                <a:solidFill>
                  <a:schemeClr val="accent2"/>
                </a:solidFill>
                <a:latin typeface="+mn-lt"/>
                <a:ea typeface="微软雅黑" panose="020B0503020204020204" charset="-122"/>
                <a:cs typeface="+mn-lt"/>
              </a:rPr>
              <a:t>rogramming tutorial</a:t>
            </a:r>
            <a:endParaRPr lang="zh-CN" altLang="en-US" sz="3600">
              <a:solidFill>
                <a:schemeClr val="accent2"/>
              </a:solidFill>
              <a:latin typeface="+mn-lt"/>
              <a:ea typeface="微软雅黑" panose="020B0503020204020204" charset="-122"/>
              <a:cs typeface="+mn-lt"/>
            </a:endParaRPr>
          </a:p>
        </p:txBody>
      </p:sp>
      <p:sp>
        <p:nvSpPr>
          <p:cNvPr id="16" name="任意多边形 15"/>
          <p:cNvSpPr/>
          <p:nvPr/>
        </p:nvSpPr>
        <p:spPr>
          <a:xfrm>
            <a:off x="408940" y="5568315"/>
            <a:ext cx="11335385" cy="897255"/>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a:solidFill>
                  <a:schemeClr val="bg1"/>
                </a:solidFill>
                <a:latin typeface="微软雅黑" panose="020B0503020204020204" charset="-122"/>
                <a:ea typeface="微软雅黑" panose="020B0503020204020204" charset="-122"/>
                <a:sym typeface="+mn-ea"/>
              </a:rPr>
              <a:t> Yahboom</a:t>
            </a:r>
            <a:r>
              <a:rPr lang="zh-CN" altLang="en-US" sz="2800">
                <a:solidFill>
                  <a:schemeClr val="bg1"/>
                </a:solidFill>
                <a:latin typeface="微软雅黑" panose="020B0503020204020204" charset="-122"/>
                <a:ea typeface="微软雅黑" panose="020B0503020204020204" charset="-122"/>
                <a:sym typeface="+mn-ea"/>
              </a:rPr>
              <a:t>     </a:t>
            </a:r>
            <a:r>
              <a:rPr lang="en-US" altLang="zh-CN" sz="2800">
                <a:solidFill>
                  <a:schemeClr val="bg1"/>
                </a:solidFill>
                <a:latin typeface="微软雅黑" panose="020B0503020204020204" charset="-122"/>
                <a:ea typeface="微软雅黑" panose="020B0503020204020204" charset="-122"/>
                <a:sym typeface="+mn-ea"/>
              </a:rPr>
              <a:t>micro:bit t</a:t>
            </a:r>
            <a:r>
              <a:rPr lang="zh-CN" altLang="en-US" sz="2800">
                <a:solidFill>
                  <a:schemeClr val="bg1"/>
                </a:solidFill>
                <a:latin typeface="微软雅黑" panose="020B0503020204020204" charset="-122"/>
                <a:ea typeface="微软雅黑" panose="020B0503020204020204" charset="-122"/>
                <a:sym typeface="+mn-ea"/>
              </a:rPr>
              <a:t>utorial</a:t>
            </a:r>
            <a:endParaRPr lang="zh-CN" altLang="en-US" sz="2800">
              <a:solidFill>
                <a:schemeClr val="bg1"/>
              </a:solidFill>
              <a:latin typeface="微软雅黑" panose="020B0503020204020204" charset="-122"/>
              <a:ea typeface="微软雅黑" panose="020B0503020204020204" charset="-122"/>
              <a:sym typeface="+mn-ea"/>
            </a:endParaRPr>
          </a:p>
        </p:txBody>
      </p:sp>
      <p:sp>
        <p:nvSpPr>
          <p:cNvPr id="17" name="矩形 16"/>
          <p:cNvSpPr/>
          <p:nvPr/>
        </p:nvSpPr>
        <p:spPr>
          <a:xfrm>
            <a:off x="790116" y="3886256"/>
            <a:ext cx="1092835" cy="368300"/>
          </a:xfrm>
          <a:prstGeom prst="rect">
            <a:avLst/>
          </a:prstGeom>
          <a:noFill/>
        </p:spPr>
        <p:txBody>
          <a:bodyPr wrap="none" rtlCol="0">
            <a:spAutoFit/>
          </a:bodyPr>
          <a:p>
            <a:r>
              <a:rPr lang="en-US" altLang="zh-CN" dirty="0">
                <a:solidFill>
                  <a:schemeClr val="accent5">
                    <a:lumMod val="75000"/>
                  </a:schemeClr>
                </a:solidFill>
                <a:latin typeface="方正少儿_GBK" panose="02000000000000000000" charset="-122"/>
                <a:ea typeface="方正少儿_GBK" panose="02000000000000000000" charset="-122"/>
              </a:rPr>
              <a:t>Yahboom</a:t>
            </a:r>
            <a:endParaRPr lang="en-US" altLang="zh-CN" dirty="0">
              <a:solidFill>
                <a:schemeClr val="accent5">
                  <a:lumMod val="75000"/>
                </a:schemeClr>
              </a:solidFill>
              <a:latin typeface="方正少儿_GBK" panose="02000000000000000000" charset="-122"/>
              <a:ea typeface="方正少儿_GBK" panose="02000000000000000000" charset="-122"/>
            </a:endParaRPr>
          </a:p>
        </p:txBody>
      </p:sp>
      <p:sp>
        <p:nvSpPr>
          <p:cNvPr id="18" name="文本框 17"/>
          <p:cNvSpPr txBox="1"/>
          <p:nvPr/>
        </p:nvSpPr>
        <p:spPr>
          <a:xfrm>
            <a:off x="3992880" y="3686175"/>
            <a:ext cx="5233670" cy="768350"/>
          </a:xfrm>
          <a:prstGeom prst="rect">
            <a:avLst/>
          </a:prstGeom>
          <a:noFill/>
        </p:spPr>
        <p:txBody>
          <a:bodyPr wrap="square" rtlCol="0">
            <a:spAutoFit/>
          </a:bodyPr>
          <a:p>
            <a:pPr algn="l"/>
            <a:r>
              <a:rPr lang="zh-CN" altLang="en-US" sz="4400" dirty="0">
                <a:solidFill>
                  <a:schemeClr val="accent5">
                    <a:lumMod val="75000"/>
                  </a:schemeClr>
                </a:solidFill>
                <a:latin typeface="方正少儿_GBK" panose="02000000000000000000" charset="-122"/>
                <a:ea typeface="方正少儿_GBK" panose="02000000000000000000" charset="-122"/>
              </a:rPr>
              <a:t>Thanks for watching！</a:t>
            </a:r>
            <a:endParaRPr lang="zh-CN" altLang="en-US" sz="4400" dirty="0">
              <a:solidFill>
                <a:schemeClr val="accent5">
                  <a:lumMod val="75000"/>
                </a:schemeClr>
              </a:solidFill>
              <a:latin typeface="方正少儿_GBK" panose="02000000000000000000" charset="-122"/>
              <a:ea typeface="方正少儿_GBK" panose="02000000000000000000"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1">
            <a:alphaModFix amt="89000"/>
          </a:blip>
          <a:stretch>
            <a:fillRect/>
          </a:stretch>
        </a:blipFill>
        <a:effectLst/>
      </p:bgPr>
    </p:bg>
    <p:spTree>
      <p:nvGrpSpPr>
        <p:cNvPr id="1" name=""/>
        <p:cNvGrpSpPr/>
        <p:nvPr/>
      </p:nvGrpSpPr>
      <p:grpSpPr>
        <a:xfrm>
          <a:off x="0" y="0"/>
          <a:ext cx="0" cy="0"/>
          <a:chOff x="0" y="0"/>
          <a:chExt cx="0" cy="0"/>
        </a:xfrm>
      </p:grpSpPr>
      <p:pic>
        <p:nvPicPr>
          <p:cNvPr id="6" name="图片 5"/>
          <p:cNvPicPr>
            <a:picLocks noChangeAspect="1"/>
          </p:cNvPicPr>
          <p:nvPr/>
        </p:nvPicPr>
        <p:blipFill>
          <a:blip r:embed="rId2"/>
          <a:stretch>
            <a:fillRect/>
          </a:stretch>
        </p:blipFill>
        <p:spPr>
          <a:xfrm>
            <a:off x="1590040" y="1925320"/>
            <a:ext cx="9011920" cy="3424555"/>
          </a:xfrm>
          <a:prstGeom prst="rect">
            <a:avLst/>
          </a:prstGeom>
          <a:ln w="57150">
            <a:solidFill>
              <a:srgbClr val="5B9BD5"/>
            </a:solidFill>
          </a:ln>
        </p:spPr>
      </p:pic>
      <p:sp>
        <p:nvSpPr>
          <p:cNvPr id="7" name="任意多边形 6"/>
          <p:cNvSpPr/>
          <p:nvPr/>
        </p:nvSpPr>
        <p:spPr>
          <a:xfrm>
            <a:off x="628015" y="1433195"/>
            <a:ext cx="822325" cy="558800"/>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16" name="组合 15"/>
          <p:cNvGrpSpPr/>
          <p:nvPr/>
        </p:nvGrpSpPr>
        <p:grpSpPr>
          <a:xfrm>
            <a:off x="725819" y="4891183"/>
            <a:ext cx="724486" cy="458769"/>
            <a:chOff x="560275" y="3433438"/>
            <a:chExt cx="1198188" cy="758734"/>
          </a:xfrm>
        </p:grpSpPr>
        <p:sp>
          <p:nvSpPr>
            <p:cNvPr id="18" name="直角三角形 32"/>
            <p:cNvSpPr/>
            <p:nvPr/>
          </p:nvSpPr>
          <p:spPr>
            <a:xfrm rot="16200000">
              <a:off x="1011658" y="3444456"/>
              <a:ext cx="295422" cy="119818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0 w 379828"/>
                <a:gd name="connsiteY0-2" fmla="*/ 1378634 h 1772529"/>
                <a:gd name="connsiteX1-3" fmla="*/ 0 w 379828"/>
                <a:gd name="connsiteY1-4" fmla="*/ 0 h 1772529"/>
                <a:gd name="connsiteX2-5" fmla="*/ 379828 w 379828"/>
                <a:gd name="connsiteY2-6" fmla="*/ 1772529 h 1772529"/>
                <a:gd name="connsiteX3-7" fmla="*/ 0 w 379828"/>
                <a:gd name="connsiteY3-8" fmla="*/ 1378634 h 1772529"/>
                <a:gd name="connsiteX0-9" fmla="*/ 0 w 295422"/>
                <a:gd name="connsiteY0-10" fmla="*/ 1378634 h 1631855"/>
                <a:gd name="connsiteX1-11" fmla="*/ 0 w 295422"/>
                <a:gd name="connsiteY1-12" fmla="*/ 0 h 1631855"/>
                <a:gd name="connsiteX2-13" fmla="*/ 295422 w 295422"/>
                <a:gd name="connsiteY2-14" fmla="*/ 1631855 h 1631855"/>
                <a:gd name="connsiteX3-15" fmla="*/ 0 w 295422"/>
                <a:gd name="connsiteY3-16" fmla="*/ 1378634 h 1631855"/>
              </a:gdLst>
              <a:ahLst/>
              <a:cxnLst>
                <a:cxn ang="0">
                  <a:pos x="connsiteX0-1" y="connsiteY0-2"/>
                </a:cxn>
                <a:cxn ang="0">
                  <a:pos x="connsiteX1-3" y="connsiteY1-4"/>
                </a:cxn>
                <a:cxn ang="0">
                  <a:pos x="connsiteX2-5" y="connsiteY2-6"/>
                </a:cxn>
                <a:cxn ang="0">
                  <a:pos x="connsiteX3-7" y="connsiteY3-8"/>
                </a:cxn>
              </a:cxnLst>
              <a:rect l="l" t="t" r="r" b="b"/>
              <a:pathLst>
                <a:path w="295422" h="1631855">
                  <a:moveTo>
                    <a:pt x="0" y="1378634"/>
                  </a:moveTo>
                  <a:lnTo>
                    <a:pt x="0" y="0"/>
                  </a:lnTo>
                  <a:lnTo>
                    <a:pt x="295422" y="1631855"/>
                  </a:lnTo>
                  <a:lnTo>
                    <a:pt x="0" y="1378634"/>
                  </a:ln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9" name="直角三角形 20"/>
            <p:cNvSpPr/>
            <p:nvPr/>
          </p:nvSpPr>
          <p:spPr>
            <a:xfrm>
              <a:off x="890708" y="3433438"/>
              <a:ext cx="675249" cy="758734"/>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295421 w 675249"/>
                <a:gd name="connsiteY0-2" fmla="*/ 1209822 h 1209822"/>
                <a:gd name="connsiteX1-3" fmla="*/ 0 w 675249"/>
                <a:gd name="connsiteY1-4" fmla="*/ 0 h 1209822"/>
                <a:gd name="connsiteX2-5" fmla="*/ 675249 w 675249"/>
                <a:gd name="connsiteY2-6" fmla="*/ 1209822 h 1209822"/>
                <a:gd name="connsiteX3-7" fmla="*/ 295421 w 675249"/>
                <a:gd name="connsiteY3-8" fmla="*/ 1209822 h 1209822"/>
              </a:gdLst>
              <a:ahLst/>
              <a:cxnLst>
                <a:cxn ang="0">
                  <a:pos x="connsiteX0-1" y="connsiteY0-2"/>
                </a:cxn>
                <a:cxn ang="0">
                  <a:pos x="connsiteX1-3" y="connsiteY1-4"/>
                </a:cxn>
                <a:cxn ang="0">
                  <a:pos x="connsiteX2-5" y="connsiteY2-6"/>
                </a:cxn>
                <a:cxn ang="0">
                  <a:pos x="connsiteX3-7" y="connsiteY3-8"/>
                </a:cxn>
              </a:cxnLst>
              <a:rect l="l" t="t" r="r" b="b"/>
              <a:pathLst>
                <a:path w="675249" h="1209822">
                  <a:moveTo>
                    <a:pt x="295421" y="1209822"/>
                  </a:moveTo>
                  <a:lnTo>
                    <a:pt x="0" y="0"/>
                  </a:lnTo>
                  <a:lnTo>
                    <a:pt x="675249" y="1209822"/>
                  </a:lnTo>
                  <a:lnTo>
                    <a:pt x="295421" y="1209822"/>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21" name="文本框 20"/>
          <p:cNvSpPr txBox="1"/>
          <p:nvPr/>
        </p:nvSpPr>
        <p:spPr>
          <a:xfrm>
            <a:off x="9037955" y="3073400"/>
            <a:ext cx="943610" cy="368300"/>
          </a:xfrm>
          <a:prstGeom prst="rect">
            <a:avLst/>
          </a:prstGeom>
          <a:solidFill>
            <a:schemeClr val="accent5">
              <a:lumMod val="20000"/>
              <a:lumOff val="80000"/>
            </a:schemeClr>
          </a:solidFill>
        </p:spPr>
        <p:txBody>
          <a:bodyPr wrap="square" rtlCol="0">
            <a:spAutoFit/>
          </a:bodyPr>
          <a:p>
            <a:r>
              <a:rPr lang="en-US" altLang="zh-CN" dirty="0" smtClean="0">
                <a:latin typeface="Arial" panose="020B0604020202020204" pitchFamily="34" charset="0"/>
                <a:ea typeface="Arial" panose="020B0604020202020204" pitchFamily="34" charset="0"/>
              </a:rPr>
              <a:t>Part 5</a:t>
            </a:r>
            <a:endParaRPr lang="en-US" altLang="zh-CN" dirty="0" smtClean="0">
              <a:latin typeface="Arial" panose="020B0604020202020204" pitchFamily="34" charset="0"/>
              <a:ea typeface="Arial" panose="020B0604020202020204" pitchFamily="34" charset="0"/>
            </a:endParaRPr>
          </a:p>
        </p:txBody>
      </p:sp>
      <p:sp>
        <p:nvSpPr>
          <p:cNvPr id="22" name="文本框 21"/>
          <p:cNvSpPr txBox="1"/>
          <p:nvPr/>
        </p:nvSpPr>
        <p:spPr>
          <a:xfrm>
            <a:off x="9038027" y="3594209"/>
            <a:ext cx="1287780" cy="368300"/>
          </a:xfrm>
          <a:prstGeom prst="rect">
            <a:avLst/>
          </a:prstGeom>
          <a:noFill/>
        </p:spPr>
        <p:txBody>
          <a:bodyPr wrap="none" rtlCol="0">
            <a:spAutoFit/>
          </a:bodyPr>
          <a:p>
            <a:pPr algn="l"/>
            <a:r>
              <a:rPr lang="en-US" altLang="zh-CN" dirty="0">
                <a:solidFill>
                  <a:schemeClr val="accent5">
                    <a:lumMod val="75000"/>
                  </a:schemeClr>
                </a:solidFill>
                <a:latin typeface="Arial" panose="020B0604020202020204" pitchFamily="34" charset="0"/>
                <a:ea typeface="Arial" panose="020B0604020202020204" pitchFamily="34" charset="0"/>
                <a:sym typeface="+mn-ea"/>
                <a:hlinkClick r:id="rId3" action="ppaction://hlinksldjump"/>
              </a:rPr>
              <a:t>Have a try </a:t>
            </a:r>
            <a:endParaRPr lang="zh-CN" altLang="en-US" dirty="0">
              <a:solidFill>
                <a:schemeClr val="accent5">
                  <a:lumMod val="75000"/>
                </a:schemeClr>
              </a:solidFill>
              <a:latin typeface="黑体" panose="02010609060101010101" charset="-122"/>
              <a:ea typeface="黑体" panose="02010609060101010101" charset="-122"/>
            </a:endParaRPr>
          </a:p>
        </p:txBody>
      </p:sp>
      <p:sp>
        <p:nvSpPr>
          <p:cNvPr id="23" name="标题 22"/>
          <p:cNvSpPr>
            <a:spLocks noGrp="1"/>
          </p:cNvSpPr>
          <p:nvPr>
            <p:ph type="ctrTitle"/>
          </p:nvPr>
        </p:nvSpPr>
        <p:spPr>
          <a:xfrm>
            <a:off x="2696845" y="522605"/>
            <a:ext cx="9144000" cy="910590"/>
          </a:xfrm>
        </p:spPr>
        <p:txBody>
          <a:bodyPr/>
          <a:p>
            <a:r>
              <a:rPr lang="en-US" altLang="zh-CN" sz="3600">
                <a:solidFill>
                  <a:schemeClr val="accent2"/>
                </a:solidFill>
                <a:latin typeface="+mn-lt"/>
                <a:ea typeface="微软雅黑" panose="020B0503020204020204" charset="-122"/>
                <a:cs typeface="+mn-lt"/>
              </a:rPr>
              <a:t>micro:bit p</a:t>
            </a:r>
            <a:r>
              <a:rPr lang="zh-CN" altLang="en-US" sz="3600">
                <a:solidFill>
                  <a:schemeClr val="accent2"/>
                </a:solidFill>
                <a:latin typeface="+mn-lt"/>
                <a:ea typeface="微软雅黑" panose="020B0503020204020204" charset="-122"/>
                <a:cs typeface="+mn-lt"/>
              </a:rPr>
              <a:t>rogramming tutorial</a:t>
            </a:r>
            <a:endParaRPr lang="zh-CN" altLang="en-US" sz="3600">
              <a:solidFill>
                <a:schemeClr val="accent2"/>
              </a:solidFill>
              <a:latin typeface="+mn-lt"/>
              <a:ea typeface="微软雅黑" panose="020B0503020204020204" charset="-122"/>
              <a:cs typeface="+mn-lt"/>
            </a:endParaRPr>
          </a:p>
        </p:txBody>
      </p:sp>
      <p:sp>
        <p:nvSpPr>
          <p:cNvPr id="24" name="文本框 23"/>
          <p:cNvSpPr txBox="1"/>
          <p:nvPr/>
        </p:nvSpPr>
        <p:spPr>
          <a:xfrm>
            <a:off x="1761222" y="3594033"/>
            <a:ext cx="1681480" cy="368300"/>
          </a:xfrm>
          <a:prstGeom prst="rect">
            <a:avLst/>
          </a:prstGeom>
          <a:noFill/>
        </p:spPr>
        <p:txBody>
          <a:bodyPr wrap="none" rtlCol="0">
            <a:spAutoFit/>
          </a:bodyPr>
          <a:p>
            <a:pPr algn="l"/>
            <a:r>
              <a:rPr lang="zh-CN" altLang="en-US" dirty="0">
                <a:solidFill>
                  <a:srgbClr val="0070C0"/>
                </a:solidFill>
                <a:latin typeface="Arial" panose="020B0604020202020204" pitchFamily="34" charset="0"/>
                <a:ea typeface="Arial" panose="020B0604020202020204" pitchFamily="34" charset="0"/>
                <a:hlinkClick r:id="rId4" action="ppaction://hlinksldjump"/>
              </a:rPr>
              <a:t>Learning goals</a:t>
            </a:r>
            <a:endParaRPr lang="zh-CN" altLang="en-US" dirty="0">
              <a:solidFill>
                <a:srgbClr val="0070C0"/>
              </a:solidFill>
              <a:latin typeface="Arial" panose="020B0604020202020204" pitchFamily="34" charset="0"/>
              <a:ea typeface="Arial" panose="020B0604020202020204" pitchFamily="34" charset="0"/>
            </a:endParaRPr>
          </a:p>
        </p:txBody>
      </p:sp>
      <p:sp>
        <p:nvSpPr>
          <p:cNvPr id="25" name="文本框 24"/>
          <p:cNvSpPr txBox="1"/>
          <p:nvPr/>
        </p:nvSpPr>
        <p:spPr>
          <a:xfrm>
            <a:off x="3593581" y="3594033"/>
            <a:ext cx="1363980" cy="368300"/>
          </a:xfrm>
          <a:prstGeom prst="rect">
            <a:avLst/>
          </a:prstGeom>
          <a:noFill/>
        </p:spPr>
        <p:txBody>
          <a:bodyPr wrap="none" rtlCol="0">
            <a:spAutoFit/>
          </a:bodyPr>
          <a:p>
            <a:pPr algn="l"/>
            <a:r>
              <a:rPr lang="zh-CN" altLang="en-US" dirty="0">
                <a:solidFill>
                  <a:schemeClr val="accent5">
                    <a:lumMod val="75000"/>
                  </a:schemeClr>
                </a:solidFill>
                <a:latin typeface="Arial" panose="020B0604020202020204" pitchFamily="34" charset="0"/>
                <a:ea typeface="Arial" panose="020B0604020202020204" pitchFamily="34" charset="0"/>
                <a:sym typeface="+mn-ea"/>
                <a:hlinkClick r:id="rId5" action="ppaction://hlinksldjump"/>
              </a:rPr>
              <a:t>Preparation</a:t>
            </a:r>
            <a:endParaRPr lang="zh-CN" altLang="en-US" dirty="0">
              <a:solidFill>
                <a:schemeClr val="accent5">
                  <a:lumMod val="75000"/>
                </a:schemeClr>
              </a:solidFill>
              <a:latin typeface="Arial" panose="020B0604020202020204" pitchFamily="34" charset="0"/>
              <a:ea typeface="Arial" panose="020B0604020202020204" pitchFamily="34" charset="0"/>
              <a:sym typeface="+mn-ea"/>
              <a:hlinkClick r:id="rId5" action="ppaction://hlinksldjump"/>
            </a:endParaRPr>
          </a:p>
        </p:txBody>
      </p:sp>
      <p:sp>
        <p:nvSpPr>
          <p:cNvPr id="28" name="文本框 27"/>
          <p:cNvSpPr txBox="1"/>
          <p:nvPr/>
        </p:nvSpPr>
        <p:spPr>
          <a:xfrm>
            <a:off x="5121759" y="3594033"/>
            <a:ext cx="1948180" cy="368300"/>
          </a:xfrm>
          <a:prstGeom prst="rect">
            <a:avLst/>
          </a:prstGeom>
          <a:noFill/>
        </p:spPr>
        <p:txBody>
          <a:bodyPr wrap="none" rtlCol="0">
            <a:spAutoFit/>
          </a:bodyPr>
          <a:p>
            <a:pPr algn="l"/>
            <a:r>
              <a:rPr lang="zh-CN" altLang="en-US" dirty="0">
                <a:solidFill>
                  <a:schemeClr val="accent5">
                    <a:lumMod val="75000"/>
                  </a:schemeClr>
                </a:solidFill>
                <a:latin typeface="Arial" panose="020B0604020202020204" pitchFamily="34" charset="0"/>
                <a:ea typeface="Arial" panose="020B0604020202020204" pitchFamily="34" charset="0"/>
                <a:hlinkClick r:id="rId6" action="ppaction://hlinksldjump"/>
              </a:rPr>
              <a:t>Search for blocks</a:t>
            </a:r>
            <a:endParaRPr lang="zh-CN" altLang="en-US" dirty="0">
              <a:solidFill>
                <a:schemeClr val="accent5">
                  <a:lumMod val="75000"/>
                </a:schemeClr>
              </a:solidFill>
              <a:latin typeface="Arial" panose="020B0604020202020204" pitchFamily="34" charset="0"/>
              <a:ea typeface="Arial" panose="020B0604020202020204" pitchFamily="34" charset="0"/>
            </a:endParaRPr>
          </a:p>
        </p:txBody>
      </p:sp>
      <p:sp>
        <p:nvSpPr>
          <p:cNvPr id="34" name="文本框 33"/>
          <p:cNvSpPr txBox="1"/>
          <p:nvPr/>
        </p:nvSpPr>
        <p:spPr>
          <a:xfrm>
            <a:off x="7134297" y="3594209"/>
            <a:ext cx="1808480" cy="368300"/>
          </a:xfrm>
          <a:prstGeom prst="rect">
            <a:avLst/>
          </a:prstGeom>
          <a:noFill/>
        </p:spPr>
        <p:txBody>
          <a:bodyPr wrap="none" rtlCol="0">
            <a:spAutoFit/>
          </a:bodyPr>
          <a:p>
            <a:pPr algn="l"/>
            <a:r>
              <a:rPr lang="zh-CN" altLang="en-US" dirty="0">
                <a:solidFill>
                  <a:schemeClr val="accent5">
                    <a:lumMod val="75000"/>
                  </a:schemeClr>
                </a:solidFill>
                <a:latin typeface="Arial" panose="020B0604020202020204" pitchFamily="34" charset="0"/>
                <a:ea typeface="Arial" panose="020B0604020202020204" pitchFamily="34" charset="0"/>
                <a:hlinkClick r:id="rId7" action="ppaction://hlinksldjump"/>
              </a:rPr>
              <a:t>Combin</a:t>
            </a:r>
            <a:r>
              <a:rPr lang="en-US" altLang="zh-CN" dirty="0">
                <a:solidFill>
                  <a:schemeClr val="accent5">
                    <a:lumMod val="75000"/>
                  </a:schemeClr>
                </a:solidFill>
                <a:latin typeface="Arial" panose="020B0604020202020204" pitchFamily="34" charset="0"/>
                <a:ea typeface="Arial" panose="020B0604020202020204" pitchFamily="34" charset="0"/>
                <a:hlinkClick r:id="rId7" action="ppaction://hlinksldjump"/>
              </a:rPr>
              <a:t>e</a:t>
            </a:r>
            <a:r>
              <a:rPr lang="zh-CN" altLang="en-US" dirty="0">
                <a:solidFill>
                  <a:schemeClr val="accent5">
                    <a:lumMod val="75000"/>
                  </a:schemeClr>
                </a:solidFill>
                <a:latin typeface="Arial" panose="020B0604020202020204" pitchFamily="34" charset="0"/>
                <a:ea typeface="Arial" panose="020B0604020202020204" pitchFamily="34" charset="0"/>
                <a:hlinkClick r:id="rId7" action="ppaction://hlinksldjump"/>
              </a:rPr>
              <a:t> blocks</a:t>
            </a:r>
            <a:endParaRPr lang="zh-CN" altLang="en-US" dirty="0">
              <a:solidFill>
                <a:schemeClr val="accent5">
                  <a:lumMod val="75000"/>
                </a:schemeClr>
              </a:solidFill>
              <a:latin typeface="Arial" panose="020B0604020202020204" pitchFamily="34" charset="0"/>
              <a:ea typeface="Arial" panose="020B0604020202020204" pitchFamily="34" charset="0"/>
            </a:endParaRPr>
          </a:p>
        </p:txBody>
      </p:sp>
      <p:sp>
        <p:nvSpPr>
          <p:cNvPr id="27" name="文本框 26"/>
          <p:cNvSpPr txBox="1"/>
          <p:nvPr/>
        </p:nvSpPr>
        <p:spPr>
          <a:xfrm>
            <a:off x="7326351" y="3073322"/>
            <a:ext cx="781050" cy="368300"/>
          </a:xfrm>
          <a:prstGeom prst="rect">
            <a:avLst/>
          </a:prstGeom>
          <a:solidFill>
            <a:schemeClr val="accent5">
              <a:lumMod val="20000"/>
              <a:lumOff val="80000"/>
            </a:schemeClr>
          </a:solidFill>
        </p:spPr>
        <p:txBody>
          <a:bodyPr wrap="none" rtlCol="0">
            <a:spAutoFit/>
          </a:bodyPr>
          <a:p>
            <a:r>
              <a:rPr lang="en-US" altLang="zh-CN" dirty="0" smtClean="0">
                <a:latin typeface="Arial" panose="020B0604020202020204" pitchFamily="34" charset="0"/>
                <a:ea typeface="Arial" panose="020B0604020202020204" pitchFamily="34" charset="0"/>
              </a:rPr>
              <a:t>Part 4</a:t>
            </a:r>
            <a:endParaRPr lang="zh-CN" altLang="en-US" dirty="0">
              <a:latin typeface="Arial" panose="020B0604020202020204" pitchFamily="34" charset="0"/>
              <a:ea typeface="Arial" panose="020B0604020202020204" pitchFamily="34" charset="0"/>
            </a:endParaRPr>
          </a:p>
        </p:txBody>
      </p:sp>
      <p:sp>
        <p:nvSpPr>
          <p:cNvPr id="30" name="文本框 29"/>
          <p:cNvSpPr txBox="1"/>
          <p:nvPr/>
        </p:nvSpPr>
        <p:spPr>
          <a:xfrm>
            <a:off x="2241174" y="3073146"/>
            <a:ext cx="721995" cy="368300"/>
          </a:xfrm>
          <a:prstGeom prst="rect">
            <a:avLst/>
          </a:prstGeom>
          <a:solidFill>
            <a:schemeClr val="accent5">
              <a:lumMod val="20000"/>
              <a:lumOff val="80000"/>
            </a:schemeClr>
          </a:solidFill>
        </p:spPr>
        <p:txBody>
          <a:bodyPr wrap="none" rtlCol="0">
            <a:spAutoFit/>
          </a:bodyPr>
          <a:p>
            <a:r>
              <a:rPr lang="en-US" altLang="zh-CN" dirty="0" smtClean="0">
                <a:latin typeface="Arial" panose="020B0604020202020204" pitchFamily="34" charset="0"/>
                <a:ea typeface="Arial" panose="020B0604020202020204" pitchFamily="34" charset="0"/>
              </a:rPr>
              <a:t>Part1</a:t>
            </a:r>
            <a:endParaRPr lang="en-US" altLang="zh-CN" dirty="0" smtClean="0">
              <a:latin typeface="Arial" panose="020B0604020202020204" pitchFamily="34" charset="0"/>
              <a:ea typeface="Arial" panose="020B0604020202020204" pitchFamily="34" charset="0"/>
            </a:endParaRPr>
          </a:p>
        </p:txBody>
      </p:sp>
      <p:sp>
        <p:nvSpPr>
          <p:cNvPr id="31" name="文本框 30"/>
          <p:cNvSpPr txBox="1"/>
          <p:nvPr/>
        </p:nvSpPr>
        <p:spPr>
          <a:xfrm>
            <a:off x="3813619" y="3073146"/>
            <a:ext cx="782955" cy="368300"/>
          </a:xfrm>
          <a:prstGeom prst="rect">
            <a:avLst/>
          </a:prstGeom>
          <a:solidFill>
            <a:schemeClr val="accent5">
              <a:lumMod val="20000"/>
              <a:lumOff val="80000"/>
            </a:schemeClr>
          </a:solidFill>
        </p:spPr>
        <p:txBody>
          <a:bodyPr wrap="none" rtlCol="0">
            <a:spAutoFit/>
          </a:bodyPr>
          <a:p>
            <a:r>
              <a:rPr lang="en-US" altLang="zh-CN" dirty="0" smtClean="0">
                <a:latin typeface="Arial" panose="020B0604020202020204" pitchFamily="34" charset="0"/>
                <a:ea typeface="Arial" panose="020B0604020202020204" pitchFamily="34" charset="0"/>
              </a:rPr>
              <a:t>Part 2</a:t>
            </a:r>
            <a:endParaRPr lang="zh-CN" altLang="en-US" dirty="0">
              <a:latin typeface="Arial" panose="020B0604020202020204" pitchFamily="34" charset="0"/>
              <a:ea typeface="Arial" panose="020B0604020202020204" pitchFamily="34" charset="0"/>
            </a:endParaRPr>
          </a:p>
        </p:txBody>
      </p:sp>
      <p:sp>
        <p:nvSpPr>
          <p:cNvPr id="32" name="文本框 31"/>
          <p:cNvSpPr txBox="1"/>
          <p:nvPr/>
        </p:nvSpPr>
        <p:spPr>
          <a:xfrm>
            <a:off x="5517692" y="3073146"/>
            <a:ext cx="709295" cy="368300"/>
          </a:xfrm>
          <a:prstGeom prst="rect">
            <a:avLst/>
          </a:prstGeom>
          <a:solidFill>
            <a:schemeClr val="accent5">
              <a:lumMod val="20000"/>
              <a:lumOff val="80000"/>
            </a:schemeClr>
          </a:solidFill>
        </p:spPr>
        <p:txBody>
          <a:bodyPr wrap="none" rtlCol="0">
            <a:spAutoFit/>
          </a:bodyPr>
          <a:p>
            <a:r>
              <a:rPr lang="en-US" altLang="zh-CN" dirty="0" smtClean="0">
                <a:latin typeface="Arial" panose="020B0604020202020204" pitchFamily="34" charset="0"/>
                <a:ea typeface="Arial" panose="020B0604020202020204" pitchFamily="34" charset="0"/>
              </a:rPr>
              <a:t>Part3</a:t>
            </a:r>
            <a:endParaRPr lang="zh-CN" altLang="en-US" dirty="0">
              <a:latin typeface="Arial" panose="020B0604020202020204" pitchFamily="34" charset="0"/>
              <a:ea typeface="Arial" panose="020B0604020202020204" pitchFamily="34" charset="0"/>
            </a:endParaRPr>
          </a:p>
        </p:txBody>
      </p:sp>
      <p:sp>
        <p:nvSpPr>
          <p:cNvPr id="38" name="任意多边形 37"/>
          <p:cNvSpPr/>
          <p:nvPr/>
        </p:nvSpPr>
        <p:spPr>
          <a:xfrm>
            <a:off x="408940" y="5568315"/>
            <a:ext cx="11335385" cy="897255"/>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a:solidFill>
                  <a:schemeClr val="bg1"/>
                </a:solidFill>
                <a:latin typeface="微软雅黑" panose="020B0503020204020204" charset="-122"/>
                <a:ea typeface="微软雅黑" panose="020B0503020204020204" charset="-122"/>
                <a:sym typeface="+mn-ea"/>
              </a:rPr>
              <a:t> Yahboom</a:t>
            </a:r>
            <a:r>
              <a:rPr lang="zh-CN" altLang="en-US" sz="2800">
                <a:solidFill>
                  <a:schemeClr val="bg1"/>
                </a:solidFill>
                <a:latin typeface="微软雅黑" panose="020B0503020204020204" charset="-122"/>
                <a:ea typeface="微软雅黑" panose="020B0503020204020204" charset="-122"/>
                <a:sym typeface="+mn-ea"/>
              </a:rPr>
              <a:t>     </a:t>
            </a:r>
            <a:r>
              <a:rPr lang="en-US" altLang="zh-CN" sz="2800">
                <a:solidFill>
                  <a:schemeClr val="bg1"/>
                </a:solidFill>
                <a:latin typeface="微软雅黑" panose="020B0503020204020204" charset="-122"/>
                <a:ea typeface="微软雅黑" panose="020B0503020204020204" charset="-122"/>
                <a:sym typeface="+mn-ea"/>
              </a:rPr>
              <a:t>micro:bit t</a:t>
            </a:r>
            <a:r>
              <a:rPr lang="zh-CN" altLang="en-US" sz="2800">
                <a:solidFill>
                  <a:schemeClr val="bg1"/>
                </a:solidFill>
                <a:latin typeface="微软雅黑" panose="020B0503020204020204" charset="-122"/>
                <a:ea typeface="微软雅黑" panose="020B0503020204020204" charset="-122"/>
                <a:sym typeface="+mn-ea"/>
              </a:rPr>
              <a:t>utorial</a:t>
            </a:r>
            <a:endParaRPr lang="zh-CN" altLang="en-US" sz="2800">
              <a:solidFill>
                <a:schemeClr val="bg1"/>
              </a:solidFill>
              <a:latin typeface="微软雅黑" panose="020B0503020204020204" charset="-122"/>
              <a:ea typeface="微软雅黑" panose="020B0503020204020204" charset="-122"/>
              <a:sym typeface="+mn-e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1">
            <a:alphaModFix amt="89000"/>
          </a:blip>
          <a:stretch>
            <a:fillRect/>
          </a:stretch>
        </a:blipFill>
        <a:effectLst/>
      </p:bgPr>
    </p:bg>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1197610" y="1810385"/>
            <a:ext cx="9551035" cy="3629660"/>
          </a:xfrm>
          <a:prstGeom prst="rect">
            <a:avLst/>
          </a:prstGeom>
          <a:ln w="57150">
            <a:solidFill>
              <a:srgbClr val="5B9BD5"/>
            </a:solidFill>
          </a:ln>
        </p:spPr>
      </p:pic>
      <p:sp>
        <p:nvSpPr>
          <p:cNvPr id="29" name="任意多边形 28"/>
          <p:cNvSpPr/>
          <p:nvPr/>
        </p:nvSpPr>
        <p:spPr>
          <a:xfrm>
            <a:off x="567055" y="1271905"/>
            <a:ext cx="1151890" cy="770255"/>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5" name="组合 34"/>
          <p:cNvGrpSpPr/>
          <p:nvPr/>
        </p:nvGrpSpPr>
        <p:grpSpPr>
          <a:xfrm>
            <a:off x="367044" y="5160423"/>
            <a:ext cx="724486" cy="458769"/>
            <a:chOff x="560275" y="3433438"/>
            <a:chExt cx="1198188" cy="758734"/>
          </a:xfrm>
        </p:grpSpPr>
        <p:sp>
          <p:nvSpPr>
            <p:cNvPr id="36" name="直角三角形 32"/>
            <p:cNvSpPr/>
            <p:nvPr/>
          </p:nvSpPr>
          <p:spPr>
            <a:xfrm rot="16200000">
              <a:off x="1011658" y="3444456"/>
              <a:ext cx="295422" cy="119818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0 w 379828"/>
                <a:gd name="connsiteY0-2" fmla="*/ 1378634 h 1772529"/>
                <a:gd name="connsiteX1-3" fmla="*/ 0 w 379828"/>
                <a:gd name="connsiteY1-4" fmla="*/ 0 h 1772529"/>
                <a:gd name="connsiteX2-5" fmla="*/ 379828 w 379828"/>
                <a:gd name="connsiteY2-6" fmla="*/ 1772529 h 1772529"/>
                <a:gd name="connsiteX3-7" fmla="*/ 0 w 379828"/>
                <a:gd name="connsiteY3-8" fmla="*/ 1378634 h 1772529"/>
                <a:gd name="connsiteX0-9" fmla="*/ 0 w 295422"/>
                <a:gd name="connsiteY0-10" fmla="*/ 1378634 h 1631855"/>
                <a:gd name="connsiteX1-11" fmla="*/ 0 w 295422"/>
                <a:gd name="connsiteY1-12" fmla="*/ 0 h 1631855"/>
                <a:gd name="connsiteX2-13" fmla="*/ 295422 w 295422"/>
                <a:gd name="connsiteY2-14" fmla="*/ 1631855 h 1631855"/>
                <a:gd name="connsiteX3-15" fmla="*/ 0 w 295422"/>
                <a:gd name="connsiteY3-16" fmla="*/ 1378634 h 1631855"/>
              </a:gdLst>
              <a:ahLst/>
              <a:cxnLst>
                <a:cxn ang="0">
                  <a:pos x="connsiteX0-1" y="connsiteY0-2"/>
                </a:cxn>
                <a:cxn ang="0">
                  <a:pos x="connsiteX1-3" y="connsiteY1-4"/>
                </a:cxn>
                <a:cxn ang="0">
                  <a:pos x="connsiteX2-5" y="connsiteY2-6"/>
                </a:cxn>
                <a:cxn ang="0">
                  <a:pos x="connsiteX3-7" y="connsiteY3-8"/>
                </a:cxn>
              </a:cxnLst>
              <a:rect l="l" t="t" r="r" b="b"/>
              <a:pathLst>
                <a:path w="295422" h="1631855">
                  <a:moveTo>
                    <a:pt x="0" y="1378634"/>
                  </a:moveTo>
                  <a:lnTo>
                    <a:pt x="0" y="0"/>
                  </a:lnTo>
                  <a:lnTo>
                    <a:pt x="295422" y="1631855"/>
                  </a:lnTo>
                  <a:lnTo>
                    <a:pt x="0" y="1378634"/>
                  </a:ln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直角三角形 20"/>
            <p:cNvSpPr/>
            <p:nvPr/>
          </p:nvSpPr>
          <p:spPr>
            <a:xfrm>
              <a:off x="890708" y="3433438"/>
              <a:ext cx="675249" cy="758734"/>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295421 w 675249"/>
                <a:gd name="connsiteY0-2" fmla="*/ 1209822 h 1209822"/>
                <a:gd name="connsiteX1-3" fmla="*/ 0 w 675249"/>
                <a:gd name="connsiteY1-4" fmla="*/ 0 h 1209822"/>
                <a:gd name="connsiteX2-5" fmla="*/ 675249 w 675249"/>
                <a:gd name="connsiteY2-6" fmla="*/ 1209822 h 1209822"/>
                <a:gd name="connsiteX3-7" fmla="*/ 295421 w 675249"/>
                <a:gd name="connsiteY3-8" fmla="*/ 1209822 h 1209822"/>
              </a:gdLst>
              <a:ahLst/>
              <a:cxnLst>
                <a:cxn ang="0">
                  <a:pos x="connsiteX0-1" y="connsiteY0-2"/>
                </a:cxn>
                <a:cxn ang="0">
                  <a:pos x="connsiteX1-3" y="connsiteY1-4"/>
                </a:cxn>
                <a:cxn ang="0">
                  <a:pos x="connsiteX2-5" y="connsiteY2-6"/>
                </a:cxn>
                <a:cxn ang="0">
                  <a:pos x="connsiteX3-7" y="connsiteY3-8"/>
                </a:cxn>
              </a:cxnLst>
              <a:rect l="l" t="t" r="r" b="b"/>
              <a:pathLst>
                <a:path w="675249" h="1209822">
                  <a:moveTo>
                    <a:pt x="295421" y="1209822"/>
                  </a:moveTo>
                  <a:lnTo>
                    <a:pt x="0" y="0"/>
                  </a:lnTo>
                  <a:lnTo>
                    <a:pt x="675249" y="1209822"/>
                  </a:lnTo>
                  <a:lnTo>
                    <a:pt x="295421" y="1209822"/>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 name="文本框 6"/>
          <p:cNvSpPr txBox="1"/>
          <p:nvPr/>
        </p:nvSpPr>
        <p:spPr>
          <a:xfrm flipH="1">
            <a:off x="567055" y="1520190"/>
            <a:ext cx="1478915" cy="521970"/>
          </a:xfrm>
          <a:prstGeom prst="rect">
            <a:avLst/>
          </a:prstGeom>
          <a:noFill/>
        </p:spPr>
        <p:txBody>
          <a:bodyPr wrap="square" rtlCol="0">
            <a:spAutoFit/>
          </a:bodyPr>
          <a:lstStyle/>
          <a:p>
            <a:r>
              <a:rPr lang="en-US" altLang="zh-CN" sz="2800" dirty="0" smtClean="0">
                <a:solidFill>
                  <a:schemeClr val="accent5">
                    <a:lumMod val="75000"/>
                  </a:schemeClr>
                </a:solidFill>
                <a:latin typeface="方正少儿_GBK" panose="02000000000000000000" charset="-122"/>
                <a:ea typeface="方正少儿_GBK" panose="02000000000000000000" charset="-122"/>
              </a:rPr>
              <a:t>Part1</a:t>
            </a:r>
            <a:endParaRPr lang="en-US" altLang="zh-CN" sz="2800" dirty="0" smtClean="0">
              <a:solidFill>
                <a:schemeClr val="accent5">
                  <a:lumMod val="75000"/>
                </a:schemeClr>
              </a:solidFill>
              <a:latin typeface="方正少儿_GBK" panose="02000000000000000000" charset="-122"/>
              <a:ea typeface="方正少儿_GBK" panose="02000000000000000000" charset="-122"/>
            </a:endParaRPr>
          </a:p>
        </p:txBody>
      </p:sp>
      <p:sp>
        <p:nvSpPr>
          <p:cNvPr id="23" name="文本框 22"/>
          <p:cNvSpPr txBox="1"/>
          <p:nvPr/>
        </p:nvSpPr>
        <p:spPr>
          <a:xfrm>
            <a:off x="1425575" y="3980815"/>
            <a:ext cx="9095105" cy="1322070"/>
          </a:xfrm>
          <a:prstGeom prst="rect">
            <a:avLst/>
          </a:prstGeom>
          <a:noFill/>
        </p:spPr>
        <p:txBody>
          <a:bodyPr wrap="square" rtlCol="0" anchor="t">
            <a:spAutoFit/>
          </a:bodyPr>
          <a:lstStyle/>
          <a:p>
            <a:r>
              <a:rPr lang="en-US" sz="2000">
                <a:solidFill>
                  <a:schemeClr val="accent1"/>
                </a:solidFill>
                <a:effectLst>
                  <a:outerShdw blurRad="38100" dist="25400" dir="5400000" algn="ctr" rotWithShape="0">
                    <a:srgbClr val="6E747A">
                      <a:alpha val="43000"/>
                    </a:srgbClr>
                  </a:outerShdw>
                </a:effectLst>
              </a:rPr>
              <a:t>	</a:t>
            </a:r>
            <a:r>
              <a:rPr sz="2000">
                <a:solidFill>
                  <a:schemeClr val="accent1"/>
                </a:solidFill>
                <a:effectLst>
                  <a:outerShdw blurRad="38100" dist="25400" dir="5400000" algn="ctr" rotWithShape="0">
                    <a:srgbClr val="6E747A">
                      <a:alpha val="43000"/>
                    </a:srgbClr>
                  </a:outerShdw>
                </a:effectLst>
              </a:rPr>
              <a:t>When the program is downloaded, place the handle in a dark environment and the colorful lights on the handle will light up. When the environment is very bright, the colorful lights will automatically turn off. We can use a book to cover the photoresistor in the lower right corner of the handle. Try it.</a:t>
            </a:r>
            <a:endParaRPr sz="2000">
              <a:solidFill>
                <a:schemeClr val="accent1"/>
              </a:solidFill>
              <a:effectLst>
                <a:outerShdw blurRad="38100" dist="25400" dir="5400000" algn="ctr" rotWithShape="0">
                  <a:srgbClr val="6E747A">
                    <a:alpha val="43000"/>
                  </a:srgbClr>
                </a:outerShdw>
              </a:effectLst>
            </a:endParaRPr>
          </a:p>
        </p:txBody>
      </p:sp>
      <p:pic>
        <p:nvPicPr>
          <p:cNvPr id="6" name="图片 5"/>
          <p:cNvPicPr>
            <a:picLocks noChangeAspect="1"/>
          </p:cNvPicPr>
          <p:nvPr/>
        </p:nvPicPr>
        <p:blipFill>
          <a:blip r:embed="rId3" cstate="print"/>
          <a:stretch>
            <a:fillRect/>
          </a:stretch>
        </p:blipFill>
        <p:spPr>
          <a:xfrm rot="16200000">
            <a:off x="3287395" y="1437640"/>
            <a:ext cx="1981200" cy="2726055"/>
          </a:xfrm>
          <a:prstGeom prst="rect">
            <a:avLst/>
          </a:prstGeom>
        </p:spPr>
      </p:pic>
      <p:pic>
        <p:nvPicPr>
          <p:cNvPr id="8" name="图片 7"/>
          <p:cNvPicPr>
            <a:picLocks noChangeAspect="1"/>
          </p:cNvPicPr>
          <p:nvPr/>
        </p:nvPicPr>
        <p:blipFill>
          <a:blip r:embed="rId4" cstate="print"/>
          <a:stretch>
            <a:fillRect/>
          </a:stretch>
        </p:blipFill>
        <p:spPr>
          <a:xfrm rot="16200000">
            <a:off x="6421120" y="1475105"/>
            <a:ext cx="2010410" cy="2680970"/>
          </a:xfrm>
          <a:prstGeom prst="rect">
            <a:avLst/>
          </a:prstGeom>
        </p:spPr>
      </p:pic>
      <p:sp>
        <p:nvSpPr>
          <p:cNvPr id="16" name="标题 15"/>
          <p:cNvSpPr>
            <a:spLocks noGrp="1"/>
          </p:cNvSpPr>
          <p:nvPr>
            <p:ph type="ctrTitle"/>
          </p:nvPr>
        </p:nvSpPr>
        <p:spPr>
          <a:xfrm>
            <a:off x="2696845" y="522605"/>
            <a:ext cx="9144000" cy="910590"/>
          </a:xfrm>
        </p:spPr>
        <p:txBody>
          <a:bodyPr/>
          <a:p>
            <a:r>
              <a:rPr lang="en-US" altLang="zh-CN" sz="3600">
                <a:solidFill>
                  <a:schemeClr val="accent2"/>
                </a:solidFill>
                <a:latin typeface="+mn-lt"/>
                <a:ea typeface="微软雅黑" panose="020B0503020204020204" charset="-122"/>
                <a:cs typeface="+mn-lt"/>
              </a:rPr>
              <a:t>micro:bit p</a:t>
            </a:r>
            <a:r>
              <a:rPr lang="zh-CN" altLang="en-US" sz="3600">
                <a:solidFill>
                  <a:schemeClr val="accent2"/>
                </a:solidFill>
                <a:latin typeface="+mn-lt"/>
                <a:ea typeface="微软雅黑" panose="020B0503020204020204" charset="-122"/>
                <a:cs typeface="+mn-lt"/>
              </a:rPr>
              <a:t>rogramming tutorial</a:t>
            </a:r>
            <a:endParaRPr lang="zh-CN" altLang="en-US" sz="3600">
              <a:solidFill>
                <a:schemeClr val="accent2"/>
              </a:solidFill>
              <a:latin typeface="+mn-lt"/>
              <a:ea typeface="微软雅黑" panose="020B0503020204020204" charset="-122"/>
              <a:cs typeface="+mn-lt"/>
            </a:endParaRPr>
          </a:p>
        </p:txBody>
      </p:sp>
      <p:sp>
        <p:nvSpPr>
          <p:cNvPr id="17" name="任意多边形 16"/>
          <p:cNvSpPr/>
          <p:nvPr/>
        </p:nvSpPr>
        <p:spPr>
          <a:xfrm>
            <a:off x="408940" y="5568315"/>
            <a:ext cx="11335385" cy="897255"/>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a:solidFill>
                  <a:schemeClr val="bg1"/>
                </a:solidFill>
                <a:latin typeface="微软雅黑" panose="020B0503020204020204" charset="-122"/>
                <a:ea typeface="微软雅黑" panose="020B0503020204020204" charset="-122"/>
                <a:sym typeface="+mn-ea"/>
              </a:rPr>
              <a:t> Yahboom</a:t>
            </a:r>
            <a:r>
              <a:rPr lang="zh-CN" altLang="en-US" sz="2800">
                <a:solidFill>
                  <a:schemeClr val="bg1"/>
                </a:solidFill>
                <a:latin typeface="微软雅黑" panose="020B0503020204020204" charset="-122"/>
                <a:ea typeface="微软雅黑" panose="020B0503020204020204" charset="-122"/>
                <a:sym typeface="+mn-ea"/>
              </a:rPr>
              <a:t>     </a:t>
            </a:r>
            <a:r>
              <a:rPr lang="en-US" altLang="zh-CN" sz="2800">
                <a:solidFill>
                  <a:schemeClr val="bg1"/>
                </a:solidFill>
                <a:latin typeface="微软雅黑" panose="020B0503020204020204" charset="-122"/>
                <a:ea typeface="微软雅黑" panose="020B0503020204020204" charset="-122"/>
                <a:sym typeface="+mn-ea"/>
              </a:rPr>
              <a:t>micro:bit t</a:t>
            </a:r>
            <a:r>
              <a:rPr lang="zh-CN" altLang="en-US" sz="2800">
                <a:solidFill>
                  <a:schemeClr val="bg1"/>
                </a:solidFill>
                <a:latin typeface="微软雅黑" panose="020B0503020204020204" charset="-122"/>
                <a:ea typeface="微软雅黑" panose="020B0503020204020204" charset="-122"/>
                <a:sym typeface="+mn-ea"/>
              </a:rPr>
              <a:t>utorial</a:t>
            </a:r>
            <a:endParaRPr lang="zh-CN" altLang="en-US" sz="2800">
              <a:solidFill>
                <a:schemeClr val="bg1"/>
              </a:solidFill>
              <a:latin typeface="微软雅黑" panose="020B0503020204020204" charset="-122"/>
              <a:ea typeface="微软雅黑" panose="020B0503020204020204" charset="-122"/>
              <a:sym typeface="+mn-e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1">
            <a:alphaModFix amt="89000"/>
          </a:blip>
          <a:stretch>
            <a:fillRect/>
          </a:stretch>
        </a:blipFill>
        <a:effectLst/>
      </p:bgPr>
    </p:bg>
    <p:spTree>
      <p:nvGrpSpPr>
        <p:cNvPr id="1" name=""/>
        <p:cNvGrpSpPr/>
        <p:nvPr/>
      </p:nvGrpSpPr>
      <p:grpSpPr>
        <a:xfrm>
          <a:off x="0" y="0"/>
          <a:ext cx="0" cy="0"/>
          <a:chOff x="0" y="0"/>
          <a:chExt cx="0" cy="0"/>
        </a:xfrm>
      </p:grpSpPr>
      <p:pic>
        <p:nvPicPr>
          <p:cNvPr id="9" name="图片 8"/>
          <p:cNvPicPr>
            <a:picLocks noChangeAspect="1"/>
          </p:cNvPicPr>
          <p:nvPr/>
        </p:nvPicPr>
        <p:blipFill>
          <a:blip r:embed="rId2"/>
          <a:stretch>
            <a:fillRect/>
          </a:stretch>
        </p:blipFill>
        <p:spPr>
          <a:xfrm>
            <a:off x="1119505" y="1827530"/>
            <a:ext cx="9551035" cy="3629660"/>
          </a:xfrm>
          <a:prstGeom prst="rect">
            <a:avLst/>
          </a:prstGeom>
          <a:ln w="57150">
            <a:solidFill>
              <a:srgbClr val="5B9BD5"/>
            </a:solidFill>
          </a:ln>
        </p:spPr>
      </p:pic>
      <p:sp>
        <p:nvSpPr>
          <p:cNvPr id="10" name="任意多边形 9"/>
          <p:cNvSpPr/>
          <p:nvPr/>
        </p:nvSpPr>
        <p:spPr>
          <a:xfrm>
            <a:off x="567055" y="1280795"/>
            <a:ext cx="1042035" cy="761365"/>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11" name="组合 10"/>
          <p:cNvGrpSpPr/>
          <p:nvPr/>
        </p:nvGrpSpPr>
        <p:grpSpPr>
          <a:xfrm>
            <a:off x="317514" y="5177568"/>
            <a:ext cx="724486" cy="458769"/>
            <a:chOff x="560275" y="3433438"/>
            <a:chExt cx="1198188" cy="758734"/>
          </a:xfrm>
        </p:grpSpPr>
        <p:sp>
          <p:nvSpPr>
            <p:cNvPr id="12" name="直角三角形 32"/>
            <p:cNvSpPr/>
            <p:nvPr/>
          </p:nvSpPr>
          <p:spPr>
            <a:xfrm rot="16200000">
              <a:off x="1011658" y="3444456"/>
              <a:ext cx="295422" cy="119818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0 w 379828"/>
                <a:gd name="connsiteY0-2" fmla="*/ 1378634 h 1772529"/>
                <a:gd name="connsiteX1-3" fmla="*/ 0 w 379828"/>
                <a:gd name="connsiteY1-4" fmla="*/ 0 h 1772529"/>
                <a:gd name="connsiteX2-5" fmla="*/ 379828 w 379828"/>
                <a:gd name="connsiteY2-6" fmla="*/ 1772529 h 1772529"/>
                <a:gd name="connsiteX3-7" fmla="*/ 0 w 379828"/>
                <a:gd name="connsiteY3-8" fmla="*/ 1378634 h 1772529"/>
                <a:gd name="connsiteX0-9" fmla="*/ 0 w 295422"/>
                <a:gd name="connsiteY0-10" fmla="*/ 1378634 h 1631855"/>
                <a:gd name="connsiteX1-11" fmla="*/ 0 w 295422"/>
                <a:gd name="connsiteY1-12" fmla="*/ 0 h 1631855"/>
                <a:gd name="connsiteX2-13" fmla="*/ 295422 w 295422"/>
                <a:gd name="connsiteY2-14" fmla="*/ 1631855 h 1631855"/>
                <a:gd name="connsiteX3-15" fmla="*/ 0 w 295422"/>
                <a:gd name="connsiteY3-16" fmla="*/ 1378634 h 1631855"/>
              </a:gdLst>
              <a:ahLst/>
              <a:cxnLst>
                <a:cxn ang="0">
                  <a:pos x="connsiteX0-1" y="connsiteY0-2"/>
                </a:cxn>
                <a:cxn ang="0">
                  <a:pos x="connsiteX1-3" y="connsiteY1-4"/>
                </a:cxn>
                <a:cxn ang="0">
                  <a:pos x="connsiteX2-5" y="connsiteY2-6"/>
                </a:cxn>
                <a:cxn ang="0">
                  <a:pos x="connsiteX3-7" y="connsiteY3-8"/>
                </a:cxn>
              </a:cxnLst>
              <a:rect l="l" t="t" r="r" b="b"/>
              <a:pathLst>
                <a:path w="295422" h="1631855">
                  <a:moveTo>
                    <a:pt x="0" y="1378634"/>
                  </a:moveTo>
                  <a:lnTo>
                    <a:pt x="0" y="0"/>
                  </a:lnTo>
                  <a:lnTo>
                    <a:pt x="295422" y="1631855"/>
                  </a:lnTo>
                  <a:lnTo>
                    <a:pt x="0" y="1378634"/>
                  </a:ln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 name="直角三角形 20"/>
            <p:cNvSpPr/>
            <p:nvPr/>
          </p:nvSpPr>
          <p:spPr>
            <a:xfrm>
              <a:off x="890708" y="3433438"/>
              <a:ext cx="675249" cy="758734"/>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295421 w 675249"/>
                <a:gd name="connsiteY0-2" fmla="*/ 1209822 h 1209822"/>
                <a:gd name="connsiteX1-3" fmla="*/ 0 w 675249"/>
                <a:gd name="connsiteY1-4" fmla="*/ 0 h 1209822"/>
                <a:gd name="connsiteX2-5" fmla="*/ 675249 w 675249"/>
                <a:gd name="connsiteY2-6" fmla="*/ 1209822 h 1209822"/>
                <a:gd name="connsiteX3-7" fmla="*/ 295421 w 675249"/>
                <a:gd name="connsiteY3-8" fmla="*/ 1209822 h 1209822"/>
              </a:gdLst>
              <a:ahLst/>
              <a:cxnLst>
                <a:cxn ang="0">
                  <a:pos x="connsiteX0-1" y="connsiteY0-2"/>
                </a:cxn>
                <a:cxn ang="0">
                  <a:pos x="connsiteX1-3" y="connsiteY1-4"/>
                </a:cxn>
                <a:cxn ang="0">
                  <a:pos x="connsiteX2-5" y="connsiteY2-6"/>
                </a:cxn>
                <a:cxn ang="0">
                  <a:pos x="connsiteX3-7" y="connsiteY3-8"/>
                </a:cxn>
              </a:cxnLst>
              <a:rect l="l" t="t" r="r" b="b"/>
              <a:pathLst>
                <a:path w="675249" h="1209822">
                  <a:moveTo>
                    <a:pt x="295421" y="1209822"/>
                  </a:moveTo>
                  <a:lnTo>
                    <a:pt x="0" y="0"/>
                  </a:lnTo>
                  <a:lnTo>
                    <a:pt x="675249" y="1209822"/>
                  </a:lnTo>
                  <a:lnTo>
                    <a:pt x="295421" y="1209822"/>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14" name="文本框 13"/>
          <p:cNvSpPr txBox="1"/>
          <p:nvPr/>
        </p:nvSpPr>
        <p:spPr>
          <a:xfrm flipH="1">
            <a:off x="567055" y="1520190"/>
            <a:ext cx="1158875" cy="521970"/>
          </a:xfrm>
          <a:prstGeom prst="rect">
            <a:avLst/>
          </a:prstGeom>
          <a:noFill/>
        </p:spPr>
        <p:txBody>
          <a:bodyPr wrap="square" rtlCol="0">
            <a:spAutoFit/>
          </a:bodyPr>
          <a:p>
            <a:r>
              <a:rPr lang="en-US" altLang="zh-CN" sz="2800" dirty="0" smtClean="0">
                <a:solidFill>
                  <a:schemeClr val="accent5">
                    <a:lumMod val="75000"/>
                  </a:schemeClr>
                </a:solidFill>
                <a:latin typeface="方正少儿_GBK" panose="02000000000000000000" charset="-122"/>
                <a:ea typeface="方正少儿_GBK" panose="02000000000000000000" charset="-122"/>
              </a:rPr>
              <a:t>Part2</a:t>
            </a:r>
            <a:endParaRPr lang="en-US" altLang="zh-CN" sz="2800" dirty="0" smtClean="0">
              <a:solidFill>
                <a:schemeClr val="accent5">
                  <a:lumMod val="75000"/>
                </a:schemeClr>
              </a:solidFill>
              <a:latin typeface="方正少儿_GBK" panose="02000000000000000000" charset="-122"/>
              <a:ea typeface="方正少儿_GBK" panose="02000000000000000000" charset="-122"/>
            </a:endParaRPr>
          </a:p>
        </p:txBody>
      </p:sp>
      <p:sp>
        <p:nvSpPr>
          <p:cNvPr id="15" name="文本框 14"/>
          <p:cNvSpPr txBox="1"/>
          <p:nvPr/>
        </p:nvSpPr>
        <p:spPr>
          <a:xfrm>
            <a:off x="2001252" y="2155123"/>
            <a:ext cx="2316480" cy="583565"/>
          </a:xfrm>
          <a:prstGeom prst="rect">
            <a:avLst/>
          </a:prstGeom>
          <a:noFill/>
        </p:spPr>
        <p:txBody>
          <a:bodyPr wrap="square" rtlCol="0">
            <a:spAutoFit/>
          </a:bodyPr>
          <a:p>
            <a:r>
              <a:rPr lang="en-US" altLang="zh-CN" sz="3200">
                <a:solidFill>
                  <a:srgbClr val="0070C0"/>
                </a:solidFill>
                <a:effectLst>
                  <a:outerShdw blurRad="38100" dist="25400" dir="5400000" algn="ctr" rotWithShape="0">
                    <a:srgbClr val="6E747A">
                      <a:alpha val="43000"/>
                    </a:srgbClr>
                  </a:outerShdw>
                </a:effectLst>
                <a:latin typeface="Arial" panose="020B0604020202020204" pitchFamily="34" charset="0"/>
                <a:ea typeface="Arial" panose="020B0604020202020204" pitchFamily="34" charset="0"/>
                <a:sym typeface="+mn-ea"/>
              </a:rPr>
              <a:t>Hardware</a:t>
            </a:r>
            <a:r>
              <a:rPr lang="zh-CN" altLang="en-US" sz="2400" dirty="0">
                <a:solidFill>
                  <a:schemeClr val="accent5">
                    <a:lumMod val="75000"/>
                  </a:schemeClr>
                </a:solidFill>
                <a:latin typeface="方正少儿_GBK" panose="02000000000000000000" charset="-122"/>
                <a:ea typeface="方正少儿_GBK" panose="02000000000000000000" charset="-122"/>
              </a:rPr>
              <a:t>：</a:t>
            </a:r>
            <a:endParaRPr lang="zh-CN" altLang="en-US" sz="2400" dirty="0">
              <a:solidFill>
                <a:schemeClr val="accent5">
                  <a:lumMod val="75000"/>
                </a:schemeClr>
              </a:solidFill>
              <a:latin typeface="方正少儿_GBK" panose="02000000000000000000" charset="-122"/>
              <a:ea typeface="方正少儿_GBK" panose="02000000000000000000" charset="-122"/>
            </a:endParaRPr>
          </a:p>
        </p:txBody>
      </p:sp>
      <p:sp>
        <p:nvSpPr>
          <p:cNvPr id="16" name="文本框 15"/>
          <p:cNvSpPr txBox="1"/>
          <p:nvPr/>
        </p:nvSpPr>
        <p:spPr>
          <a:xfrm>
            <a:off x="3802380" y="2922905"/>
            <a:ext cx="5583555" cy="1568450"/>
          </a:xfrm>
          <a:prstGeom prst="rect">
            <a:avLst/>
          </a:prstGeom>
          <a:noFill/>
        </p:spPr>
        <p:txBody>
          <a:bodyPr wrap="square" rtlCol="0">
            <a:spAutoFit/>
          </a:bodyPr>
          <a:p>
            <a:r>
              <a:rPr lang="en-US" altLang="zh-CN" sz="3200">
                <a:solidFill>
                  <a:srgbClr val="0070C0"/>
                </a:solidFill>
                <a:effectLst>
                  <a:outerShdw blurRad="38100" dist="25400" dir="5400000" algn="ctr" rotWithShape="0">
                    <a:srgbClr val="6E747A">
                      <a:alpha val="43000"/>
                    </a:srgbClr>
                  </a:outerShdw>
                </a:effectLst>
                <a:latin typeface="Arial" panose="020B0604020202020204" pitchFamily="34" charset="0"/>
                <a:ea typeface="Arial" panose="020B0604020202020204" pitchFamily="34" charset="0"/>
              </a:rPr>
              <a:t>● </a:t>
            </a:r>
            <a:r>
              <a:rPr lang="en-US" altLang="zh-CN" sz="3200">
                <a:solidFill>
                  <a:srgbClr val="0070C0"/>
                </a:solidFill>
                <a:effectLst>
                  <a:outerShdw blurRad="38100" dist="25400" dir="5400000" algn="ctr" rotWithShape="0">
                    <a:srgbClr val="6E747A">
                      <a:alpha val="43000"/>
                    </a:srgbClr>
                  </a:outerShdw>
                </a:effectLst>
                <a:latin typeface="Arial" panose="020B0604020202020204" pitchFamily="34" charset="0"/>
                <a:ea typeface="Arial" panose="020B0604020202020204" pitchFamily="34" charset="0"/>
                <a:sym typeface="+mn-ea"/>
              </a:rPr>
              <a:t>1 X micro:bit Game Handle</a:t>
            </a:r>
            <a:endParaRPr lang="en-US" altLang="zh-CN" sz="3200">
              <a:solidFill>
                <a:srgbClr val="0070C0"/>
              </a:solidFill>
              <a:effectLst>
                <a:outerShdw blurRad="38100" dist="25400" dir="5400000" algn="ctr" rotWithShape="0">
                  <a:srgbClr val="6E747A">
                    <a:alpha val="43000"/>
                  </a:srgbClr>
                </a:outerShdw>
              </a:effectLst>
              <a:latin typeface="Arial" panose="020B0604020202020204" pitchFamily="34" charset="0"/>
              <a:ea typeface="Arial" panose="020B0604020202020204" pitchFamily="34" charset="0"/>
            </a:endParaRPr>
          </a:p>
          <a:p>
            <a:r>
              <a:rPr lang="en-US" altLang="zh-CN" sz="3200">
                <a:solidFill>
                  <a:srgbClr val="0070C0"/>
                </a:solidFill>
                <a:effectLst>
                  <a:outerShdw blurRad="38100" dist="25400" dir="5400000" algn="ctr" rotWithShape="0">
                    <a:srgbClr val="6E747A">
                      <a:alpha val="43000"/>
                    </a:srgbClr>
                  </a:outerShdw>
                </a:effectLst>
                <a:latin typeface="Arial" panose="020B0604020202020204" pitchFamily="34" charset="0"/>
                <a:ea typeface="Arial" panose="020B0604020202020204" pitchFamily="34" charset="0"/>
                <a:sym typeface="+mn-ea"/>
              </a:rPr>
              <a:t>● 1 X Micro USB Cable</a:t>
            </a:r>
            <a:endParaRPr lang="en-US" altLang="zh-CN" sz="3200" dirty="0">
              <a:solidFill>
                <a:schemeClr val="accent5">
                  <a:lumMod val="75000"/>
                </a:schemeClr>
              </a:solidFill>
              <a:latin typeface="宋体" panose="02010600030101010101" pitchFamily="2" charset="-122"/>
              <a:ea typeface="宋体" panose="02010600030101010101" pitchFamily="2" charset="-122"/>
              <a:cs typeface="宋体" panose="02010600030101010101" pitchFamily="2" charset="-122"/>
            </a:endParaRPr>
          </a:p>
          <a:p>
            <a:endParaRPr lang="zh-CN" altLang="en-US" sz="3200" dirty="0">
              <a:solidFill>
                <a:schemeClr val="accent5">
                  <a:lumMod val="75000"/>
                </a:schemeClr>
              </a:solidFill>
              <a:latin typeface="宋体" panose="02010600030101010101" pitchFamily="2" charset="-122"/>
              <a:ea typeface="宋体" panose="02010600030101010101" pitchFamily="2" charset="-122"/>
            </a:endParaRPr>
          </a:p>
        </p:txBody>
      </p:sp>
      <p:sp>
        <p:nvSpPr>
          <p:cNvPr id="17" name="标题 16"/>
          <p:cNvSpPr>
            <a:spLocks noGrp="1"/>
          </p:cNvSpPr>
          <p:nvPr>
            <p:ph type="ctrTitle"/>
          </p:nvPr>
        </p:nvSpPr>
        <p:spPr>
          <a:xfrm>
            <a:off x="2696845" y="522605"/>
            <a:ext cx="9144000" cy="910590"/>
          </a:xfrm>
        </p:spPr>
        <p:txBody>
          <a:bodyPr/>
          <a:p>
            <a:r>
              <a:rPr lang="en-US" altLang="zh-CN" sz="3600">
                <a:solidFill>
                  <a:schemeClr val="accent2"/>
                </a:solidFill>
                <a:latin typeface="+mn-lt"/>
                <a:ea typeface="微软雅黑" panose="020B0503020204020204" charset="-122"/>
                <a:cs typeface="+mn-lt"/>
              </a:rPr>
              <a:t>micro:bit p</a:t>
            </a:r>
            <a:r>
              <a:rPr lang="zh-CN" altLang="en-US" sz="3600">
                <a:solidFill>
                  <a:schemeClr val="accent2"/>
                </a:solidFill>
                <a:latin typeface="+mn-lt"/>
                <a:ea typeface="微软雅黑" panose="020B0503020204020204" charset="-122"/>
                <a:cs typeface="+mn-lt"/>
              </a:rPr>
              <a:t>rogramming tutorial</a:t>
            </a:r>
            <a:endParaRPr lang="zh-CN" altLang="en-US" sz="3600">
              <a:solidFill>
                <a:schemeClr val="accent2"/>
              </a:solidFill>
              <a:latin typeface="+mn-lt"/>
              <a:ea typeface="微软雅黑" panose="020B0503020204020204" charset="-122"/>
              <a:cs typeface="+mn-lt"/>
            </a:endParaRPr>
          </a:p>
        </p:txBody>
      </p:sp>
      <p:sp>
        <p:nvSpPr>
          <p:cNvPr id="18" name="任意多边形 17"/>
          <p:cNvSpPr/>
          <p:nvPr/>
        </p:nvSpPr>
        <p:spPr>
          <a:xfrm>
            <a:off x="408940" y="5568315"/>
            <a:ext cx="11335385" cy="897255"/>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a:solidFill>
                  <a:schemeClr val="bg1"/>
                </a:solidFill>
                <a:latin typeface="微软雅黑" panose="020B0503020204020204" charset="-122"/>
                <a:ea typeface="微软雅黑" panose="020B0503020204020204" charset="-122"/>
                <a:sym typeface="+mn-ea"/>
              </a:rPr>
              <a:t> Yahboom</a:t>
            </a:r>
            <a:r>
              <a:rPr lang="zh-CN" altLang="en-US" sz="2800">
                <a:solidFill>
                  <a:schemeClr val="bg1"/>
                </a:solidFill>
                <a:latin typeface="微软雅黑" panose="020B0503020204020204" charset="-122"/>
                <a:ea typeface="微软雅黑" panose="020B0503020204020204" charset="-122"/>
                <a:sym typeface="+mn-ea"/>
              </a:rPr>
              <a:t>     </a:t>
            </a:r>
            <a:r>
              <a:rPr lang="en-US" altLang="zh-CN" sz="2800">
                <a:solidFill>
                  <a:schemeClr val="bg1"/>
                </a:solidFill>
                <a:latin typeface="微软雅黑" panose="020B0503020204020204" charset="-122"/>
                <a:ea typeface="微软雅黑" panose="020B0503020204020204" charset="-122"/>
                <a:sym typeface="+mn-ea"/>
              </a:rPr>
              <a:t>micro:bit t</a:t>
            </a:r>
            <a:r>
              <a:rPr lang="zh-CN" altLang="en-US" sz="2800">
                <a:solidFill>
                  <a:schemeClr val="bg1"/>
                </a:solidFill>
                <a:latin typeface="微软雅黑" panose="020B0503020204020204" charset="-122"/>
                <a:ea typeface="微软雅黑" panose="020B0503020204020204" charset="-122"/>
                <a:sym typeface="+mn-ea"/>
              </a:rPr>
              <a:t>utorial</a:t>
            </a:r>
            <a:endParaRPr lang="zh-CN" altLang="en-US" sz="2800">
              <a:solidFill>
                <a:schemeClr val="bg1"/>
              </a:solidFill>
              <a:latin typeface="微软雅黑" panose="020B0503020204020204" charset="-122"/>
              <a:ea typeface="微软雅黑" panose="020B0503020204020204" charset="-122"/>
              <a:sym typeface="+mn-e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pic>
        <p:nvPicPr>
          <p:cNvPr id="11" name="图片 10"/>
          <p:cNvPicPr>
            <a:picLocks noChangeAspect="1"/>
          </p:cNvPicPr>
          <p:nvPr/>
        </p:nvPicPr>
        <p:blipFill>
          <a:blip r:embed="rId2"/>
          <a:stretch>
            <a:fillRect/>
          </a:stretch>
        </p:blipFill>
        <p:spPr>
          <a:xfrm>
            <a:off x="1197610" y="1827530"/>
            <a:ext cx="9551035" cy="3629660"/>
          </a:xfrm>
          <a:prstGeom prst="rect">
            <a:avLst/>
          </a:prstGeom>
          <a:ln w="57150">
            <a:solidFill>
              <a:srgbClr val="5B9BD5"/>
            </a:solidFill>
          </a:ln>
        </p:spPr>
      </p:pic>
      <p:sp>
        <p:nvSpPr>
          <p:cNvPr id="12" name="任意多边形 11"/>
          <p:cNvSpPr/>
          <p:nvPr/>
        </p:nvSpPr>
        <p:spPr>
          <a:xfrm>
            <a:off x="567055" y="1280795"/>
            <a:ext cx="1042035" cy="761365"/>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13" name="组合 12"/>
          <p:cNvGrpSpPr/>
          <p:nvPr/>
        </p:nvGrpSpPr>
        <p:grpSpPr>
          <a:xfrm>
            <a:off x="317514" y="5177568"/>
            <a:ext cx="724486" cy="458769"/>
            <a:chOff x="560275" y="3433438"/>
            <a:chExt cx="1198188" cy="758734"/>
          </a:xfrm>
        </p:grpSpPr>
        <p:sp>
          <p:nvSpPr>
            <p:cNvPr id="14" name="直角三角形 32"/>
            <p:cNvSpPr/>
            <p:nvPr/>
          </p:nvSpPr>
          <p:spPr>
            <a:xfrm rot="16200000">
              <a:off x="1011658" y="3444456"/>
              <a:ext cx="295422" cy="119818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0 w 379828"/>
                <a:gd name="connsiteY0-2" fmla="*/ 1378634 h 1772529"/>
                <a:gd name="connsiteX1-3" fmla="*/ 0 w 379828"/>
                <a:gd name="connsiteY1-4" fmla="*/ 0 h 1772529"/>
                <a:gd name="connsiteX2-5" fmla="*/ 379828 w 379828"/>
                <a:gd name="connsiteY2-6" fmla="*/ 1772529 h 1772529"/>
                <a:gd name="connsiteX3-7" fmla="*/ 0 w 379828"/>
                <a:gd name="connsiteY3-8" fmla="*/ 1378634 h 1772529"/>
                <a:gd name="connsiteX0-9" fmla="*/ 0 w 295422"/>
                <a:gd name="connsiteY0-10" fmla="*/ 1378634 h 1631855"/>
                <a:gd name="connsiteX1-11" fmla="*/ 0 w 295422"/>
                <a:gd name="connsiteY1-12" fmla="*/ 0 h 1631855"/>
                <a:gd name="connsiteX2-13" fmla="*/ 295422 w 295422"/>
                <a:gd name="connsiteY2-14" fmla="*/ 1631855 h 1631855"/>
                <a:gd name="connsiteX3-15" fmla="*/ 0 w 295422"/>
                <a:gd name="connsiteY3-16" fmla="*/ 1378634 h 1631855"/>
              </a:gdLst>
              <a:ahLst/>
              <a:cxnLst>
                <a:cxn ang="0">
                  <a:pos x="connsiteX0-1" y="connsiteY0-2"/>
                </a:cxn>
                <a:cxn ang="0">
                  <a:pos x="connsiteX1-3" y="connsiteY1-4"/>
                </a:cxn>
                <a:cxn ang="0">
                  <a:pos x="connsiteX2-5" y="connsiteY2-6"/>
                </a:cxn>
                <a:cxn ang="0">
                  <a:pos x="connsiteX3-7" y="connsiteY3-8"/>
                </a:cxn>
              </a:cxnLst>
              <a:rect l="l" t="t" r="r" b="b"/>
              <a:pathLst>
                <a:path w="295422" h="1631855">
                  <a:moveTo>
                    <a:pt x="0" y="1378634"/>
                  </a:moveTo>
                  <a:lnTo>
                    <a:pt x="0" y="0"/>
                  </a:lnTo>
                  <a:lnTo>
                    <a:pt x="295422" y="1631855"/>
                  </a:lnTo>
                  <a:lnTo>
                    <a:pt x="0" y="1378634"/>
                  </a:ln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 name="直角三角形 20"/>
            <p:cNvSpPr/>
            <p:nvPr/>
          </p:nvSpPr>
          <p:spPr>
            <a:xfrm>
              <a:off x="890708" y="3433438"/>
              <a:ext cx="675249" cy="758734"/>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295421 w 675249"/>
                <a:gd name="connsiteY0-2" fmla="*/ 1209822 h 1209822"/>
                <a:gd name="connsiteX1-3" fmla="*/ 0 w 675249"/>
                <a:gd name="connsiteY1-4" fmla="*/ 0 h 1209822"/>
                <a:gd name="connsiteX2-5" fmla="*/ 675249 w 675249"/>
                <a:gd name="connsiteY2-6" fmla="*/ 1209822 h 1209822"/>
                <a:gd name="connsiteX3-7" fmla="*/ 295421 w 675249"/>
                <a:gd name="connsiteY3-8" fmla="*/ 1209822 h 1209822"/>
              </a:gdLst>
              <a:ahLst/>
              <a:cxnLst>
                <a:cxn ang="0">
                  <a:pos x="connsiteX0-1" y="connsiteY0-2"/>
                </a:cxn>
                <a:cxn ang="0">
                  <a:pos x="connsiteX1-3" y="connsiteY1-4"/>
                </a:cxn>
                <a:cxn ang="0">
                  <a:pos x="connsiteX2-5" y="connsiteY2-6"/>
                </a:cxn>
                <a:cxn ang="0">
                  <a:pos x="connsiteX3-7" y="connsiteY3-8"/>
                </a:cxn>
              </a:cxnLst>
              <a:rect l="l" t="t" r="r" b="b"/>
              <a:pathLst>
                <a:path w="675249" h="1209822">
                  <a:moveTo>
                    <a:pt x="295421" y="1209822"/>
                  </a:moveTo>
                  <a:lnTo>
                    <a:pt x="0" y="0"/>
                  </a:lnTo>
                  <a:lnTo>
                    <a:pt x="675249" y="1209822"/>
                  </a:lnTo>
                  <a:lnTo>
                    <a:pt x="295421" y="1209822"/>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16" name="文本框 15"/>
          <p:cNvSpPr txBox="1"/>
          <p:nvPr/>
        </p:nvSpPr>
        <p:spPr>
          <a:xfrm flipH="1">
            <a:off x="567055" y="1520190"/>
            <a:ext cx="1158875" cy="521970"/>
          </a:xfrm>
          <a:prstGeom prst="rect">
            <a:avLst/>
          </a:prstGeom>
          <a:noFill/>
        </p:spPr>
        <p:txBody>
          <a:bodyPr wrap="square" rtlCol="0">
            <a:spAutoFit/>
          </a:bodyPr>
          <a:p>
            <a:r>
              <a:rPr lang="en-US" altLang="zh-CN" sz="2800" dirty="0" smtClean="0">
                <a:solidFill>
                  <a:schemeClr val="accent5">
                    <a:lumMod val="75000"/>
                  </a:schemeClr>
                </a:solidFill>
                <a:latin typeface="方正少儿_GBK" panose="02000000000000000000" charset="-122"/>
                <a:ea typeface="方正少儿_GBK" panose="02000000000000000000" charset="-122"/>
              </a:rPr>
              <a:t>Part2</a:t>
            </a:r>
            <a:endParaRPr lang="en-US" altLang="zh-CN" sz="2800" dirty="0" smtClean="0">
              <a:solidFill>
                <a:schemeClr val="accent5">
                  <a:lumMod val="75000"/>
                </a:schemeClr>
              </a:solidFill>
              <a:latin typeface="方正少儿_GBK" panose="02000000000000000000" charset="-122"/>
              <a:ea typeface="方正少儿_GBK" panose="02000000000000000000" charset="-122"/>
            </a:endParaRPr>
          </a:p>
        </p:txBody>
      </p:sp>
      <p:sp>
        <p:nvSpPr>
          <p:cNvPr id="17" name="文本框 16"/>
          <p:cNvSpPr txBox="1"/>
          <p:nvPr/>
        </p:nvSpPr>
        <p:spPr>
          <a:xfrm>
            <a:off x="1280160" y="2263140"/>
            <a:ext cx="9468485" cy="2971165"/>
          </a:xfrm>
          <a:prstGeom prst="rect">
            <a:avLst/>
          </a:prstGeom>
          <a:noFill/>
        </p:spPr>
        <p:txBody>
          <a:bodyPr wrap="square" rtlCol="0">
            <a:spAutoFit/>
          </a:bodyPr>
          <a:p>
            <a:pPr algn="l"/>
            <a:r>
              <a:rPr lang="en-US" altLang="zh-CN" sz="3200" baseline="-25000" dirty="0">
                <a:solidFill>
                  <a:srgbClr val="FF0000"/>
                </a:solidFill>
                <a:ea typeface="宋体" panose="02010600030101010101" pitchFamily="2" charset="-122"/>
                <a:cs typeface="+mn-lt"/>
              </a:rPr>
              <a:t>1.Online:</a:t>
            </a:r>
            <a:r>
              <a:rPr lang="en-US" altLang="zh-CN" sz="3200" baseline="-25000" dirty="0">
                <a:solidFill>
                  <a:srgbClr val="FF0000"/>
                </a:solidFill>
                <a:ea typeface="宋体" panose="02010600030101010101" pitchFamily="2" charset="-122"/>
                <a:cs typeface="+mn-lt"/>
                <a:sym typeface="+mn-ea"/>
              </a:rPr>
              <a:t> </a:t>
            </a:r>
            <a:r>
              <a:rPr sz="3200" baseline="-25000" dirty="0">
                <a:ea typeface="宋体" panose="02010600030101010101" pitchFamily="2" charset="-122"/>
                <a:sym typeface="+mn-ea"/>
              </a:rPr>
              <a:t>Connect Micro:bit to the computer via USB cable</a:t>
            </a:r>
            <a:r>
              <a:rPr sz="3200" baseline="-25000" dirty="0">
                <a:ea typeface="宋体" panose="02010600030101010101" pitchFamily="2" charset="-122"/>
              </a:rPr>
              <a:t>, and the computer will pop up a U disk and click the URL in the U disk to enter the programming interface.</a:t>
            </a:r>
            <a:r>
              <a:rPr sz="3200" baseline="-25000" dirty="0">
                <a:ea typeface="宋体" panose="02010600030101010101" pitchFamily="2" charset="-122"/>
                <a:sym typeface="+mn-ea"/>
              </a:rPr>
              <a:t>Enter this URL </a:t>
            </a:r>
            <a:r>
              <a:rPr sz="3200" baseline="-25000" dirty="0">
                <a:solidFill>
                  <a:srgbClr val="FF0000"/>
                </a:solidFill>
                <a:ea typeface="宋体" panose="02010600030101010101" pitchFamily="2" charset="-122"/>
                <a:sym typeface="+mn-ea"/>
              </a:rPr>
              <a:t>https://github.com/lzty634158/GHBit</a:t>
            </a:r>
            <a:r>
              <a:rPr sz="3200" baseline="-25000" dirty="0">
                <a:ea typeface="宋体" panose="02010600030101010101" pitchFamily="2" charset="-122"/>
                <a:sym typeface="+mn-ea"/>
              </a:rPr>
              <a:t> to get the package named GHBit</a:t>
            </a:r>
            <a:r>
              <a:rPr lang="en-US" sz="3200" baseline="-25000" dirty="0">
                <a:ea typeface="宋体" panose="02010600030101010101" pitchFamily="2" charset="-122"/>
                <a:sym typeface="+mn-ea"/>
              </a:rPr>
              <a:t>.</a:t>
            </a:r>
            <a:endParaRPr lang="en-US" sz="3200" baseline="-25000" dirty="0">
              <a:ea typeface="宋体" panose="02010600030101010101" pitchFamily="2" charset="-122"/>
            </a:endParaRPr>
          </a:p>
          <a:p>
            <a:pPr algn="l"/>
            <a:endParaRPr lang="zh-CN" altLang="en-US" sz="3200" baseline="-25000" dirty="0">
              <a:solidFill>
                <a:schemeClr val="tx1"/>
              </a:solidFill>
              <a:latin typeface="宋体" panose="02010600030101010101" pitchFamily="2" charset="-122"/>
              <a:ea typeface="宋体" panose="02010600030101010101" pitchFamily="2" charset="-122"/>
            </a:endParaRPr>
          </a:p>
          <a:p>
            <a:r>
              <a:rPr lang="en-US" altLang="zh-CN" sz="3200" baseline="-25000" dirty="0">
                <a:solidFill>
                  <a:srgbClr val="FF0000"/>
                </a:solidFill>
                <a:ea typeface="宋体" panose="02010600030101010101" pitchFamily="2" charset="-122"/>
                <a:cs typeface="+mn-lt"/>
              </a:rPr>
              <a:t>2.offline：</a:t>
            </a:r>
            <a:r>
              <a:rPr lang="en-US" altLang="zh-CN" sz="3200" baseline="-25000" dirty="0">
                <a:solidFill>
                  <a:schemeClr val="tx1"/>
                </a:solidFill>
                <a:ea typeface="宋体" panose="02010600030101010101" pitchFamily="2" charset="-122"/>
                <a:cs typeface="+mn-lt"/>
              </a:rPr>
              <a:t>Open micro:bit offline programming software and add GHBit package.Click on "Advanced" and select "Add Package".</a:t>
            </a:r>
            <a:r>
              <a:rPr sz="3200" baseline="-25000" dirty="0">
                <a:ea typeface="宋体" panose="02010600030101010101" pitchFamily="2" charset="-122"/>
              </a:rPr>
              <a:t>Enter this URL </a:t>
            </a:r>
            <a:r>
              <a:rPr sz="3200" baseline="-25000" dirty="0">
                <a:solidFill>
                  <a:srgbClr val="FF0000"/>
                </a:solidFill>
                <a:ea typeface="宋体" panose="02010600030101010101" pitchFamily="2" charset="-122"/>
              </a:rPr>
              <a:t>https://github.com/lzty634158/GHBit</a:t>
            </a:r>
            <a:r>
              <a:rPr sz="3200" baseline="-25000" dirty="0">
                <a:ea typeface="宋体" panose="02010600030101010101" pitchFamily="2" charset="-122"/>
              </a:rPr>
              <a:t> to get the package named GHBit</a:t>
            </a:r>
            <a:r>
              <a:rPr lang="en-US" sz="3200" baseline="-25000" dirty="0">
                <a:ea typeface="宋体" panose="02010600030101010101" pitchFamily="2" charset="-122"/>
              </a:rPr>
              <a:t>.</a:t>
            </a:r>
            <a:endParaRPr lang="en-US" sz="3200" baseline="-25000" dirty="0">
              <a:ea typeface="宋体" panose="02010600030101010101" pitchFamily="2" charset="-122"/>
            </a:endParaRPr>
          </a:p>
          <a:p>
            <a:endParaRPr lang="en-US" sz="3200" baseline="-25000" dirty="0">
              <a:ea typeface="宋体" panose="02010600030101010101" pitchFamily="2" charset="-122"/>
            </a:endParaRPr>
          </a:p>
          <a:p>
            <a:r>
              <a:rPr lang="en-US" sz="3200" baseline="-25000" dirty="0">
                <a:ea typeface="宋体" panose="02010600030101010101" pitchFamily="2" charset="-122"/>
                <a:sym typeface="+mn-ea"/>
              </a:rPr>
              <a:t>Note: If you already have a GHBit package, you don't need to add it repeatedly.</a:t>
            </a:r>
            <a:endParaRPr lang="en-US" sz="3200" baseline="-25000" dirty="0">
              <a:ea typeface="宋体" panose="02010600030101010101" pitchFamily="2" charset="-122"/>
            </a:endParaRPr>
          </a:p>
        </p:txBody>
      </p:sp>
      <p:sp>
        <p:nvSpPr>
          <p:cNvPr id="18" name="文本框 17"/>
          <p:cNvSpPr txBox="1"/>
          <p:nvPr/>
        </p:nvSpPr>
        <p:spPr>
          <a:xfrm>
            <a:off x="3765550" y="1305560"/>
            <a:ext cx="4660900" cy="521970"/>
          </a:xfrm>
          <a:prstGeom prst="rect">
            <a:avLst/>
          </a:prstGeom>
          <a:noFill/>
        </p:spPr>
        <p:txBody>
          <a:bodyPr wrap="square" rtlCol="0">
            <a:spAutoFit/>
          </a:bodyPr>
          <a:p>
            <a:r>
              <a:rPr lang="en-US" altLang="zh-CN" sz="2800">
                <a:solidFill>
                  <a:schemeClr val="accent6">
                    <a:lumMod val="50000"/>
                  </a:schemeClr>
                </a:solidFill>
                <a:effectLst>
                  <a:outerShdw blurRad="38100" dist="25400" dir="5400000" algn="ctr" rotWithShape="0">
                    <a:srgbClr val="6E747A">
                      <a:alpha val="43000"/>
                    </a:srgbClr>
                  </a:outerShdw>
                </a:effectLst>
                <a:latin typeface="Arial" panose="020B0604020202020204" pitchFamily="34" charset="0"/>
                <a:ea typeface="Arial" panose="020B0604020202020204" pitchFamily="34" charset="0"/>
              </a:rPr>
              <a:t>Two programming methods</a:t>
            </a:r>
            <a:endParaRPr lang="en-US" altLang="zh-CN" sz="2800" b="1">
              <a:solidFill>
                <a:schemeClr val="accent6">
                  <a:lumMod val="50000"/>
                </a:schemeClr>
              </a:solidFill>
              <a:effectLst>
                <a:outerShdw blurRad="38100" dist="25400" dir="5400000" algn="ctr" rotWithShape="0">
                  <a:srgbClr val="6E747A">
                    <a:alpha val="43000"/>
                  </a:srgbClr>
                </a:outerShdw>
              </a:effectLst>
              <a:latin typeface="Arial" panose="020B0604020202020204" pitchFamily="34" charset="0"/>
              <a:ea typeface="Arial" panose="020B0604020202020204" pitchFamily="34" charset="0"/>
            </a:endParaRPr>
          </a:p>
        </p:txBody>
      </p:sp>
      <p:sp>
        <p:nvSpPr>
          <p:cNvPr id="19" name="标题 18"/>
          <p:cNvSpPr>
            <a:spLocks noGrp="1"/>
          </p:cNvSpPr>
          <p:nvPr>
            <p:ph type="ctrTitle"/>
          </p:nvPr>
        </p:nvSpPr>
        <p:spPr>
          <a:xfrm>
            <a:off x="2696845" y="522605"/>
            <a:ext cx="9144000" cy="910590"/>
          </a:xfrm>
        </p:spPr>
        <p:txBody>
          <a:bodyPr/>
          <a:p>
            <a:r>
              <a:rPr lang="en-US" altLang="zh-CN" sz="3600">
                <a:solidFill>
                  <a:schemeClr val="accent2"/>
                </a:solidFill>
                <a:latin typeface="+mn-lt"/>
                <a:ea typeface="微软雅黑" panose="020B0503020204020204" charset="-122"/>
                <a:cs typeface="+mn-lt"/>
              </a:rPr>
              <a:t>micro:bit p</a:t>
            </a:r>
            <a:r>
              <a:rPr lang="zh-CN" altLang="en-US" sz="3600">
                <a:solidFill>
                  <a:schemeClr val="accent2"/>
                </a:solidFill>
                <a:latin typeface="+mn-lt"/>
                <a:ea typeface="微软雅黑" panose="020B0503020204020204" charset="-122"/>
                <a:cs typeface="+mn-lt"/>
              </a:rPr>
              <a:t>rogramming tutorial</a:t>
            </a:r>
            <a:endParaRPr lang="zh-CN" altLang="en-US" sz="3600">
              <a:solidFill>
                <a:schemeClr val="accent2"/>
              </a:solidFill>
              <a:latin typeface="+mn-lt"/>
              <a:ea typeface="微软雅黑" panose="020B0503020204020204" charset="-122"/>
              <a:cs typeface="+mn-lt"/>
            </a:endParaRPr>
          </a:p>
        </p:txBody>
      </p:sp>
      <p:sp>
        <p:nvSpPr>
          <p:cNvPr id="20" name="任意多边形 19"/>
          <p:cNvSpPr/>
          <p:nvPr/>
        </p:nvSpPr>
        <p:spPr>
          <a:xfrm>
            <a:off x="408940" y="5568315"/>
            <a:ext cx="11335385" cy="897255"/>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a:solidFill>
                  <a:schemeClr val="bg1"/>
                </a:solidFill>
                <a:latin typeface="微软雅黑" panose="020B0503020204020204" charset="-122"/>
                <a:ea typeface="微软雅黑" panose="020B0503020204020204" charset="-122"/>
                <a:sym typeface="+mn-ea"/>
              </a:rPr>
              <a:t> Yahboom</a:t>
            </a:r>
            <a:r>
              <a:rPr lang="zh-CN" altLang="en-US" sz="2800">
                <a:solidFill>
                  <a:schemeClr val="bg1"/>
                </a:solidFill>
                <a:latin typeface="微软雅黑" panose="020B0503020204020204" charset="-122"/>
                <a:ea typeface="微软雅黑" panose="020B0503020204020204" charset="-122"/>
                <a:sym typeface="+mn-ea"/>
              </a:rPr>
              <a:t>     </a:t>
            </a:r>
            <a:r>
              <a:rPr lang="en-US" altLang="zh-CN" sz="2800">
                <a:solidFill>
                  <a:schemeClr val="bg1"/>
                </a:solidFill>
                <a:latin typeface="微软雅黑" panose="020B0503020204020204" charset="-122"/>
                <a:ea typeface="微软雅黑" panose="020B0503020204020204" charset="-122"/>
                <a:sym typeface="+mn-ea"/>
              </a:rPr>
              <a:t>micro:bit t</a:t>
            </a:r>
            <a:r>
              <a:rPr lang="zh-CN" altLang="en-US" sz="2800">
                <a:solidFill>
                  <a:schemeClr val="bg1"/>
                </a:solidFill>
                <a:latin typeface="微软雅黑" panose="020B0503020204020204" charset="-122"/>
                <a:ea typeface="微软雅黑" panose="020B0503020204020204" charset="-122"/>
                <a:sym typeface="+mn-ea"/>
              </a:rPr>
              <a:t>utorial</a:t>
            </a:r>
            <a:endParaRPr lang="zh-CN" altLang="en-US" sz="2800">
              <a:solidFill>
                <a:schemeClr val="bg1"/>
              </a:solidFill>
              <a:latin typeface="微软雅黑" panose="020B0503020204020204" charset="-122"/>
              <a:ea typeface="微软雅黑" panose="020B0503020204020204" charset="-122"/>
              <a:sym typeface="+mn-e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1">
            <a:alphaModFix amt="89000"/>
          </a:blip>
          <a:stretch>
            <a:fillRect/>
          </a:stretch>
        </a:blipFill>
        <a:effectLst/>
      </p:bgPr>
    </p:bg>
    <p:spTree>
      <p:nvGrpSpPr>
        <p:cNvPr id="1" name=""/>
        <p:cNvGrpSpPr/>
        <p:nvPr/>
      </p:nvGrpSpPr>
      <p:grpSpPr>
        <a:xfrm>
          <a:off x="0" y="0"/>
          <a:ext cx="0" cy="0"/>
          <a:chOff x="0" y="0"/>
          <a:chExt cx="0" cy="0"/>
        </a:xfrm>
      </p:grpSpPr>
      <p:sp>
        <p:nvSpPr>
          <p:cNvPr id="6" name="任意多边形 5"/>
          <p:cNvSpPr/>
          <p:nvPr/>
        </p:nvSpPr>
        <p:spPr>
          <a:xfrm>
            <a:off x="567055" y="1280795"/>
            <a:ext cx="1042035" cy="761365"/>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8" name="组合 7"/>
          <p:cNvGrpSpPr/>
          <p:nvPr/>
        </p:nvGrpSpPr>
        <p:grpSpPr>
          <a:xfrm>
            <a:off x="317514" y="5177568"/>
            <a:ext cx="724486" cy="458769"/>
            <a:chOff x="560275" y="3433438"/>
            <a:chExt cx="1198188" cy="758734"/>
          </a:xfrm>
        </p:grpSpPr>
        <p:sp>
          <p:nvSpPr>
            <p:cNvPr id="9" name="直角三角形 32"/>
            <p:cNvSpPr/>
            <p:nvPr/>
          </p:nvSpPr>
          <p:spPr>
            <a:xfrm rot="16200000">
              <a:off x="1011658" y="3444456"/>
              <a:ext cx="295422" cy="119818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0 w 379828"/>
                <a:gd name="connsiteY0-2" fmla="*/ 1378634 h 1772529"/>
                <a:gd name="connsiteX1-3" fmla="*/ 0 w 379828"/>
                <a:gd name="connsiteY1-4" fmla="*/ 0 h 1772529"/>
                <a:gd name="connsiteX2-5" fmla="*/ 379828 w 379828"/>
                <a:gd name="connsiteY2-6" fmla="*/ 1772529 h 1772529"/>
                <a:gd name="connsiteX3-7" fmla="*/ 0 w 379828"/>
                <a:gd name="connsiteY3-8" fmla="*/ 1378634 h 1772529"/>
                <a:gd name="connsiteX0-9" fmla="*/ 0 w 295422"/>
                <a:gd name="connsiteY0-10" fmla="*/ 1378634 h 1631855"/>
                <a:gd name="connsiteX1-11" fmla="*/ 0 w 295422"/>
                <a:gd name="connsiteY1-12" fmla="*/ 0 h 1631855"/>
                <a:gd name="connsiteX2-13" fmla="*/ 295422 w 295422"/>
                <a:gd name="connsiteY2-14" fmla="*/ 1631855 h 1631855"/>
                <a:gd name="connsiteX3-15" fmla="*/ 0 w 295422"/>
                <a:gd name="connsiteY3-16" fmla="*/ 1378634 h 1631855"/>
              </a:gdLst>
              <a:ahLst/>
              <a:cxnLst>
                <a:cxn ang="0">
                  <a:pos x="connsiteX0-1" y="connsiteY0-2"/>
                </a:cxn>
                <a:cxn ang="0">
                  <a:pos x="connsiteX1-3" y="connsiteY1-4"/>
                </a:cxn>
                <a:cxn ang="0">
                  <a:pos x="connsiteX2-5" y="connsiteY2-6"/>
                </a:cxn>
                <a:cxn ang="0">
                  <a:pos x="connsiteX3-7" y="connsiteY3-8"/>
                </a:cxn>
              </a:cxnLst>
              <a:rect l="l" t="t" r="r" b="b"/>
              <a:pathLst>
                <a:path w="295422" h="1631855">
                  <a:moveTo>
                    <a:pt x="0" y="1378634"/>
                  </a:moveTo>
                  <a:lnTo>
                    <a:pt x="0" y="0"/>
                  </a:lnTo>
                  <a:lnTo>
                    <a:pt x="295422" y="1631855"/>
                  </a:lnTo>
                  <a:lnTo>
                    <a:pt x="0" y="1378634"/>
                  </a:ln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直角三角形 20"/>
            <p:cNvSpPr/>
            <p:nvPr/>
          </p:nvSpPr>
          <p:spPr>
            <a:xfrm>
              <a:off x="890708" y="3433438"/>
              <a:ext cx="675249" cy="758734"/>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295421 w 675249"/>
                <a:gd name="connsiteY0-2" fmla="*/ 1209822 h 1209822"/>
                <a:gd name="connsiteX1-3" fmla="*/ 0 w 675249"/>
                <a:gd name="connsiteY1-4" fmla="*/ 0 h 1209822"/>
                <a:gd name="connsiteX2-5" fmla="*/ 675249 w 675249"/>
                <a:gd name="connsiteY2-6" fmla="*/ 1209822 h 1209822"/>
                <a:gd name="connsiteX3-7" fmla="*/ 295421 w 675249"/>
                <a:gd name="connsiteY3-8" fmla="*/ 1209822 h 1209822"/>
              </a:gdLst>
              <a:ahLst/>
              <a:cxnLst>
                <a:cxn ang="0">
                  <a:pos x="connsiteX0-1" y="connsiteY0-2"/>
                </a:cxn>
                <a:cxn ang="0">
                  <a:pos x="connsiteX1-3" y="connsiteY1-4"/>
                </a:cxn>
                <a:cxn ang="0">
                  <a:pos x="connsiteX2-5" y="connsiteY2-6"/>
                </a:cxn>
                <a:cxn ang="0">
                  <a:pos x="connsiteX3-7" y="connsiteY3-8"/>
                </a:cxn>
              </a:cxnLst>
              <a:rect l="l" t="t" r="r" b="b"/>
              <a:pathLst>
                <a:path w="675249" h="1209822">
                  <a:moveTo>
                    <a:pt x="295421" y="1209822"/>
                  </a:moveTo>
                  <a:lnTo>
                    <a:pt x="0" y="0"/>
                  </a:lnTo>
                  <a:lnTo>
                    <a:pt x="675249" y="1209822"/>
                  </a:lnTo>
                  <a:lnTo>
                    <a:pt x="295421" y="1209822"/>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13" name="文本框 12"/>
          <p:cNvSpPr txBox="1"/>
          <p:nvPr/>
        </p:nvSpPr>
        <p:spPr>
          <a:xfrm flipH="1">
            <a:off x="567055" y="1520190"/>
            <a:ext cx="1158875" cy="521970"/>
          </a:xfrm>
          <a:prstGeom prst="rect">
            <a:avLst/>
          </a:prstGeom>
          <a:noFill/>
        </p:spPr>
        <p:txBody>
          <a:bodyPr wrap="square" rtlCol="0">
            <a:spAutoFit/>
          </a:bodyPr>
          <a:p>
            <a:r>
              <a:rPr lang="en-US" altLang="zh-CN" sz="2800" dirty="0" smtClean="0">
                <a:solidFill>
                  <a:schemeClr val="accent5">
                    <a:lumMod val="75000"/>
                  </a:schemeClr>
                </a:solidFill>
                <a:latin typeface="方正少儿_GBK" panose="02000000000000000000" charset="-122"/>
                <a:ea typeface="方正少儿_GBK" panose="02000000000000000000" charset="-122"/>
              </a:rPr>
              <a:t>Part3</a:t>
            </a:r>
            <a:endParaRPr lang="en-US" altLang="zh-CN" sz="2800" dirty="0" smtClean="0">
              <a:solidFill>
                <a:schemeClr val="accent5">
                  <a:lumMod val="75000"/>
                </a:schemeClr>
              </a:solidFill>
              <a:latin typeface="方正少儿_GBK" panose="02000000000000000000" charset="-122"/>
              <a:ea typeface="方正少儿_GBK" panose="02000000000000000000" charset="-122"/>
            </a:endParaRPr>
          </a:p>
        </p:txBody>
      </p:sp>
      <p:sp>
        <p:nvSpPr>
          <p:cNvPr id="14" name="文本框 13"/>
          <p:cNvSpPr txBox="1"/>
          <p:nvPr/>
        </p:nvSpPr>
        <p:spPr>
          <a:xfrm>
            <a:off x="3820160" y="1369695"/>
            <a:ext cx="4253230" cy="583565"/>
          </a:xfrm>
          <a:prstGeom prst="rect">
            <a:avLst/>
          </a:prstGeom>
          <a:noFill/>
        </p:spPr>
        <p:txBody>
          <a:bodyPr wrap="square" rtlCol="0">
            <a:spAutoFit/>
          </a:bodyPr>
          <a:p>
            <a:r>
              <a:rPr lang="zh-CN" altLang="en-US" sz="3200" b="1">
                <a:solidFill>
                  <a:schemeClr val="bg1"/>
                </a:solidFill>
                <a:cs typeface="+mn-lt"/>
              </a:rPr>
              <a:t>Programming interface</a:t>
            </a:r>
            <a:endParaRPr lang="zh-CN" altLang="en-US" sz="3200" b="1">
              <a:solidFill>
                <a:schemeClr val="bg1"/>
              </a:solidFill>
              <a:cs typeface="+mn-lt"/>
            </a:endParaRPr>
          </a:p>
        </p:txBody>
      </p:sp>
      <p:sp>
        <p:nvSpPr>
          <p:cNvPr id="15" name="标题 14"/>
          <p:cNvSpPr>
            <a:spLocks noGrp="1"/>
          </p:cNvSpPr>
          <p:nvPr>
            <p:ph type="ctrTitle"/>
          </p:nvPr>
        </p:nvSpPr>
        <p:spPr>
          <a:xfrm>
            <a:off x="2696845" y="522605"/>
            <a:ext cx="9144000" cy="910590"/>
          </a:xfrm>
        </p:spPr>
        <p:txBody>
          <a:bodyPr/>
          <a:p>
            <a:r>
              <a:rPr lang="en-US" altLang="zh-CN" sz="3600">
                <a:solidFill>
                  <a:schemeClr val="accent2"/>
                </a:solidFill>
                <a:latin typeface="+mn-lt"/>
                <a:ea typeface="微软雅黑" panose="020B0503020204020204" charset="-122"/>
                <a:cs typeface="+mn-lt"/>
              </a:rPr>
              <a:t>micro:bit p</a:t>
            </a:r>
            <a:r>
              <a:rPr lang="zh-CN" altLang="en-US" sz="3600">
                <a:solidFill>
                  <a:schemeClr val="accent2"/>
                </a:solidFill>
                <a:latin typeface="+mn-lt"/>
                <a:ea typeface="微软雅黑" panose="020B0503020204020204" charset="-122"/>
                <a:cs typeface="+mn-lt"/>
              </a:rPr>
              <a:t>rogramming tutorial</a:t>
            </a:r>
            <a:endParaRPr lang="zh-CN" altLang="en-US" sz="3600">
              <a:solidFill>
                <a:schemeClr val="accent2"/>
              </a:solidFill>
              <a:latin typeface="+mn-lt"/>
              <a:ea typeface="微软雅黑" panose="020B0503020204020204" charset="-122"/>
              <a:cs typeface="+mn-lt"/>
            </a:endParaRPr>
          </a:p>
        </p:txBody>
      </p:sp>
      <p:sp>
        <p:nvSpPr>
          <p:cNvPr id="16" name="任意多边形 15"/>
          <p:cNvSpPr/>
          <p:nvPr/>
        </p:nvSpPr>
        <p:spPr>
          <a:xfrm>
            <a:off x="408940" y="5568315"/>
            <a:ext cx="11335385" cy="897255"/>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a:solidFill>
                  <a:schemeClr val="bg1"/>
                </a:solidFill>
                <a:latin typeface="微软雅黑" panose="020B0503020204020204" charset="-122"/>
                <a:ea typeface="微软雅黑" panose="020B0503020204020204" charset="-122"/>
                <a:sym typeface="+mn-ea"/>
              </a:rPr>
              <a:t> Yahboom</a:t>
            </a:r>
            <a:r>
              <a:rPr lang="zh-CN" altLang="en-US" sz="2800">
                <a:solidFill>
                  <a:schemeClr val="bg1"/>
                </a:solidFill>
                <a:latin typeface="微软雅黑" panose="020B0503020204020204" charset="-122"/>
                <a:ea typeface="微软雅黑" panose="020B0503020204020204" charset="-122"/>
                <a:sym typeface="+mn-ea"/>
              </a:rPr>
              <a:t>     </a:t>
            </a:r>
            <a:r>
              <a:rPr lang="en-US" altLang="zh-CN" sz="2800">
                <a:solidFill>
                  <a:schemeClr val="bg1"/>
                </a:solidFill>
                <a:latin typeface="微软雅黑" panose="020B0503020204020204" charset="-122"/>
                <a:ea typeface="微软雅黑" panose="020B0503020204020204" charset="-122"/>
                <a:sym typeface="+mn-ea"/>
              </a:rPr>
              <a:t>micro:bit t</a:t>
            </a:r>
            <a:r>
              <a:rPr lang="zh-CN" altLang="en-US" sz="2800">
                <a:solidFill>
                  <a:schemeClr val="bg1"/>
                </a:solidFill>
                <a:latin typeface="微软雅黑" panose="020B0503020204020204" charset="-122"/>
                <a:ea typeface="微软雅黑" panose="020B0503020204020204" charset="-122"/>
                <a:sym typeface="+mn-ea"/>
              </a:rPr>
              <a:t>utorial</a:t>
            </a:r>
            <a:endParaRPr lang="zh-CN" altLang="en-US" sz="2800">
              <a:solidFill>
                <a:schemeClr val="bg1"/>
              </a:solidFill>
              <a:latin typeface="微软雅黑" panose="020B0503020204020204" charset="-122"/>
              <a:ea typeface="微软雅黑" panose="020B0503020204020204" charset="-122"/>
              <a:sym typeface="+mn-ea"/>
            </a:endParaRPr>
          </a:p>
        </p:txBody>
      </p:sp>
      <p:pic>
        <p:nvPicPr>
          <p:cNvPr id="17" name="图片 16"/>
          <p:cNvPicPr>
            <a:picLocks noChangeAspect="1"/>
          </p:cNvPicPr>
          <p:nvPr/>
        </p:nvPicPr>
        <p:blipFill>
          <a:blip r:embed="rId2"/>
          <a:stretch>
            <a:fillRect/>
          </a:stretch>
        </p:blipFill>
        <p:spPr>
          <a:xfrm>
            <a:off x="2313940" y="1953260"/>
            <a:ext cx="6880860" cy="371856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1">
            <a:alphaModFix amt="89000"/>
          </a:blip>
          <a:stretch>
            <a:fillRect/>
          </a:stretch>
        </a:blipFill>
        <a:effectLst/>
      </p:bgPr>
    </p:bg>
    <p:spTree>
      <p:nvGrpSpPr>
        <p:cNvPr id="1" name=""/>
        <p:cNvGrpSpPr/>
        <p:nvPr/>
      </p:nvGrpSpPr>
      <p:grpSpPr>
        <a:xfrm>
          <a:off x="0" y="0"/>
          <a:ext cx="0" cy="0"/>
          <a:chOff x="0" y="0"/>
          <a:chExt cx="0" cy="0"/>
        </a:xfrm>
      </p:grpSpPr>
      <p:sp>
        <p:nvSpPr>
          <p:cNvPr id="11" name="任意多边形 10"/>
          <p:cNvSpPr/>
          <p:nvPr/>
        </p:nvSpPr>
        <p:spPr>
          <a:xfrm>
            <a:off x="567055" y="1280795"/>
            <a:ext cx="1042035" cy="761365"/>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14" name="组合 13"/>
          <p:cNvGrpSpPr/>
          <p:nvPr/>
        </p:nvGrpSpPr>
        <p:grpSpPr>
          <a:xfrm>
            <a:off x="317514" y="5177568"/>
            <a:ext cx="724486" cy="458769"/>
            <a:chOff x="560275" y="3433438"/>
            <a:chExt cx="1198188" cy="758734"/>
          </a:xfrm>
        </p:grpSpPr>
        <p:sp>
          <p:nvSpPr>
            <p:cNvPr id="15" name="直角三角形 32"/>
            <p:cNvSpPr/>
            <p:nvPr/>
          </p:nvSpPr>
          <p:spPr>
            <a:xfrm rot="16200000">
              <a:off x="1011658" y="3444456"/>
              <a:ext cx="295422" cy="119818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0 w 379828"/>
                <a:gd name="connsiteY0-2" fmla="*/ 1378634 h 1772529"/>
                <a:gd name="connsiteX1-3" fmla="*/ 0 w 379828"/>
                <a:gd name="connsiteY1-4" fmla="*/ 0 h 1772529"/>
                <a:gd name="connsiteX2-5" fmla="*/ 379828 w 379828"/>
                <a:gd name="connsiteY2-6" fmla="*/ 1772529 h 1772529"/>
                <a:gd name="connsiteX3-7" fmla="*/ 0 w 379828"/>
                <a:gd name="connsiteY3-8" fmla="*/ 1378634 h 1772529"/>
                <a:gd name="connsiteX0-9" fmla="*/ 0 w 295422"/>
                <a:gd name="connsiteY0-10" fmla="*/ 1378634 h 1631855"/>
                <a:gd name="connsiteX1-11" fmla="*/ 0 w 295422"/>
                <a:gd name="connsiteY1-12" fmla="*/ 0 h 1631855"/>
                <a:gd name="connsiteX2-13" fmla="*/ 295422 w 295422"/>
                <a:gd name="connsiteY2-14" fmla="*/ 1631855 h 1631855"/>
                <a:gd name="connsiteX3-15" fmla="*/ 0 w 295422"/>
                <a:gd name="connsiteY3-16" fmla="*/ 1378634 h 1631855"/>
              </a:gdLst>
              <a:ahLst/>
              <a:cxnLst>
                <a:cxn ang="0">
                  <a:pos x="connsiteX0-1" y="connsiteY0-2"/>
                </a:cxn>
                <a:cxn ang="0">
                  <a:pos x="connsiteX1-3" y="connsiteY1-4"/>
                </a:cxn>
                <a:cxn ang="0">
                  <a:pos x="connsiteX2-5" y="connsiteY2-6"/>
                </a:cxn>
                <a:cxn ang="0">
                  <a:pos x="connsiteX3-7" y="connsiteY3-8"/>
                </a:cxn>
              </a:cxnLst>
              <a:rect l="l" t="t" r="r" b="b"/>
              <a:pathLst>
                <a:path w="295422" h="1631855">
                  <a:moveTo>
                    <a:pt x="0" y="1378634"/>
                  </a:moveTo>
                  <a:lnTo>
                    <a:pt x="0" y="0"/>
                  </a:lnTo>
                  <a:lnTo>
                    <a:pt x="295422" y="1631855"/>
                  </a:lnTo>
                  <a:lnTo>
                    <a:pt x="0" y="1378634"/>
                  </a:ln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 name="直角三角形 20"/>
            <p:cNvSpPr/>
            <p:nvPr/>
          </p:nvSpPr>
          <p:spPr>
            <a:xfrm>
              <a:off x="890708" y="3433438"/>
              <a:ext cx="675249" cy="758734"/>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295421 w 675249"/>
                <a:gd name="connsiteY0-2" fmla="*/ 1209822 h 1209822"/>
                <a:gd name="connsiteX1-3" fmla="*/ 0 w 675249"/>
                <a:gd name="connsiteY1-4" fmla="*/ 0 h 1209822"/>
                <a:gd name="connsiteX2-5" fmla="*/ 675249 w 675249"/>
                <a:gd name="connsiteY2-6" fmla="*/ 1209822 h 1209822"/>
                <a:gd name="connsiteX3-7" fmla="*/ 295421 w 675249"/>
                <a:gd name="connsiteY3-8" fmla="*/ 1209822 h 1209822"/>
              </a:gdLst>
              <a:ahLst/>
              <a:cxnLst>
                <a:cxn ang="0">
                  <a:pos x="connsiteX0-1" y="connsiteY0-2"/>
                </a:cxn>
                <a:cxn ang="0">
                  <a:pos x="connsiteX1-3" y="connsiteY1-4"/>
                </a:cxn>
                <a:cxn ang="0">
                  <a:pos x="connsiteX2-5" y="connsiteY2-6"/>
                </a:cxn>
                <a:cxn ang="0">
                  <a:pos x="connsiteX3-7" y="connsiteY3-8"/>
                </a:cxn>
              </a:cxnLst>
              <a:rect l="l" t="t" r="r" b="b"/>
              <a:pathLst>
                <a:path w="675249" h="1209822">
                  <a:moveTo>
                    <a:pt x="295421" y="1209822"/>
                  </a:moveTo>
                  <a:lnTo>
                    <a:pt x="0" y="0"/>
                  </a:lnTo>
                  <a:lnTo>
                    <a:pt x="675249" y="1209822"/>
                  </a:lnTo>
                  <a:lnTo>
                    <a:pt x="295421" y="1209822"/>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17" name="文本框 16"/>
          <p:cNvSpPr txBox="1"/>
          <p:nvPr/>
        </p:nvSpPr>
        <p:spPr>
          <a:xfrm flipH="1">
            <a:off x="567055" y="1520190"/>
            <a:ext cx="1158875" cy="521970"/>
          </a:xfrm>
          <a:prstGeom prst="rect">
            <a:avLst/>
          </a:prstGeom>
          <a:noFill/>
        </p:spPr>
        <p:txBody>
          <a:bodyPr wrap="square" rtlCol="0">
            <a:spAutoFit/>
          </a:bodyPr>
          <a:p>
            <a:r>
              <a:rPr lang="en-US" altLang="zh-CN" sz="2800" dirty="0" smtClean="0">
                <a:solidFill>
                  <a:schemeClr val="accent5">
                    <a:lumMod val="75000"/>
                  </a:schemeClr>
                </a:solidFill>
                <a:latin typeface="方正少儿_GBK" panose="02000000000000000000" charset="-122"/>
                <a:ea typeface="方正少儿_GBK" panose="02000000000000000000" charset="-122"/>
              </a:rPr>
              <a:t>Part3</a:t>
            </a:r>
            <a:endParaRPr lang="en-US" altLang="zh-CN" sz="2800" dirty="0" smtClean="0">
              <a:solidFill>
                <a:schemeClr val="accent5">
                  <a:lumMod val="75000"/>
                </a:schemeClr>
              </a:solidFill>
              <a:latin typeface="方正少儿_GBK" panose="02000000000000000000" charset="-122"/>
              <a:ea typeface="方正少儿_GBK" panose="02000000000000000000" charset="-122"/>
            </a:endParaRPr>
          </a:p>
        </p:txBody>
      </p:sp>
      <p:sp>
        <p:nvSpPr>
          <p:cNvPr id="18" name="文本框 17"/>
          <p:cNvSpPr txBox="1"/>
          <p:nvPr/>
        </p:nvSpPr>
        <p:spPr>
          <a:xfrm>
            <a:off x="3820160" y="1369695"/>
            <a:ext cx="4253230" cy="583565"/>
          </a:xfrm>
          <a:prstGeom prst="rect">
            <a:avLst/>
          </a:prstGeom>
          <a:noFill/>
        </p:spPr>
        <p:txBody>
          <a:bodyPr wrap="square" rtlCol="0">
            <a:spAutoFit/>
          </a:bodyPr>
          <a:p>
            <a:r>
              <a:rPr lang="zh-CN" altLang="en-US" sz="3200" b="1">
                <a:solidFill>
                  <a:schemeClr val="bg1"/>
                </a:solidFill>
                <a:cs typeface="+mn-lt"/>
              </a:rPr>
              <a:t>Programming interface</a:t>
            </a:r>
            <a:endParaRPr lang="zh-CN" altLang="en-US" sz="3200" b="1">
              <a:solidFill>
                <a:schemeClr val="bg1"/>
              </a:solidFill>
              <a:cs typeface="+mn-lt"/>
            </a:endParaRPr>
          </a:p>
        </p:txBody>
      </p:sp>
      <p:sp>
        <p:nvSpPr>
          <p:cNvPr id="19" name="标题 18"/>
          <p:cNvSpPr>
            <a:spLocks noGrp="1"/>
          </p:cNvSpPr>
          <p:nvPr>
            <p:ph type="ctrTitle"/>
          </p:nvPr>
        </p:nvSpPr>
        <p:spPr>
          <a:xfrm>
            <a:off x="2696845" y="522605"/>
            <a:ext cx="9144000" cy="910590"/>
          </a:xfrm>
        </p:spPr>
        <p:txBody>
          <a:bodyPr/>
          <a:p>
            <a:r>
              <a:rPr lang="en-US" altLang="zh-CN" sz="3600">
                <a:solidFill>
                  <a:schemeClr val="accent2"/>
                </a:solidFill>
                <a:latin typeface="+mn-lt"/>
                <a:ea typeface="微软雅黑" panose="020B0503020204020204" charset="-122"/>
                <a:cs typeface="+mn-lt"/>
              </a:rPr>
              <a:t>micro:bit p</a:t>
            </a:r>
            <a:r>
              <a:rPr lang="zh-CN" altLang="en-US" sz="3600">
                <a:solidFill>
                  <a:schemeClr val="accent2"/>
                </a:solidFill>
                <a:latin typeface="+mn-lt"/>
                <a:ea typeface="微软雅黑" panose="020B0503020204020204" charset="-122"/>
                <a:cs typeface="+mn-lt"/>
              </a:rPr>
              <a:t>rogramming tutorial</a:t>
            </a:r>
            <a:endParaRPr lang="zh-CN" altLang="en-US" sz="3600">
              <a:solidFill>
                <a:schemeClr val="accent2"/>
              </a:solidFill>
              <a:latin typeface="+mn-lt"/>
              <a:ea typeface="微软雅黑" panose="020B0503020204020204" charset="-122"/>
              <a:cs typeface="+mn-lt"/>
            </a:endParaRPr>
          </a:p>
        </p:txBody>
      </p:sp>
      <p:sp>
        <p:nvSpPr>
          <p:cNvPr id="20" name="任意多边形 19"/>
          <p:cNvSpPr/>
          <p:nvPr/>
        </p:nvSpPr>
        <p:spPr>
          <a:xfrm>
            <a:off x="408940" y="5568315"/>
            <a:ext cx="11335385" cy="897255"/>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a:solidFill>
                  <a:schemeClr val="bg1"/>
                </a:solidFill>
                <a:latin typeface="微软雅黑" panose="020B0503020204020204" charset="-122"/>
                <a:ea typeface="微软雅黑" panose="020B0503020204020204" charset="-122"/>
                <a:sym typeface="+mn-ea"/>
              </a:rPr>
              <a:t> Yahboom</a:t>
            </a:r>
            <a:r>
              <a:rPr lang="zh-CN" altLang="en-US" sz="2800">
                <a:solidFill>
                  <a:schemeClr val="bg1"/>
                </a:solidFill>
                <a:latin typeface="微软雅黑" panose="020B0503020204020204" charset="-122"/>
                <a:ea typeface="微软雅黑" panose="020B0503020204020204" charset="-122"/>
                <a:sym typeface="+mn-ea"/>
              </a:rPr>
              <a:t>     </a:t>
            </a:r>
            <a:r>
              <a:rPr lang="en-US" altLang="zh-CN" sz="2800">
                <a:solidFill>
                  <a:schemeClr val="bg1"/>
                </a:solidFill>
                <a:latin typeface="微软雅黑" panose="020B0503020204020204" charset="-122"/>
                <a:ea typeface="微软雅黑" panose="020B0503020204020204" charset="-122"/>
                <a:sym typeface="+mn-ea"/>
              </a:rPr>
              <a:t>micro:bit t</a:t>
            </a:r>
            <a:r>
              <a:rPr lang="zh-CN" altLang="en-US" sz="2800">
                <a:solidFill>
                  <a:schemeClr val="bg1"/>
                </a:solidFill>
                <a:latin typeface="微软雅黑" panose="020B0503020204020204" charset="-122"/>
                <a:ea typeface="微软雅黑" panose="020B0503020204020204" charset="-122"/>
                <a:sym typeface="+mn-ea"/>
              </a:rPr>
              <a:t>utorial</a:t>
            </a:r>
            <a:endParaRPr lang="zh-CN" altLang="en-US" sz="2800">
              <a:solidFill>
                <a:schemeClr val="bg1"/>
              </a:solidFill>
              <a:latin typeface="微软雅黑" panose="020B0503020204020204" charset="-122"/>
              <a:ea typeface="微软雅黑" panose="020B0503020204020204" charset="-122"/>
              <a:sym typeface="+mn-ea"/>
            </a:endParaRPr>
          </a:p>
        </p:txBody>
      </p:sp>
      <p:pic>
        <p:nvPicPr>
          <p:cNvPr id="21" name="图片 20"/>
          <p:cNvPicPr>
            <a:picLocks noChangeAspect="1"/>
          </p:cNvPicPr>
          <p:nvPr/>
        </p:nvPicPr>
        <p:blipFill>
          <a:blip r:embed="rId2"/>
          <a:stretch>
            <a:fillRect/>
          </a:stretch>
        </p:blipFill>
        <p:spPr>
          <a:xfrm>
            <a:off x="2313940" y="1953260"/>
            <a:ext cx="6880860" cy="371856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1">
            <a:alphaModFix amt="89000"/>
          </a:blip>
          <a:stretch>
            <a:fillRect/>
          </a:stretch>
        </a:blipFill>
        <a:effectLst/>
      </p:bgPr>
    </p:bg>
    <p:spTree>
      <p:nvGrpSpPr>
        <p:cNvPr id="1" name=""/>
        <p:cNvGrpSpPr/>
        <p:nvPr/>
      </p:nvGrpSpPr>
      <p:grpSpPr>
        <a:xfrm>
          <a:off x="0" y="0"/>
          <a:ext cx="0" cy="0"/>
          <a:chOff x="0" y="0"/>
          <a:chExt cx="0" cy="0"/>
        </a:xfrm>
      </p:grpSpPr>
      <p:pic>
        <p:nvPicPr>
          <p:cNvPr id="27" name="图片 26"/>
          <p:cNvPicPr>
            <a:picLocks noChangeAspect="1"/>
          </p:cNvPicPr>
          <p:nvPr/>
        </p:nvPicPr>
        <p:blipFill>
          <a:blip r:embed="rId2"/>
          <a:stretch>
            <a:fillRect/>
          </a:stretch>
        </p:blipFill>
        <p:spPr>
          <a:xfrm>
            <a:off x="1197610" y="1819275"/>
            <a:ext cx="9551035" cy="3629660"/>
          </a:xfrm>
          <a:prstGeom prst="rect">
            <a:avLst/>
          </a:prstGeom>
          <a:ln w="57150">
            <a:solidFill>
              <a:srgbClr val="5B9BD5"/>
            </a:solidFill>
          </a:ln>
        </p:spPr>
      </p:pic>
      <p:sp>
        <p:nvSpPr>
          <p:cNvPr id="30" name="任意多边形 29"/>
          <p:cNvSpPr/>
          <p:nvPr/>
        </p:nvSpPr>
        <p:spPr>
          <a:xfrm>
            <a:off x="567055" y="1280795"/>
            <a:ext cx="1042035" cy="761365"/>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31" name="组合 30"/>
          <p:cNvGrpSpPr/>
          <p:nvPr/>
        </p:nvGrpSpPr>
        <p:grpSpPr>
          <a:xfrm>
            <a:off x="317514" y="5177568"/>
            <a:ext cx="724486" cy="458769"/>
            <a:chOff x="560275" y="3433438"/>
            <a:chExt cx="1198188" cy="758734"/>
          </a:xfrm>
        </p:grpSpPr>
        <p:sp>
          <p:nvSpPr>
            <p:cNvPr id="32" name="直角三角形 32"/>
            <p:cNvSpPr/>
            <p:nvPr/>
          </p:nvSpPr>
          <p:spPr>
            <a:xfrm rot="16200000">
              <a:off x="1011658" y="3444456"/>
              <a:ext cx="295422" cy="119818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0 w 379828"/>
                <a:gd name="connsiteY0-2" fmla="*/ 1378634 h 1772529"/>
                <a:gd name="connsiteX1-3" fmla="*/ 0 w 379828"/>
                <a:gd name="connsiteY1-4" fmla="*/ 0 h 1772529"/>
                <a:gd name="connsiteX2-5" fmla="*/ 379828 w 379828"/>
                <a:gd name="connsiteY2-6" fmla="*/ 1772529 h 1772529"/>
                <a:gd name="connsiteX3-7" fmla="*/ 0 w 379828"/>
                <a:gd name="connsiteY3-8" fmla="*/ 1378634 h 1772529"/>
                <a:gd name="connsiteX0-9" fmla="*/ 0 w 295422"/>
                <a:gd name="connsiteY0-10" fmla="*/ 1378634 h 1631855"/>
                <a:gd name="connsiteX1-11" fmla="*/ 0 w 295422"/>
                <a:gd name="connsiteY1-12" fmla="*/ 0 h 1631855"/>
                <a:gd name="connsiteX2-13" fmla="*/ 295422 w 295422"/>
                <a:gd name="connsiteY2-14" fmla="*/ 1631855 h 1631855"/>
                <a:gd name="connsiteX3-15" fmla="*/ 0 w 295422"/>
                <a:gd name="connsiteY3-16" fmla="*/ 1378634 h 1631855"/>
              </a:gdLst>
              <a:ahLst/>
              <a:cxnLst>
                <a:cxn ang="0">
                  <a:pos x="connsiteX0-1" y="connsiteY0-2"/>
                </a:cxn>
                <a:cxn ang="0">
                  <a:pos x="connsiteX1-3" y="connsiteY1-4"/>
                </a:cxn>
                <a:cxn ang="0">
                  <a:pos x="connsiteX2-5" y="connsiteY2-6"/>
                </a:cxn>
                <a:cxn ang="0">
                  <a:pos x="connsiteX3-7" y="connsiteY3-8"/>
                </a:cxn>
              </a:cxnLst>
              <a:rect l="l" t="t" r="r" b="b"/>
              <a:pathLst>
                <a:path w="295422" h="1631855">
                  <a:moveTo>
                    <a:pt x="0" y="1378634"/>
                  </a:moveTo>
                  <a:lnTo>
                    <a:pt x="0" y="0"/>
                  </a:lnTo>
                  <a:lnTo>
                    <a:pt x="295422" y="1631855"/>
                  </a:lnTo>
                  <a:lnTo>
                    <a:pt x="0" y="1378634"/>
                  </a:ln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3" name="直角三角形 20"/>
            <p:cNvSpPr/>
            <p:nvPr/>
          </p:nvSpPr>
          <p:spPr>
            <a:xfrm>
              <a:off x="890708" y="3433438"/>
              <a:ext cx="675249" cy="758734"/>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295421 w 675249"/>
                <a:gd name="connsiteY0-2" fmla="*/ 1209822 h 1209822"/>
                <a:gd name="connsiteX1-3" fmla="*/ 0 w 675249"/>
                <a:gd name="connsiteY1-4" fmla="*/ 0 h 1209822"/>
                <a:gd name="connsiteX2-5" fmla="*/ 675249 w 675249"/>
                <a:gd name="connsiteY2-6" fmla="*/ 1209822 h 1209822"/>
                <a:gd name="connsiteX3-7" fmla="*/ 295421 w 675249"/>
                <a:gd name="connsiteY3-8" fmla="*/ 1209822 h 1209822"/>
              </a:gdLst>
              <a:ahLst/>
              <a:cxnLst>
                <a:cxn ang="0">
                  <a:pos x="connsiteX0-1" y="connsiteY0-2"/>
                </a:cxn>
                <a:cxn ang="0">
                  <a:pos x="connsiteX1-3" y="connsiteY1-4"/>
                </a:cxn>
                <a:cxn ang="0">
                  <a:pos x="connsiteX2-5" y="connsiteY2-6"/>
                </a:cxn>
                <a:cxn ang="0">
                  <a:pos x="connsiteX3-7" y="connsiteY3-8"/>
                </a:cxn>
              </a:cxnLst>
              <a:rect l="l" t="t" r="r" b="b"/>
              <a:pathLst>
                <a:path w="675249" h="1209822">
                  <a:moveTo>
                    <a:pt x="295421" y="1209822"/>
                  </a:moveTo>
                  <a:lnTo>
                    <a:pt x="0" y="0"/>
                  </a:lnTo>
                  <a:lnTo>
                    <a:pt x="675249" y="1209822"/>
                  </a:lnTo>
                  <a:lnTo>
                    <a:pt x="295421" y="1209822"/>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34" name="文本框 33"/>
          <p:cNvSpPr txBox="1"/>
          <p:nvPr/>
        </p:nvSpPr>
        <p:spPr>
          <a:xfrm flipH="1">
            <a:off x="567055" y="1520190"/>
            <a:ext cx="1158875" cy="521970"/>
          </a:xfrm>
          <a:prstGeom prst="rect">
            <a:avLst/>
          </a:prstGeom>
          <a:noFill/>
        </p:spPr>
        <p:txBody>
          <a:bodyPr wrap="square" rtlCol="0">
            <a:spAutoFit/>
          </a:bodyPr>
          <a:p>
            <a:r>
              <a:rPr lang="en-US" altLang="zh-CN" sz="2800" dirty="0" smtClean="0">
                <a:solidFill>
                  <a:schemeClr val="accent5">
                    <a:lumMod val="75000"/>
                  </a:schemeClr>
                </a:solidFill>
                <a:latin typeface="方正少儿_GBK" panose="02000000000000000000" charset="-122"/>
                <a:ea typeface="方正少儿_GBK" panose="02000000000000000000" charset="-122"/>
              </a:rPr>
              <a:t>Part3</a:t>
            </a:r>
            <a:endParaRPr lang="en-US" altLang="zh-CN" sz="2800" dirty="0" smtClean="0">
              <a:solidFill>
                <a:schemeClr val="accent5">
                  <a:lumMod val="75000"/>
                </a:schemeClr>
              </a:solidFill>
              <a:latin typeface="方正少儿_GBK" panose="02000000000000000000" charset="-122"/>
              <a:ea typeface="方正少儿_GBK" panose="02000000000000000000" charset="-122"/>
            </a:endParaRPr>
          </a:p>
        </p:txBody>
      </p:sp>
      <p:sp>
        <p:nvSpPr>
          <p:cNvPr id="38" name="文本框 37"/>
          <p:cNvSpPr txBox="1"/>
          <p:nvPr/>
        </p:nvSpPr>
        <p:spPr>
          <a:xfrm>
            <a:off x="5562600" y="2042160"/>
            <a:ext cx="5170170" cy="398780"/>
          </a:xfrm>
          <a:prstGeom prst="rect">
            <a:avLst/>
          </a:prstGeom>
          <a:noFill/>
        </p:spPr>
        <p:txBody>
          <a:bodyPr wrap="square" rtlCol="0">
            <a:spAutoFit/>
          </a:bodyPr>
          <a:p>
            <a:pPr algn="l"/>
            <a:r>
              <a:rPr sz="2000" dirty="0">
                <a:solidFill>
                  <a:schemeClr val="accent5">
                    <a:lumMod val="75000"/>
                  </a:schemeClr>
                </a:solidFill>
              </a:rPr>
              <a:t>If a value is true, then do some statements.</a:t>
            </a:r>
            <a:endParaRPr sz="2000" dirty="0">
              <a:solidFill>
                <a:schemeClr val="accent5">
                  <a:lumMod val="75000"/>
                </a:schemeClr>
              </a:solidFill>
            </a:endParaRPr>
          </a:p>
        </p:txBody>
      </p:sp>
      <p:sp>
        <p:nvSpPr>
          <p:cNvPr id="39" name="文本框 38"/>
          <p:cNvSpPr txBox="1"/>
          <p:nvPr/>
        </p:nvSpPr>
        <p:spPr>
          <a:xfrm>
            <a:off x="5562600" y="3551555"/>
            <a:ext cx="5267325" cy="922020"/>
          </a:xfrm>
          <a:prstGeom prst="rect">
            <a:avLst/>
          </a:prstGeom>
          <a:noFill/>
        </p:spPr>
        <p:txBody>
          <a:bodyPr wrap="square" rtlCol="0">
            <a:spAutoFit/>
          </a:bodyPr>
          <a:p>
            <a:pPr algn="l"/>
            <a:r>
              <a:rPr dirty="0">
                <a:solidFill>
                  <a:schemeClr val="accent5">
                    <a:lumMod val="75000"/>
                  </a:schemeClr>
                </a:solidFill>
              </a:rPr>
              <a:t>For example: If the B1 button of the handle is pressed, the dot matrix display character R is executed. If the B1 button is not pressed, it will not be executed.</a:t>
            </a:r>
            <a:endParaRPr dirty="0">
              <a:solidFill>
                <a:schemeClr val="accent5">
                  <a:lumMod val="75000"/>
                </a:schemeClr>
              </a:solidFill>
            </a:endParaRPr>
          </a:p>
        </p:txBody>
      </p:sp>
      <p:pic>
        <p:nvPicPr>
          <p:cNvPr id="40" name="图片 39"/>
          <p:cNvPicPr>
            <a:picLocks noChangeAspect="1"/>
          </p:cNvPicPr>
          <p:nvPr/>
        </p:nvPicPr>
        <p:blipFill>
          <a:blip r:embed="rId3"/>
          <a:stretch>
            <a:fillRect/>
          </a:stretch>
        </p:blipFill>
        <p:spPr>
          <a:xfrm>
            <a:off x="1414145" y="1875155"/>
            <a:ext cx="3660775" cy="3518535"/>
          </a:xfrm>
          <a:prstGeom prst="rect">
            <a:avLst/>
          </a:prstGeom>
        </p:spPr>
      </p:pic>
      <p:pic>
        <p:nvPicPr>
          <p:cNvPr id="41" name="图片 40"/>
          <p:cNvPicPr>
            <a:picLocks noChangeAspect="1"/>
          </p:cNvPicPr>
          <p:nvPr/>
        </p:nvPicPr>
        <p:blipFill>
          <a:blip r:embed="rId4"/>
          <a:stretch>
            <a:fillRect/>
          </a:stretch>
        </p:blipFill>
        <p:spPr>
          <a:xfrm>
            <a:off x="5680710" y="2550795"/>
            <a:ext cx="4135755" cy="890905"/>
          </a:xfrm>
          <a:prstGeom prst="rect">
            <a:avLst/>
          </a:prstGeom>
        </p:spPr>
      </p:pic>
      <p:sp>
        <p:nvSpPr>
          <p:cNvPr id="42" name="标题 41"/>
          <p:cNvSpPr>
            <a:spLocks noGrp="1"/>
          </p:cNvSpPr>
          <p:nvPr>
            <p:ph type="ctrTitle"/>
          </p:nvPr>
        </p:nvSpPr>
        <p:spPr>
          <a:xfrm>
            <a:off x="2696845" y="522605"/>
            <a:ext cx="9144000" cy="910590"/>
          </a:xfrm>
        </p:spPr>
        <p:txBody>
          <a:bodyPr/>
          <a:p>
            <a:r>
              <a:rPr lang="en-US" altLang="zh-CN" sz="3600">
                <a:solidFill>
                  <a:schemeClr val="accent2"/>
                </a:solidFill>
                <a:latin typeface="+mn-lt"/>
                <a:ea typeface="微软雅黑" panose="020B0503020204020204" charset="-122"/>
                <a:cs typeface="+mn-lt"/>
              </a:rPr>
              <a:t>micro:bit p</a:t>
            </a:r>
            <a:r>
              <a:rPr lang="zh-CN" altLang="en-US" sz="3600">
                <a:solidFill>
                  <a:schemeClr val="accent2"/>
                </a:solidFill>
                <a:latin typeface="+mn-lt"/>
                <a:ea typeface="微软雅黑" panose="020B0503020204020204" charset="-122"/>
                <a:cs typeface="+mn-lt"/>
              </a:rPr>
              <a:t>rogramming tutorial</a:t>
            </a:r>
            <a:endParaRPr lang="zh-CN" altLang="en-US" sz="3600">
              <a:solidFill>
                <a:schemeClr val="accent2"/>
              </a:solidFill>
              <a:latin typeface="+mn-lt"/>
              <a:ea typeface="微软雅黑" panose="020B0503020204020204" charset="-122"/>
              <a:cs typeface="+mn-lt"/>
            </a:endParaRPr>
          </a:p>
        </p:txBody>
      </p:sp>
      <p:sp>
        <p:nvSpPr>
          <p:cNvPr id="43" name="任意多边形 42"/>
          <p:cNvSpPr/>
          <p:nvPr/>
        </p:nvSpPr>
        <p:spPr>
          <a:xfrm>
            <a:off x="408940" y="5568315"/>
            <a:ext cx="11335385" cy="897255"/>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a:solidFill>
                  <a:schemeClr val="bg1"/>
                </a:solidFill>
                <a:latin typeface="微软雅黑" panose="020B0503020204020204" charset="-122"/>
                <a:ea typeface="微软雅黑" panose="020B0503020204020204" charset="-122"/>
                <a:sym typeface="+mn-ea"/>
              </a:rPr>
              <a:t> Yahboom</a:t>
            </a:r>
            <a:r>
              <a:rPr lang="zh-CN" altLang="en-US" sz="2800">
                <a:solidFill>
                  <a:schemeClr val="bg1"/>
                </a:solidFill>
                <a:latin typeface="微软雅黑" panose="020B0503020204020204" charset="-122"/>
                <a:ea typeface="微软雅黑" panose="020B0503020204020204" charset="-122"/>
                <a:sym typeface="+mn-ea"/>
              </a:rPr>
              <a:t>     </a:t>
            </a:r>
            <a:r>
              <a:rPr lang="en-US" altLang="zh-CN" sz="2800">
                <a:solidFill>
                  <a:schemeClr val="bg1"/>
                </a:solidFill>
                <a:latin typeface="微软雅黑" panose="020B0503020204020204" charset="-122"/>
                <a:ea typeface="微软雅黑" panose="020B0503020204020204" charset="-122"/>
                <a:sym typeface="+mn-ea"/>
              </a:rPr>
              <a:t>micro:bit t</a:t>
            </a:r>
            <a:r>
              <a:rPr lang="zh-CN" altLang="en-US" sz="2800">
                <a:solidFill>
                  <a:schemeClr val="bg1"/>
                </a:solidFill>
                <a:latin typeface="微软雅黑" panose="020B0503020204020204" charset="-122"/>
                <a:ea typeface="微软雅黑" panose="020B0503020204020204" charset="-122"/>
                <a:sym typeface="+mn-ea"/>
              </a:rPr>
              <a:t>utorial</a:t>
            </a:r>
            <a:endParaRPr lang="zh-CN" altLang="en-US" sz="2800">
              <a:solidFill>
                <a:schemeClr val="bg1"/>
              </a:solidFill>
              <a:latin typeface="微软雅黑" panose="020B0503020204020204" charset="-122"/>
              <a:ea typeface="微软雅黑" panose="020B0503020204020204" charset="-122"/>
              <a:sym typeface="+mn-e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1">
            <a:alphaModFix amt="89000"/>
          </a:blip>
          <a:stretch>
            <a:fillRect/>
          </a:stretch>
        </a:blipFill>
        <a:effectLst/>
      </p:bgPr>
    </p:bg>
    <p:spTree>
      <p:nvGrpSpPr>
        <p:cNvPr id="1" name=""/>
        <p:cNvGrpSpPr/>
        <p:nvPr/>
      </p:nvGrpSpPr>
      <p:grpSpPr>
        <a:xfrm>
          <a:off x="0" y="0"/>
          <a:ext cx="0" cy="0"/>
          <a:chOff x="0" y="0"/>
          <a:chExt cx="0" cy="0"/>
        </a:xfrm>
      </p:grpSpPr>
      <p:sp>
        <p:nvSpPr>
          <p:cNvPr id="10" name="标题 9"/>
          <p:cNvSpPr/>
          <p:nvPr>
            <p:ph type="ctrTitle"/>
          </p:nvPr>
        </p:nvSpPr>
        <p:spPr/>
        <p:txBody>
          <a:bodyPr/>
          <a:p>
            <a:endParaRPr lang="zh-CN" altLang="en-US"/>
          </a:p>
        </p:txBody>
      </p:sp>
      <p:pic>
        <p:nvPicPr>
          <p:cNvPr id="12" name="图片 11"/>
          <p:cNvPicPr>
            <a:picLocks noChangeAspect="1"/>
          </p:cNvPicPr>
          <p:nvPr/>
        </p:nvPicPr>
        <p:blipFill>
          <a:blip r:embed="rId2"/>
          <a:stretch>
            <a:fillRect/>
          </a:stretch>
        </p:blipFill>
        <p:spPr>
          <a:xfrm>
            <a:off x="1197610" y="1614170"/>
            <a:ext cx="9551035" cy="3629660"/>
          </a:xfrm>
          <a:prstGeom prst="rect">
            <a:avLst/>
          </a:prstGeom>
          <a:ln w="57150">
            <a:solidFill>
              <a:srgbClr val="5B9BD5"/>
            </a:solidFill>
          </a:ln>
        </p:spPr>
      </p:pic>
      <p:sp>
        <p:nvSpPr>
          <p:cNvPr id="13" name="任意多边形 12"/>
          <p:cNvSpPr/>
          <p:nvPr/>
        </p:nvSpPr>
        <p:spPr>
          <a:xfrm>
            <a:off x="567055" y="1280795"/>
            <a:ext cx="1042035" cy="761365"/>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15" name="组合 14"/>
          <p:cNvGrpSpPr/>
          <p:nvPr/>
        </p:nvGrpSpPr>
        <p:grpSpPr>
          <a:xfrm>
            <a:off x="317514" y="5177568"/>
            <a:ext cx="724486" cy="458769"/>
            <a:chOff x="560275" y="3433438"/>
            <a:chExt cx="1198188" cy="758734"/>
          </a:xfrm>
        </p:grpSpPr>
        <p:sp>
          <p:nvSpPr>
            <p:cNvPr id="16" name="直角三角形 32"/>
            <p:cNvSpPr/>
            <p:nvPr/>
          </p:nvSpPr>
          <p:spPr>
            <a:xfrm rot="16200000">
              <a:off x="1011658" y="3444456"/>
              <a:ext cx="295422" cy="119818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0 w 379828"/>
                <a:gd name="connsiteY0-2" fmla="*/ 1378634 h 1772529"/>
                <a:gd name="connsiteX1-3" fmla="*/ 0 w 379828"/>
                <a:gd name="connsiteY1-4" fmla="*/ 0 h 1772529"/>
                <a:gd name="connsiteX2-5" fmla="*/ 379828 w 379828"/>
                <a:gd name="connsiteY2-6" fmla="*/ 1772529 h 1772529"/>
                <a:gd name="connsiteX3-7" fmla="*/ 0 w 379828"/>
                <a:gd name="connsiteY3-8" fmla="*/ 1378634 h 1772529"/>
                <a:gd name="connsiteX0-9" fmla="*/ 0 w 295422"/>
                <a:gd name="connsiteY0-10" fmla="*/ 1378634 h 1631855"/>
                <a:gd name="connsiteX1-11" fmla="*/ 0 w 295422"/>
                <a:gd name="connsiteY1-12" fmla="*/ 0 h 1631855"/>
                <a:gd name="connsiteX2-13" fmla="*/ 295422 w 295422"/>
                <a:gd name="connsiteY2-14" fmla="*/ 1631855 h 1631855"/>
                <a:gd name="connsiteX3-15" fmla="*/ 0 w 295422"/>
                <a:gd name="connsiteY3-16" fmla="*/ 1378634 h 1631855"/>
              </a:gdLst>
              <a:ahLst/>
              <a:cxnLst>
                <a:cxn ang="0">
                  <a:pos x="connsiteX0-1" y="connsiteY0-2"/>
                </a:cxn>
                <a:cxn ang="0">
                  <a:pos x="connsiteX1-3" y="connsiteY1-4"/>
                </a:cxn>
                <a:cxn ang="0">
                  <a:pos x="connsiteX2-5" y="connsiteY2-6"/>
                </a:cxn>
                <a:cxn ang="0">
                  <a:pos x="connsiteX3-7" y="connsiteY3-8"/>
                </a:cxn>
              </a:cxnLst>
              <a:rect l="l" t="t" r="r" b="b"/>
              <a:pathLst>
                <a:path w="295422" h="1631855">
                  <a:moveTo>
                    <a:pt x="0" y="1378634"/>
                  </a:moveTo>
                  <a:lnTo>
                    <a:pt x="0" y="0"/>
                  </a:lnTo>
                  <a:lnTo>
                    <a:pt x="295422" y="1631855"/>
                  </a:lnTo>
                  <a:lnTo>
                    <a:pt x="0" y="1378634"/>
                  </a:ln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7" name="直角三角形 20"/>
            <p:cNvSpPr/>
            <p:nvPr/>
          </p:nvSpPr>
          <p:spPr>
            <a:xfrm>
              <a:off x="890708" y="3433438"/>
              <a:ext cx="675249" cy="758734"/>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295421 w 675249"/>
                <a:gd name="connsiteY0-2" fmla="*/ 1209822 h 1209822"/>
                <a:gd name="connsiteX1-3" fmla="*/ 0 w 675249"/>
                <a:gd name="connsiteY1-4" fmla="*/ 0 h 1209822"/>
                <a:gd name="connsiteX2-5" fmla="*/ 675249 w 675249"/>
                <a:gd name="connsiteY2-6" fmla="*/ 1209822 h 1209822"/>
                <a:gd name="connsiteX3-7" fmla="*/ 295421 w 675249"/>
                <a:gd name="connsiteY3-8" fmla="*/ 1209822 h 1209822"/>
              </a:gdLst>
              <a:ahLst/>
              <a:cxnLst>
                <a:cxn ang="0">
                  <a:pos x="connsiteX0-1" y="connsiteY0-2"/>
                </a:cxn>
                <a:cxn ang="0">
                  <a:pos x="connsiteX1-3" y="connsiteY1-4"/>
                </a:cxn>
                <a:cxn ang="0">
                  <a:pos x="connsiteX2-5" y="connsiteY2-6"/>
                </a:cxn>
                <a:cxn ang="0">
                  <a:pos x="connsiteX3-7" y="connsiteY3-8"/>
                </a:cxn>
              </a:cxnLst>
              <a:rect l="l" t="t" r="r" b="b"/>
              <a:pathLst>
                <a:path w="675249" h="1209822">
                  <a:moveTo>
                    <a:pt x="295421" y="1209822"/>
                  </a:moveTo>
                  <a:lnTo>
                    <a:pt x="0" y="0"/>
                  </a:lnTo>
                  <a:lnTo>
                    <a:pt x="675249" y="1209822"/>
                  </a:lnTo>
                  <a:lnTo>
                    <a:pt x="295421" y="1209822"/>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18" name="文本框 17"/>
          <p:cNvSpPr txBox="1"/>
          <p:nvPr/>
        </p:nvSpPr>
        <p:spPr>
          <a:xfrm flipH="1">
            <a:off x="567055" y="1520190"/>
            <a:ext cx="1158875" cy="521970"/>
          </a:xfrm>
          <a:prstGeom prst="rect">
            <a:avLst/>
          </a:prstGeom>
          <a:noFill/>
        </p:spPr>
        <p:txBody>
          <a:bodyPr wrap="square" rtlCol="0">
            <a:spAutoFit/>
          </a:bodyPr>
          <a:p>
            <a:r>
              <a:rPr lang="en-US" altLang="zh-CN" sz="2800" dirty="0" smtClean="0">
                <a:solidFill>
                  <a:schemeClr val="accent5">
                    <a:lumMod val="75000"/>
                  </a:schemeClr>
                </a:solidFill>
                <a:latin typeface="方正少儿_GBK" panose="02000000000000000000" charset="-122"/>
                <a:ea typeface="方正少儿_GBK" panose="02000000000000000000" charset="-122"/>
              </a:rPr>
              <a:t>Part3</a:t>
            </a:r>
            <a:endParaRPr lang="en-US" altLang="zh-CN" sz="2800" dirty="0" smtClean="0">
              <a:solidFill>
                <a:schemeClr val="accent5">
                  <a:lumMod val="75000"/>
                </a:schemeClr>
              </a:solidFill>
              <a:latin typeface="方正少儿_GBK" panose="02000000000000000000" charset="-122"/>
              <a:ea typeface="方正少儿_GBK" panose="02000000000000000000" charset="-122"/>
            </a:endParaRPr>
          </a:p>
        </p:txBody>
      </p:sp>
      <p:sp>
        <p:nvSpPr>
          <p:cNvPr id="19" name="文本框 18"/>
          <p:cNvSpPr txBox="1"/>
          <p:nvPr/>
        </p:nvSpPr>
        <p:spPr>
          <a:xfrm>
            <a:off x="5479415" y="2272030"/>
            <a:ext cx="4415790" cy="1938020"/>
          </a:xfrm>
          <a:prstGeom prst="rect">
            <a:avLst/>
          </a:prstGeom>
          <a:noFill/>
        </p:spPr>
        <p:txBody>
          <a:bodyPr wrap="square" rtlCol="0">
            <a:spAutoFit/>
          </a:bodyPr>
          <a:p>
            <a:pPr algn="l"/>
            <a:r>
              <a:rPr lang="en-US" sz="2400" dirty="0">
                <a:solidFill>
                  <a:schemeClr val="accent5">
                    <a:lumMod val="75000"/>
                  </a:schemeClr>
                </a:solidFill>
                <a:ea typeface="微软雅黑 Light" panose="020B0502040204020203" charset="-122"/>
                <a:cs typeface="+mn-lt"/>
              </a:rPr>
              <a:t>      </a:t>
            </a:r>
            <a:r>
              <a:rPr altLang="zh-CN" sz="2400" dirty="0">
                <a:solidFill>
                  <a:schemeClr val="accent5">
                    <a:lumMod val="75000"/>
                  </a:schemeClr>
                </a:solidFill>
                <a:ea typeface="微软雅黑 Light" panose="020B0502040204020203" charset="-122"/>
                <a:cs typeface="+mn-lt"/>
              </a:rPr>
              <a:t>When there are many choices, you can click on the pinion above. Drag the "else if" on the left to the bottom of the "if" on the right, and click on the pinion again.</a:t>
            </a:r>
            <a:endParaRPr altLang="zh-CN" sz="2400" dirty="0">
              <a:solidFill>
                <a:schemeClr val="accent5">
                  <a:lumMod val="75000"/>
                </a:schemeClr>
              </a:solidFill>
              <a:ea typeface="微软雅黑 Light" panose="020B0502040204020203" charset="-122"/>
              <a:cs typeface="+mn-lt"/>
            </a:endParaRPr>
          </a:p>
        </p:txBody>
      </p:sp>
      <p:pic>
        <p:nvPicPr>
          <p:cNvPr id="20" name="图片 19"/>
          <p:cNvPicPr>
            <a:picLocks noChangeAspect="1"/>
          </p:cNvPicPr>
          <p:nvPr/>
        </p:nvPicPr>
        <p:blipFill>
          <a:blip r:embed="rId3"/>
          <a:stretch>
            <a:fillRect/>
          </a:stretch>
        </p:blipFill>
        <p:spPr>
          <a:xfrm>
            <a:off x="1497330" y="1827530"/>
            <a:ext cx="3295015" cy="2942590"/>
          </a:xfrm>
          <a:prstGeom prst="rect">
            <a:avLst/>
          </a:prstGeom>
        </p:spPr>
      </p:pic>
      <p:sp>
        <p:nvSpPr>
          <p:cNvPr id="21" name="标题 19"/>
          <p:cNvSpPr>
            <a:spLocks noGrp="1"/>
          </p:cNvSpPr>
          <p:nvPr/>
        </p:nvSpPr>
        <p:spPr>
          <a:xfrm>
            <a:off x="2696845" y="522605"/>
            <a:ext cx="9144000" cy="91059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altLang="zh-CN" sz="3600">
                <a:solidFill>
                  <a:schemeClr val="accent2"/>
                </a:solidFill>
                <a:latin typeface="+mn-lt"/>
                <a:ea typeface="微软雅黑" panose="020B0503020204020204" charset="-122"/>
                <a:cs typeface="+mn-lt"/>
              </a:rPr>
              <a:t>micro:bit p</a:t>
            </a:r>
            <a:r>
              <a:rPr lang="zh-CN" altLang="en-US" sz="3600">
                <a:solidFill>
                  <a:schemeClr val="accent2"/>
                </a:solidFill>
                <a:latin typeface="+mn-lt"/>
                <a:ea typeface="微软雅黑" panose="020B0503020204020204" charset="-122"/>
                <a:cs typeface="+mn-lt"/>
              </a:rPr>
              <a:t>rogramming tutorial</a:t>
            </a:r>
            <a:endParaRPr lang="zh-CN" altLang="en-US" sz="3600">
              <a:solidFill>
                <a:schemeClr val="accent2"/>
              </a:solidFill>
              <a:latin typeface="+mn-lt"/>
              <a:ea typeface="微软雅黑" panose="020B0503020204020204" charset="-122"/>
              <a:cs typeface="+mn-lt"/>
            </a:endParaRPr>
          </a:p>
        </p:txBody>
      </p:sp>
      <p:sp>
        <p:nvSpPr>
          <p:cNvPr id="22" name="任意多边形 21"/>
          <p:cNvSpPr/>
          <p:nvPr/>
        </p:nvSpPr>
        <p:spPr>
          <a:xfrm>
            <a:off x="408940" y="5568315"/>
            <a:ext cx="11335385" cy="897255"/>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a:solidFill>
                  <a:schemeClr val="bg1"/>
                </a:solidFill>
                <a:latin typeface="微软雅黑" panose="020B0503020204020204" charset="-122"/>
                <a:ea typeface="微软雅黑" panose="020B0503020204020204" charset="-122"/>
                <a:sym typeface="+mn-ea"/>
              </a:rPr>
              <a:t> Yahboom</a:t>
            </a:r>
            <a:r>
              <a:rPr lang="zh-CN" altLang="en-US" sz="2800">
                <a:solidFill>
                  <a:schemeClr val="bg1"/>
                </a:solidFill>
                <a:latin typeface="微软雅黑" panose="020B0503020204020204" charset="-122"/>
                <a:ea typeface="微软雅黑" panose="020B0503020204020204" charset="-122"/>
                <a:sym typeface="+mn-ea"/>
              </a:rPr>
              <a:t>     </a:t>
            </a:r>
            <a:r>
              <a:rPr lang="en-US" altLang="zh-CN" sz="2800">
                <a:solidFill>
                  <a:schemeClr val="bg1"/>
                </a:solidFill>
                <a:latin typeface="微软雅黑" panose="020B0503020204020204" charset="-122"/>
                <a:ea typeface="微软雅黑" panose="020B0503020204020204" charset="-122"/>
                <a:sym typeface="+mn-ea"/>
              </a:rPr>
              <a:t>micro:bit t</a:t>
            </a:r>
            <a:r>
              <a:rPr lang="zh-CN" altLang="en-US" sz="2800">
                <a:solidFill>
                  <a:schemeClr val="bg1"/>
                </a:solidFill>
                <a:latin typeface="微软雅黑" panose="020B0503020204020204" charset="-122"/>
                <a:ea typeface="微软雅黑" panose="020B0503020204020204" charset="-122"/>
                <a:sym typeface="+mn-ea"/>
              </a:rPr>
              <a:t>utorial</a:t>
            </a:r>
            <a:endParaRPr lang="zh-CN" altLang="en-US" sz="2800">
              <a:solidFill>
                <a:schemeClr val="bg1"/>
              </a:solidFill>
              <a:latin typeface="微软雅黑" panose="020B0503020204020204" charset="-122"/>
              <a:ea typeface="微软雅黑" panose="020B0503020204020204" charset="-122"/>
              <a:sym typeface="+mn-ea"/>
            </a:endParaRPr>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3696</Words>
  <Application>WPS 演示</Application>
  <PresentationFormat>自定义</PresentationFormat>
  <Paragraphs>186</Paragraphs>
  <Slides>18</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18</vt:i4>
      </vt:variant>
    </vt:vector>
  </HeadingPairs>
  <TitlesOfParts>
    <vt:vector size="30" baseType="lpstr">
      <vt:lpstr>Arial</vt:lpstr>
      <vt:lpstr>宋体</vt:lpstr>
      <vt:lpstr>Wingdings</vt:lpstr>
      <vt:lpstr>方正少儿_GBK</vt:lpstr>
      <vt:lpstr>微软雅黑</vt:lpstr>
      <vt:lpstr>黑体</vt:lpstr>
      <vt:lpstr>微软雅黑 Light</vt:lpstr>
      <vt:lpstr>方正喵呜体</vt:lpstr>
      <vt:lpstr>Calibri</vt:lpstr>
      <vt:lpstr>Arial Unicode MS</vt:lpstr>
      <vt:lpstr>Calibri Light</vt:lpstr>
      <vt:lpstr>Office 主题</vt:lpstr>
      <vt:lpstr>micro:bit programming tutorial</vt:lpstr>
      <vt:lpstr>micro:bit programming tutorial</vt:lpstr>
      <vt:lpstr>micro:bit programming tutorial</vt:lpstr>
      <vt:lpstr>micro:bit programming tutorial</vt:lpstr>
      <vt:lpstr>micro:bit programming tutorial</vt:lpstr>
      <vt:lpstr>micro:bit programming tutorial</vt:lpstr>
      <vt:lpstr>micro:bit programming tutorial</vt:lpstr>
      <vt:lpstr>micro:bit programming tutorial</vt:lpstr>
      <vt:lpstr>PowerPoint 演示文稿</vt:lpstr>
      <vt:lpstr>micro:bit programming tutorial</vt:lpstr>
      <vt:lpstr>micro:bit programming tutorial</vt:lpstr>
      <vt:lpstr>micro:bit programming tutorial</vt:lpstr>
      <vt:lpstr>micro:bit programming tutorial</vt:lpstr>
      <vt:lpstr>micro:bit programming tutorial</vt:lpstr>
      <vt:lpstr>micro:bit programming tutorial</vt:lpstr>
      <vt:lpstr>micro:bit programming tutorial</vt:lpstr>
      <vt:lpstr>micro:bit programming tutorial</vt:lpstr>
      <vt:lpstr>micro:bit programming tutorial</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公孙绿萼</cp:lastModifiedBy>
  <cp:revision>83</cp:revision>
  <dcterms:created xsi:type="dcterms:W3CDTF">2018-09-06T08:46:00Z</dcterms:created>
  <dcterms:modified xsi:type="dcterms:W3CDTF">2018-10-08T03:11:30Z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2052-10.1.0.7521</vt:lpwstr>
  </property>
</Properties>
</file>