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06" r:id="rId7"/>
    <p:sldId id="305" r:id="rId8"/>
    <p:sldId id="292" r:id="rId9"/>
    <p:sldId id="274" r:id="rId10"/>
    <p:sldId id="275" r:id="rId11"/>
    <p:sldId id="299" r:id="rId12"/>
    <p:sldId id="301" r:id="rId13"/>
    <p:sldId id="270" r:id="rId14"/>
    <p:sldId id="271" r:id="rId15"/>
    <p:sldId id="272"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6.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022475" y="1882775"/>
            <a:ext cx="8146415" cy="3371215"/>
          </a:xfrm>
          <a:prstGeom prst="rect">
            <a:avLst/>
          </a:prstGeom>
          <a:ln w="57150">
            <a:solidFill>
              <a:srgbClr val="5B9BD5"/>
            </a:solidFill>
          </a:ln>
        </p:spPr>
      </p:pic>
      <p:sp>
        <p:nvSpPr>
          <p:cNvPr id="10" name="任意多边形 9"/>
          <p:cNvSpPr/>
          <p:nvPr/>
        </p:nvSpPr>
        <p:spPr>
          <a:xfrm>
            <a:off x="824076" y="143310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10227156" y="199952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955054" y="490070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Lesson 12</a:t>
            </a:r>
            <a:endParaRPr lang="zh-CN"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6" name="文本框 15"/>
          <p:cNvSpPr txBox="1"/>
          <p:nvPr/>
        </p:nvSpPr>
        <p:spPr>
          <a:xfrm>
            <a:off x="1893570" y="3618230"/>
            <a:ext cx="8300720" cy="521970"/>
          </a:xfrm>
          <a:prstGeom prst="rect">
            <a:avLst/>
          </a:prstGeom>
          <a:noFill/>
        </p:spPr>
        <p:txBody>
          <a:bodyPr wrap="square" rtlCol="0">
            <a:spAutoFit/>
          </a:bodyPr>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zh-CN" altLang="en-US"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12</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“The game of Summer”</a:t>
            </a:r>
            <a:endPar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042035"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516880" y="2780030"/>
            <a:ext cx="4229735" cy="368300"/>
          </a:xfrm>
          <a:prstGeom prst="rect">
            <a:avLst/>
          </a:prstGeom>
          <a:noFill/>
        </p:spPr>
        <p:txBody>
          <a:bodyPr wrap="square" rtlCol="0">
            <a:spAutoFit/>
          </a:bodyPr>
          <a:p>
            <a:pPr algn="l"/>
            <a:r>
              <a:rPr lang="zh-CN" dirty="0">
                <a:solidFill>
                  <a:schemeClr val="accent5">
                    <a:lumMod val="75000"/>
                  </a:schemeClr>
                </a:solidFill>
              </a:rPr>
              <a:t>Set the angle of the knob potentiometer.</a:t>
            </a:r>
            <a:endParaRPr lang="zh-CN" dirty="0">
              <a:solidFill>
                <a:schemeClr val="accent5">
                  <a:lumMod val="75000"/>
                </a:schemeClr>
              </a:solidFill>
            </a:endParaRPr>
          </a:p>
        </p:txBody>
      </p:sp>
      <p:pic>
        <p:nvPicPr>
          <p:cNvPr id="10" name="图片 9"/>
          <p:cNvPicPr>
            <a:picLocks noChangeAspect="1"/>
          </p:cNvPicPr>
          <p:nvPr/>
        </p:nvPicPr>
        <p:blipFill>
          <a:blip r:embed="rId3"/>
          <a:stretch>
            <a:fillRect/>
          </a:stretch>
        </p:blipFill>
        <p:spPr>
          <a:xfrm>
            <a:off x="1725930" y="1586865"/>
            <a:ext cx="3733165" cy="368427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042035"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646420" y="2794635"/>
            <a:ext cx="4700905" cy="645160"/>
          </a:xfrm>
          <a:prstGeom prst="rect">
            <a:avLst/>
          </a:prstGeom>
          <a:noFill/>
        </p:spPr>
        <p:txBody>
          <a:bodyPr wrap="square" rtlCol="0">
            <a:spAutoFit/>
          </a:bodyPr>
          <a:p>
            <a:pPr algn="l"/>
            <a:r>
              <a:rPr lang="en-US" altLang="zh-CN" dirty="0">
                <a:solidFill>
                  <a:schemeClr val="accent5">
                    <a:lumMod val="75000"/>
                  </a:schemeClr>
                </a:solidFill>
              </a:rPr>
              <a:t>           </a:t>
            </a:r>
            <a:r>
              <a:rPr lang="zh-CN" dirty="0">
                <a:solidFill>
                  <a:schemeClr val="accent5">
                    <a:lumMod val="75000"/>
                  </a:schemeClr>
                </a:solidFill>
              </a:rPr>
              <a:t>This is a fan speed control block that can change gears to adjust the wind speed.</a:t>
            </a:r>
            <a:endParaRPr lang="zh-CN" dirty="0">
              <a:solidFill>
                <a:schemeClr val="accent5">
                  <a:lumMod val="75000"/>
                </a:schemeClr>
              </a:solidFill>
            </a:endParaRPr>
          </a:p>
        </p:txBody>
      </p:sp>
      <p:pic>
        <p:nvPicPr>
          <p:cNvPr id="10" name="图片 9"/>
          <p:cNvPicPr>
            <a:picLocks noChangeAspect="1"/>
          </p:cNvPicPr>
          <p:nvPr/>
        </p:nvPicPr>
        <p:blipFill>
          <a:blip r:embed="rId3"/>
          <a:stretch>
            <a:fillRect/>
          </a:stretch>
        </p:blipFill>
        <p:spPr>
          <a:xfrm>
            <a:off x="1609090" y="1614170"/>
            <a:ext cx="3802380" cy="362902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801485" y="2830195"/>
            <a:ext cx="3860800" cy="1568450"/>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sym typeface="+mn-ea"/>
              </a:rPr>
              <a:t>           </a:t>
            </a:r>
            <a:r>
              <a:rPr sz="2400" dirty="0">
                <a:solidFill>
                  <a:schemeClr val="accent5">
                    <a:lumMod val="75000"/>
                  </a:schemeClr>
                </a:solidFill>
                <a:ea typeface="宋体" panose="02010600030101010101" pitchFamily="2" charset="-122"/>
                <a:cs typeface="+mn-lt"/>
                <a:sym typeface="+mn-ea"/>
              </a:rPr>
              <a:t>This is the complete building block for this course, let's download it to the micro:bit Game Handle.</a:t>
            </a:r>
            <a:endParaRPr lang="zh-CN" sz="24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2" name="图片 21"/>
          <p:cNvPicPr>
            <a:picLocks noChangeAspect="1"/>
          </p:cNvPicPr>
          <p:nvPr/>
        </p:nvPicPr>
        <p:blipFill>
          <a:blip r:embed="rId3"/>
          <a:stretch>
            <a:fillRect/>
          </a:stretch>
        </p:blipFill>
        <p:spPr>
          <a:xfrm>
            <a:off x="1549400" y="1911350"/>
            <a:ext cx="4952365" cy="37141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111250" y="1820545"/>
            <a:ext cx="9568815" cy="3636645"/>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Part5</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286635" y="1911350"/>
            <a:ext cx="7618095" cy="3969385"/>
          </a:xfrm>
          <a:prstGeom prst="rect">
            <a:avLst/>
          </a:prstGeom>
          <a:noFill/>
        </p:spPr>
        <p:txBody>
          <a:bodyPr wrap="square" rtlCol="0" anchor="t">
            <a:spAutoFit/>
          </a:bodyPr>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Do you learn the course today?</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If you learn to do it, give yourself a top quack.</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Now give you a homework assignment.</a:t>
            </a:r>
            <a:endParaRPr lang="en-US" altLang="zh-CN" sz="2800" dirty="0">
              <a:solidFill>
                <a:schemeClr val="accent5">
                  <a:lumMod val="75000"/>
                </a:schemeClr>
              </a:solidFill>
              <a:latin typeface="方正少儿_GBK" panose="02000000000000000000" charset="-122"/>
              <a:ea typeface="方正少儿_GBK" panose="02000000000000000000" charset="-122"/>
              <a:sym typeface="+mn-ea"/>
            </a:endParaRPr>
          </a:p>
          <a:p>
            <a:pPr algn="l"/>
            <a:endParaRPr lang="zh-CN" altLang="en-US" sz="2400" dirty="0">
              <a:solidFill>
                <a:srgbClr val="FF0000"/>
              </a:solidFill>
              <a:latin typeface="方正少儿_GBK" panose="02000000000000000000" charset="-122"/>
              <a:ea typeface="方正少儿_GBK" panose="02000000000000000000" charset="-122"/>
              <a:sym typeface="+mn-ea"/>
            </a:endParaRPr>
          </a:p>
          <a:p>
            <a:pPr algn="l"/>
            <a:r>
              <a:rPr sz="2400" dirty="0">
                <a:solidFill>
                  <a:srgbClr val="FF0000"/>
                </a:solidFill>
                <a:ea typeface="宋体" panose="02010600030101010101" pitchFamily="2" charset="-122"/>
                <a:cs typeface="+mn-lt"/>
                <a:sym typeface="+mn-ea"/>
              </a:rPr>
              <a:t>Write a program that twists the potentiometer and the small speakers emit different tones.</a:t>
            </a:r>
            <a:endParaRPr sz="2400" dirty="0">
              <a:solidFill>
                <a:srgbClr val="FF0000"/>
              </a:solidFill>
              <a:ea typeface="宋体" panose="02010600030101010101" pitchFamily="2" charset="-122"/>
              <a:cs typeface="+mn-lt"/>
              <a:sym typeface="+mn-ea"/>
            </a:endParaRPr>
          </a:p>
          <a:p>
            <a:pPr algn="l"/>
            <a:endParaRPr lang="en-US" altLang="zh-CN" sz="2800"/>
          </a:p>
          <a:p>
            <a:pPr algn="l"/>
            <a:r>
              <a:rPr lang="zh-CN" altLang="en-US" sz="2400" dirty="0">
                <a:solidFill>
                  <a:schemeClr val="accent5">
                    <a:lumMod val="75000"/>
                  </a:schemeClr>
                </a:solidFill>
                <a:latin typeface="方正少儿_GBK" panose="02000000000000000000" charset="-122"/>
                <a:ea typeface="方正少儿_GBK" panose="02000000000000000000" charset="-122"/>
                <a:sym typeface="+mn-ea"/>
              </a:rPr>
              <a:t>Start your little brain. Try it.</a:t>
            </a:r>
            <a:endParaRPr lang="zh-CN" altLang="en-US"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zh-CN" altLang="en-US" dirty="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latin typeface="方正少儿_GBK" panose="02000000000000000000" charset="-122"/>
                <a:ea typeface="方正少儿_GBK" panose="02000000000000000000" charset="-122"/>
              </a:rPr>
              <a:t>micro:bit</a:t>
            </a:r>
            <a:r>
              <a:rPr lang="zh-CN" altLang="en-US" dirty="0" smtClean="0">
                <a:solidFill>
                  <a:schemeClr val="accent5">
                    <a:lumMod val="75000"/>
                  </a:schemeClr>
                </a:solidFill>
                <a:latin typeface="方正喵呜体" panose="02010600010101010101" pitchFamily="2" charset="-122"/>
                <a:ea typeface="方正喵呜体" panose="02010600010101010101" pitchFamily="2" charset="-122"/>
              </a:rPr>
              <a:t>    </a:t>
            </a:r>
            <a:endParaRPr lang="zh-CN" altLang="en-US" dirty="0">
              <a:solidFill>
                <a:schemeClr val="accent5">
                  <a:lumMod val="75000"/>
                </a:schemeClr>
              </a:solidFill>
              <a:latin typeface="方正喵呜体" panose="02010600010101010101" pitchFamily="2" charset="-122"/>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latin typeface="方正少儿_GBK" panose="02000000000000000000" charset="-122"/>
                <a:ea typeface="方正少儿_GBK" panose="02000000000000000000" charset="-122"/>
              </a:rPr>
              <a:t>Yahboom</a:t>
            </a:r>
            <a:endParaRPr lang="en-US" altLang="zh-CN" dirty="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992880" y="3686175"/>
            <a:ext cx="5233670" cy="768350"/>
          </a:xfrm>
          <a:prstGeom prst="rect">
            <a:avLst/>
          </a:prstGeom>
          <a:noFill/>
        </p:spPr>
        <p:txBody>
          <a:bodyPr wrap="square" rtlCol="0">
            <a:spAutoFit/>
          </a:bodyPr>
          <a:p>
            <a:pPr algn="l"/>
            <a:r>
              <a:rPr lang="zh-CN" altLang="en-US" sz="4400" dirty="0">
                <a:solidFill>
                  <a:schemeClr val="accent5">
                    <a:lumMod val="75000"/>
                  </a:schemeClr>
                </a:solidFill>
                <a:latin typeface="方正少儿_GBK" panose="02000000000000000000" charset="-122"/>
                <a:ea typeface="方正少儿_GBK" panose="02000000000000000000" charset="-122"/>
              </a:rPr>
              <a:t>Thanks for watching！</a:t>
            </a:r>
            <a:endParaRPr lang="zh-CN" altLang="en-US" sz="44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9037955" y="3073400"/>
            <a:ext cx="943610"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en-US" altLang="zh-CN" dirty="0" smtClean="0">
              <a:latin typeface="Arial" panose="020B0604020202020204" pitchFamily="34" charset="0"/>
              <a:ea typeface="Arial" panose="020B0604020202020204" pitchFamily="34" charset="0"/>
            </a:endParaRPr>
          </a:p>
        </p:txBody>
      </p:sp>
      <p:sp>
        <p:nvSpPr>
          <p:cNvPr id="22" name="文本框 21"/>
          <p:cNvSpPr txBox="1"/>
          <p:nvPr/>
        </p:nvSpPr>
        <p:spPr>
          <a:xfrm>
            <a:off x="9038027" y="3594209"/>
            <a:ext cx="1287780" cy="36830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Have a try </a:t>
            </a:r>
            <a:endParaRPr lang="zh-CN" altLang="en-US" dirty="0">
              <a:solidFill>
                <a:schemeClr val="accent5">
                  <a:lumMod val="75000"/>
                </a:schemeClr>
              </a:solidFill>
              <a:latin typeface="黑体" panose="02010609060101010101" charset="-122"/>
              <a:ea typeface="黑体" panose="02010609060101010101" charset="-122"/>
            </a:endParaRPr>
          </a:p>
        </p:txBody>
      </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4"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5"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5"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6"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7"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7"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7"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75323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rot="0">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606550" y="3999230"/>
            <a:ext cx="8978900" cy="1014730"/>
          </a:xfrm>
          <a:prstGeom prst="rect">
            <a:avLst/>
          </a:prstGeom>
          <a:noFill/>
        </p:spPr>
        <p:txBody>
          <a:bodyPr wrap="square" rtlCol="0" anchor="t">
            <a:spAutoFit/>
          </a:bodyPr>
          <a:p>
            <a:r>
              <a:rPr lang="en-US" sz="2000">
                <a:solidFill>
                  <a:schemeClr val="accent1"/>
                </a:solidFill>
                <a:effectLst>
                  <a:outerShdw blurRad="38100" dist="25400" dir="5400000" algn="ctr" rotWithShape="0">
                    <a:srgbClr val="6E747A">
                      <a:alpha val="43000"/>
                    </a:srgbClr>
                  </a:outerShdw>
                </a:effectLst>
              </a:rPr>
              <a:t>              </a:t>
            </a:r>
            <a:r>
              <a:rPr sz="2000">
                <a:solidFill>
                  <a:schemeClr val="accent1"/>
                </a:solidFill>
                <a:effectLst>
                  <a:outerShdw blurRad="38100" dist="25400" dir="5400000" algn="ctr" rotWithShape="0">
                    <a:srgbClr val="6E747A">
                      <a:alpha val="43000"/>
                    </a:srgbClr>
                  </a:outerShdw>
                </a:effectLst>
              </a:rPr>
              <a:t>Plug in the knob potentiometer and fan, download the program, twist the potentiometer, and the speed of the fan will be adjusted accordingly. However, be aware that the fan cannot be touched by hand when it is turning.</a:t>
            </a:r>
            <a:endParaRPr lang="en-US" altLang="zh-CN" sz="2000">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a:stretch>
            <a:fillRect/>
          </a:stretch>
        </p:blipFill>
        <p:spPr>
          <a:xfrm rot="16200000">
            <a:off x="4621530" y="856615"/>
            <a:ext cx="2150110" cy="413512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1 X Micro USB Cable</a:t>
            </a:r>
            <a:endParaRPr lang="en-US" altLang="zh-CN" sz="32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3200" dirty="0">
              <a:solidFill>
                <a:schemeClr val="accent5">
                  <a:lumMod val="75000"/>
                </a:schemeClr>
              </a:solidFill>
              <a:latin typeface="宋体" panose="02010600030101010101" pitchFamily="2" charset="-122"/>
              <a:ea typeface="宋体" panose="02010600030101010101"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280160" y="2263140"/>
            <a:ext cx="9468485" cy="2971165"/>
          </a:xfrm>
          <a:prstGeom prst="rect">
            <a:avLst/>
          </a:prstGeom>
          <a:noFill/>
        </p:spPr>
        <p:txBody>
          <a:bodyPr wrap="square" rtlCol="0">
            <a:spAutoFit/>
          </a:bodyPr>
          <a:p>
            <a:pPr algn="l"/>
            <a:r>
              <a:rPr lang="en-US" altLang="zh-CN" sz="3200" baseline="-25000" dirty="0">
                <a:solidFill>
                  <a:srgbClr val="FF0000"/>
                </a:solidFill>
                <a:ea typeface="宋体" panose="02010600030101010101" pitchFamily="2" charset="-122"/>
                <a:cs typeface="+mn-lt"/>
              </a:rPr>
              <a:t>1.Online:</a:t>
            </a:r>
            <a:r>
              <a:rPr lang="en-US" altLang="zh-CN" sz="3200" baseline="-25000" dirty="0">
                <a:solidFill>
                  <a:srgbClr val="FF0000"/>
                </a:solidFill>
                <a:ea typeface="宋体" panose="02010600030101010101" pitchFamily="2" charset="-122"/>
                <a:cs typeface="+mn-lt"/>
                <a:sym typeface="+mn-ea"/>
              </a:rPr>
              <a:t> </a:t>
            </a:r>
            <a:r>
              <a:rPr sz="3200" baseline="-25000" dirty="0">
                <a:ea typeface="宋体" panose="02010600030101010101" pitchFamily="2" charset="-122"/>
                <a:sym typeface="+mn-ea"/>
              </a:rPr>
              <a:t>Connect Micro:bit to the computer via USB cable</a:t>
            </a:r>
            <a:r>
              <a:rPr sz="3200" baseline="-25000" dirty="0">
                <a:ea typeface="宋体" panose="02010600030101010101" pitchFamily="2" charset="-122"/>
              </a:rPr>
              <a:t>, and the computer will pop up a U disk and click the URL in the U disk to enter the programming interface.</a:t>
            </a:r>
            <a:r>
              <a:rPr sz="3200" baseline="-25000" dirty="0">
                <a:ea typeface="宋体" panose="02010600030101010101" pitchFamily="2" charset="-122"/>
                <a:sym typeface="+mn-ea"/>
              </a:rPr>
              <a:t>Enter this URL </a:t>
            </a:r>
            <a:r>
              <a:rPr sz="3200" baseline="-25000" dirty="0">
                <a:solidFill>
                  <a:srgbClr val="FF0000"/>
                </a:solidFill>
                <a:ea typeface="宋体" panose="02010600030101010101" pitchFamily="2" charset="-122"/>
                <a:sym typeface="+mn-ea"/>
              </a:rPr>
              <a:t>https://github.com/lzty634158/GHBit</a:t>
            </a:r>
            <a:r>
              <a:rPr sz="3200" baseline="-25000" dirty="0">
                <a:ea typeface="宋体" panose="02010600030101010101" pitchFamily="2" charset="-122"/>
                <a:sym typeface="+mn-ea"/>
              </a:rPr>
              <a:t> to get the package named GHBit</a:t>
            </a:r>
            <a:r>
              <a:rPr lang="en-US" sz="3200" baseline="-25000" dirty="0">
                <a:ea typeface="宋体" panose="02010600030101010101" pitchFamily="2" charset="-122"/>
                <a:sym typeface="+mn-ea"/>
              </a:rPr>
              <a:t>.</a:t>
            </a:r>
            <a:endParaRPr lang="en-US" sz="3200" baseline="-25000" dirty="0">
              <a:ea typeface="宋体" panose="02010600030101010101" pitchFamily="2" charset="-122"/>
            </a:endParaRPr>
          </a:p>
          <a:p>
            <a:pPr algn="l"/>
            <a:endParaRPr lang="zh-CN" altLang="en-US" sz="3200" baseline="-25000" dirty="0">
              <a:solidFill>
                <a:schemeClr val="tx1"/>
              </a:solidFill>
              <a:latin typeface="宋体" panose="02010600030101010101" pitchFamily="2" charset="-122"/>
              <a:ea typeface="宋体" panose="02010600030101010101" pitchFamily="2" charset="-122"/>
            </a:endParaRPr>
          </a:p>
          <a:p>
            <a:r>
              <a:rPr lang="en-US" altLang="zh-CN" sz="3200" baseline="-25000" dirty="0">
                <a:solidFill>
                  <a:srgbClr val="FF0000"/>
                </a:solidFill>
                <a:ea typeface="宋体" panose="02010600030101010101" pitchFamily="2" charset="-122"/>
                <a:cs typeface="+mn-lt"/>
              </a:rPr>
              <a:t>2.offline：</a:t>
            </a:r>
            <a:r>
              <a:rPr lang="en-US" altLang="zh-CN" sz="3200" baseline="-25000" dirty="0">
                <a:solidFill>
                  <a:schemeClr val="tx1"/>
                </a:solidFill>
                <a:ea typeface="宋体" panose="02010600030101010101" pitchFamily="2" charset="-122"/>
                <a:cs typeface="+mn-lt"/>
              </a:rPr>
              <a:t>Open micro:bit offline programming software and add GHBit package.Click on "Advanced" and select "Add Package".</a:t>
            </a:r>
            <a:r>
              <a:rPr sz="3200" baseline="-25000" dirty="0">
                <a:ea typeface="宋体" panose="02010600030101010101" pitchFamily="2" charset="-122"/>
              </a:rPr>
              <a:t>Enter this URL </a:t>
            </a:r>
            <a:r>
              <a:rPr sz="3200" baseline="-25000" dirty="0">
                <a:solidFill>
                  <a:srgbClr val="FF0000"/>
                </a:solidFill>
                <a:ea typeface="宋体" panose="02010600030101010101" pitchFamily="2" charset="-122"/>
              </a:rPr>
              <a:t>https://github.com/lzty634158/GHBit</a:t>
            </a:r>
            <a:r>
              <a:rPr sz="3200" baseline="-25000" dirty="0">
                <a:ea typeface="宋体" panose="02010600030101010101" pitchFamily="2" charset="-122"/>
              </a:rPr>
              <a:t> to get the package named GHBit</a:t>
            </a:r>
            <a:r>
              <a:rPr lang="en-US" sz="3200" baseline="-25000" dirty="0">
                <a:ea typeface="宋体" panose="02010600030101010101" pitchFamily="2" charset="-122"/>
              </a:rPr>
              <a:t>.</a:t>
            </a:r>
            <a:endParaRPr lang="en-US" sz="3200" baseline="-25000" dirty="0">
              <a:ea typeface="宋体" panose="02010600030101010101" pitchFamily="2" charset="-122"/>
            </a:endParaRPr>
          </a:p>
          <a:p>
            <a:endParaRPr lang="en-US" sz="3200" baseline="-25000" dirty="0">
              <a:ea typeface="宋体" panose="02010600030101010101" pitchFamily="2" charset="-122"/>
            </a:endParaRPr>
          </a:p>
          <a:p>
            <a:r>
              <a:rPr lang="en-US" altLang="zh-CN" sz="3200" baseline="-25000" dirty="0">
                <a:ea typeface="宋体" panose="02010600030101010101" pitchFamily="2" charset="-122"/>
                <a:cs typeface="+mn-lt"/>
                <a:sym typeface="+mn-ea"/>
              </a:rPr>
              <a:t>Note: If you already have a GHBit package, you don't need to add it repeatedly.</a:t>
            </a:r>
            <a:endParaRPr lang="en-US" altLang="zh-CN" sz="3200" baseline="-25000" dirty="0">
              <a:ea typeface="宋体" panose="02010600030101010101" pitchFamily="2" charset="-122"/>
              <a:cs typeface="+mn-lt"/>
            </a:endParaRPr>
          </a:p>
        </p:txBody>
      </p:sp>
      <p:sp>
        <p:nvSpPr>
          <p:cNvPr id="18" name="文本框 17"/>
          <p:cNvSpPr txBox="1"/>
          <p:nvPr/>
        </p:nvSpPr>
        <p:spPr>
          <a:xfrm>
            <a:off x="3765550" y="1305560"/>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11" name="标题 10"/>
          <p:cNvSpPr/>
          <p:nvPr>
            <p:ph type="ctrTitle"/>
          </p:nvPr>
        </p:nvSpPr>
        <p:spPr/>
        <p:txBody>
          <a:bodyPr/>
          <a:p>
            <a:endParaRPr lang="zh-CN" altLang="en-US"/>
          </a:p>
        </p:txBody>
      </p:sp>
      <p:pic>
        <p:nvPicPr>
          <p:cNvPr id="24" name="图片 23"/>
          <p:cNvPicPr>
            <a:picLocks noChangeAspect="1"/>
          </p:cNvPicPr>
          <p:nvPr/>
        </p:nvPicPr>
        <p:blipFill>
          <a:blip r:embed="rId2"/>
          <a:stretch>
            <a:fillRect/>
          </a:stretch>
        </p:blipFill>
        <p:spPr>
          <a:xfrm>
            <a:off x="1197610" y="1756410"/>
            <a:ext cx="9551035" cy="3629660"/>
          </a:xfrm>
          <a:prstGeom prst="rect">
            <a:avLst/>
          </a:prstGeom>
          <a:ln w="57150">
            <a:solidFill>
              <a:srgbClr val="5B9BD5"/>
            </a:solidFill>
          </a:ln>
        </p:spPr>
      </p:pic>
      <p:sp>
        <p:nvSpPr>
          <p:cNvPr id="26" name="任意多边形 2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7" name="组合 26"/>
          <p:cNvGrpSpPr/>
          <p:nvPr/>
        </p:nvGrpSpPr>
        <p:grpSpPr>
          <a:xfrm>
            <a:off x="317514" y="5177568"/>
            <a:ext cx="724486" cy="458769"/>
            <a:chOff x="560275" y="3433438"/>
            <a:chExt cx="1198188" cy="758734"/>
          </a:xfrm>
        </p:grpSpPr>
        <p:sp>
          <p:nvSpPr>
            <p:cNvPr id="30"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2" name="文本框 31"/>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33" name="文本框 32"/>
          <p:cNvSpPr txBox="1"/>
          <p:nvPr/>
        </p:nvSpPr>
        <p:spPr>
          <a:xfrm>
            <a:off x="5730240" y="1815465"/>
            <a:ext cx="4071620" cy="583565"/>
          </a:xfrm>
          <a:prstGeom prst="rect">
            <a:avLst/>
          </a:prstGeom>
          <a:noFill/>
        </p:spPr>
        <p:txBody>
          <a:bodyPr wrap="square" rtlCol="0">
            <a:spAutoFit/>
          </a:bodyPr>
          <a:p>
            <a:r>
              <a:rPr lang="zh-CN" altLang="en-US" sz="3200" b="1">
                <a:solidFill>
                  <a:schemeClr val="accent1">
                    <a:lumMod val="75000"/>
                  </a:schemeClr>
                </a:solidFill>
                <a:cs typeface="+mn-lt"/>
              </a:rPr>
              <a:t>Start programming</a:t>
            </a:r>
            <a:endParaRPr lang="zh-CN" altLang="en-US" sz="3200" b="1">
              <a:solidFill>
                <a:schemeClr val="accent1">
                  <a:lumMod val="75000"/>
                </a:schemeClr>
              </a:solidFill>
              <a:cs typeface="+mn-lt"/>
            </a:endParaRPr>
          </a:p>
        </p:txBody>
      </p:sp>
      <p:sp>
        <p:nvSpPr>
          <p:cNvPr id="34" name="标题 3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39" name="图片 38"/>
          <p:cNvPicPr>
            <a:picLocks noChangeAspect="1"/>
          </p:cNvPicPr>
          <p:nvPr/>
        </p:nvPicPr>
        <p:blipFill>
          <a:blip r:embed="rId3"/>
          <a:stretch>
            <a:fillRect/>
          </a:stretch>
        </p:blipFill>
        <p:spPr>
          <a:xfrm>
            <a:off x="1539240" y="1815465"/>
            <a:ext cx="3326130" cy="3511550"/>
          </a:xfrm>
          <a:prstGeom prst="rect">
            <a:avLst/>
          </a:prstGeom>
        </p:spPr>
      </p:pic>
      <p:sp>
        <p:nvSpPr>
          <p:cNvPr id="40" name="文本框 39"/>
          <p:cNvSpPr txBox="1"/>
          <p:nvPr/>
        </p:nvSpPr>
        <p:spPr>
          <a:xfrm>
            <a:off x="5142865" y="2670810"/>
            <a:ext cx="4848225" cy="156845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rPr>
              <a:t>The “forever” building block means that when the micro:bi Game Handle is turned on, the blocks in “</a:t>
            </a:r>
            <a:r>
              <a:rPr sz="2400" dirty="0">
                <a:solidFill>
                  <a:schemeClr val="accent5">
                    <a:lumMod val="75000"/>
                  </a:schemeClr>
                </a:solidFill>
                <a:sym typeface="+mn-ea"/>
              </a:rPr>
              <a:t>forever</a:t>
            </a:r>
            <a:r>
              <a:rPr sz="2400" dirty="0">
                <a:solidFill>
                  <a:schemeClr val="accent5">
                    <a:lumMod val="75000"/>
                  </a:schemeClr>
                </a:solidFill>
              </a:rPr>
              <a:t>” are repeatedly executed.</a:t>
            </a:r>
            <a:endParaRPr sz="2400"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13" name="标题 12"/>
          <p:cNvSpPr/>
          <p:nvPr>
            <p:ph type="ctrTitle"/>
          </p:nvPr>
        </p:nvSpPr>
        <p:spPr/>
        <p:txBody>
          <a:bodyPr/>
          <a:p>
            <a:endParaRPr lang="zh-CN" altLang="en-US"/>
          </a:p>
        </p:txBody>
      </p:sp>
      <p:pic>
        <p:nvPicPr>
          <p:cNvPr id="15" name="图片 14"/>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6" name="任意多边形 1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a:off x="317514" y="5177568"/>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1" name="文本框 20"/>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22" name="文本框 21"/>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23" name="图片 22"/>
          <p:cNvPicPr>
            <a:picLocks noChangeAspect="1"/>
          </p:cNvPicPr>
          <p:nvPr/>
        </p:nvPicPr>
        <p:blipFill>
          <a:blip r:embed="rId3"/>
          <a:stretch>
            <a:fillRect/>
          </a:stretch>
        </p:blipFill>
        <p:spPr>
          <a:xfrm>
            <a:off x="1414145" y="1875155"/>
            <a:ext cx="3660775" cy="3518535"/>
          </a:xfrm>
          <a:prstGeom prst="rect">
            <a:avLst/>
          </a:prstGeom>
        </p:spPr>
      </p:pic>
      <p:pic>
        <p:nvPicPr>
          <p:cNvPr id="24" name="图片 23"/>
          <p:cNvPicPr>
            <a:picLocks noChangeAspect="1"/>
          </p:cNvPicPr>
          <p:nvPr/>
        </p:nvPicPr>
        <p:blipFill>
          <a:blip r:embed="rId4"/>
          <a:stretch>
            <a:fillRect/>
          </a:stretch>
        </p:blipFill>
        <p:spPr>
          <a:xfrm>
            <a:off x="5680710" y="2550795"/>
            <a:ext cx="4135755" cy="890905"/>
          </a:xfrm>
          <a:prstGeom prst="rect">
            <a:avLst/>
          </a:prstGeom>
        </p:spPr>
      </p:pic>
      <p:sp>
        <p:nvSpPr>
          <p:cNvPr id="26" name="标题 2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7" name="任意多边形 2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panose="020B0502040204020203" charset="-122"/>
                <a:cs typeface="+mn-lt"/>
              </a:rPr>
              <a:t>      </a:t>
            </a:r>
            <a:r>
              <a:rPr altLang="zh-CN" sz="2400" dirty="0">
                <a:solidFill>
                  <a:schemeClr val="accent5">
                    <a:lumMod val="75000"/>
                  </a:schemeClr>
                </a:solidFill>
                <a:ea typeface="微软雅黑 Light" panose="020B0502040204020203"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panose="020B0502040204020203" charset="-122"/>
              <a:cs typeface="+mn-lt"/>
            </a:endParaRPr>
          </a:p>
        </p:txBody>
      </p:sp>
      <p:pic>
        <p:nvPicPr>
          <p:cNvPr id="19" name="图片 18"/>
          <p:cNvPicPr>
            <a:picLocks noChangeAspect="1"/>
          </p:cNvPicPr>
          <p:nvPr/>
        </p:nvPicPr>
        <p:blipFill>
          <a:blip r:embed="rId3"/>
          <a:stretch>
            <a:fillRect/>
          </a:stretch>
        </p:blipFill>
        <p:spPr>
          <a:xfrm>
            <a:off x="1497330" y="1827530"/>
            <a:ext cx="3295015" cy="294259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WPS 演示</Application>
  <PresentationFormat>宽屏</PresentationFormat>
  <Paragraphs>154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微软雅黑</vt:lpstr>
      <vt:lpstr>方正少儿_GBK</vt:lpstr>
      <vt:lpstr>黑体</vt:lpstr>
      <vt:lpstr>微软雅黑 Light</vt:lpstr>
      <vt:lpstr>方正喵呜体</vt:lpstr>
      <vt:lpstr>Calibri</vt:lpstr>
      <vt:lpstr>Arial Unicode MS</vt:lpstr>
      <vt:lpstr>Calibri Light</vt: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micro：bit编程教程</vt:lpstr>
      <vt:lpstr>micro：bit编程教程</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公孙绿萼</cp:lastModifiedBy>
  <cp:revision>66</cp:revision>
  <dcterms:created xsi:type="dcterms:W3CDTF">2018-09-06T08:46:00Z</dcterms:created>
  <dcterms:modified xsi:type="dcterms:W3CDTF">2018-10-09T06:21:42Z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