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1" r:id="rId5"/>
    <p:sldId id="262" r:id="rId6"/>
    <p:sldId id="298" r:id="rId7"/>
    <p:sldId id="299" r:id="rId8"/>
    <p:sldId id="292" r:id="rId9"/>
    <p:sldId id="274" r:id="rId10"/>
    <p:sldId id="275" r:id="rId11"/>
    <p:sldId id="270" r:id="rId12"/>
    <p:sldId id="272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425" y="1910715"/>
            <a:ext cx="8146415" cy="3371215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grpSp>
        <p:nvGrpSpPr>
          <p:cNvPr id="10" name="组合 9"/>
          <p:cNvGrpSpPr/>
          <p:nvPr/>
        </p:nvGrpSpPr>
        <p:grpSpPr>
          <a:xfrm>
            <a:off x="955054" y="4900708"/>
            <a:ext cx="724486" cy="458769"/>
            <a:chOff x="560275" y="3433438"/>
            <a:chExt cx="1198188" cy="758734"/>
          </a:xfrm>
        </p:grpSpPr>
        <p:sp>
          <p:nvSpPr>
            <p:cNvPr id="11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3785349" y="2564414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Lesson 9</a:t>
            </a:r>
            <a:endParaRPr 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25955" y="3622675"/>
            <a:ext cx="83007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basic lesson 9 “Handheld rangefinder”</a:t>
            </a:r>
            <a:endParaRPr lang="en-US" altLang="zh-CN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endParaRPr lang="en-US" altLang="zh-CN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35" y="191135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1" name="任意多边形 10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1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11770" y="2459990"/>
            <a:ext cx="28841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ea typeface="宋体" panose="02010600030101010101" pitchFamily="2" charset="-122"/>
                <a:cs typeface="+mn-lt"/>
                <a:sym typeface="+mn-ea"/>
              </a:rPr>
              <a:t>         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ea typeface="宋体" panose="02010600030101010101" pitchFamily="2" charset="-122"/>
                <a:cs typeface="+mn-lt"/>
                <a:sym typeface="+mn-ea"/>
              </a:rPr>
              <a:t>This is the complete building block for this course, let's download it to the micro:bit Game Handle.</a:t>
            </a:r>
            <a:endParaRPr lang="zh-CN" sz="2400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标题 19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225" y="2537460"/>
            <a:ext cx="6247765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" name="任意多边形 9"/>
          <p:cNvSpPr/>
          <p:nvPr/>
        </p:nvSpPr>
        <p:spPr>
          <a:xfrm>
            <a:off x="3429635" y="1655445"/>
            <a:ext cx="6214745" cy="354647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11" name="任意多边形 10"/>
          <p:cNvSpPr/>
          <p:nvPr/>
        </p:nvSpPr>
        <p:spPr>
          <a:xfrm>
            <a:off x="9067011" y="1756459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103501" y="2122108"/>
            <a:ext cx="1379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micro:bit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    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378460" y="33724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标题 14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90116" y="3886256"/>
            <a:ext cx="1092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Yahboom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92880" y="3686175"/>
            <a:ext cx="52336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Thanks for watching！</a:t>
            </a:r>
            <a:endParaRPr lang="zh-CN" altLang="en-US" sz="44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40" y="1925320"/>
            <a:ext cx="9011920" cy="3424555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7" name="任意多边形 6"/>
          <p:cNvSpPr/>
          <p:nvPr/>
        </p:nvSpPr>
        <p:spPr>
          <a:xfrm>
            <a:off x="628015" y="1433195"/>
            <a:ext cx="822325" cy="558800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725819" y="4891183"/>
            <a:ext cx="724486" cy="458769"/>
            <a:chOff x="560275" y="3433438"/>
            <a:chExt cx="1198188" cy="758734"/>
          </a:xfrm>
        </p:grpSpPr>
        <p:sp>
          <p:nvSpPr>
            <p:cNvPr id="18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3" name="标题 22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761222" y="3594033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  <a:hlinkClick r:id="rId3" action="ppaction://hlinksldjump"/>
              </a:rPr>
              <a:t>Learning goals</a:t>
            </a:r>
            <a:endParaRPr lang="zh-CN" altLang="en-US" dirty="0">
              <a:solidFill>
                <a:srgbClr val="0070C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593581" y="3594033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Preparation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  <a:hlinkClick r:id="rId4" action="ppaction://hlinksldjump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21759" y="3594033"/>
            <a:ext cx="194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5" action="ppaction://hlinksldjump"/>
              </a:rPr>
              <a:t>Search for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134297" y="3594209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6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6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6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326351" y="3073322"/>
            <a:ext cx="781050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Arial" panose="020B0604020202020204" pitchFamily="34" charset="0"/>
                <a:ea typeface="Arial" panose="020B0604020202020204" pitchFamily="34" charset="0"/>
              </a:rPr>
              <a:t>Part 4</a:t>
            </a:r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241174" y="3073146"/>
            <a:ext cx="72199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Arial" panose="020B0604020202020204" pitchFamily="34" charset="0"/>
                <a:ea typeface="Arial" panose="020B0604020202020204" pitchFamily="34" charset="0"/>
              </a:rPr>
              <a:t>Part1</a:t>
            </a:r>
            <a:endParaRPr lang="en-US" altLang="zh-CN" dirty="0" smtClean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813619" y="3073146"/>
            <a:ext cx="78295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Arial" panose="020B0604020202020204" pitchFamily="34" charset="0"/>
                <a:ea typeface="Arial" panose="020B0604020202020204" pitchFamily="34" charset="0"/>
              </a:rPr>
              <a:t>Part 2</a:t>
            </a:r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517692" y="3073146"/>
            <a:ext cx="70929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Arial" panose="020B0604020202020204" pitchFamily="34" charset="0"/>
                <a:ea typeface="Arial" panose="020B0604020202020204" pitchFamily="34" charset="0"/>
              </a:rPr>
              <a:t>Part3</a:t>
            </a:r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191135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29" name="任意多边形 28"/>
          <p:cNvSpPr/>
          <p:nvPr/>
        </p:nvSpPr>
        <p:spPr>
          <a:xfrm>
            <a:off x="567055" y="1271905"/>
            <a:ext cx="1151890" cy="77025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 rot="0">
            <a:off x="367044" y="516042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 flipH="1">
            <a:off x="567055" y="1520190"/>
            <a:ext cx="1478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98575" y="4116070"/>
            <a:ext cx="89052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When the program is successfully downloaded, the LED screen will scroll to display the distance measured by the ultrasonic sensor.</a:t>
            </a:r>
            <a:endParaRPr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46600" y="1739900"/>
            <a:ext cx="1960245" cy="2303145"/>
          </a:xfrm>
          <a:prstGeom prst="rect">
            <a:avLst/>
          </a:prstGeom>
        </p:spPr>
      </p:pic>
      <p:sp>
        <p:nvSpPr>
          <p:cNvPr id="20" name="标题 19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05" y="182753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0" name="任意多边形 9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12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Part2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01252" y="2155123"/>
            <a:ext cx="23164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Hardware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：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02380" y="2922905"/>
            <a:ext cx="55835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● </a:t>
            </a:r>
            <a:r>
              <a:rPr lang="en-US" altLang="zh-CN" sz="32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micro:bit Game Handle</a:t>
            </a:r>
            <a:endParaRPr lang="en-US" altLang="zh-CN" sz="32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32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1 X Micro USB Cable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3200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10" y="182753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2" name="任意多边形 11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14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Part2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42390" y="2319655"/>
            <a:ext cx="9468485" cy="29711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aseline="-25000" dirty="0">
                <a:solidFill>
                  <a:srgbClr val="FF0000"/>
                </a:solidFill>
                <a:ea typeface="宋体" panose="02010600030101010101" pitchFamily="2" charset="-122"/>
                <a:cs typeface="+mn-lt"/>
              </a:rPr>
              <a:t>1.Online:  </a:t>
            </a:r>
            <a:r>
              <a:rPr sz="3200" baseline="-25000" dirty="0">
                <a:ea typeface="宋体" panose="02010600030101010101" pitchFamily="2" charset="-122"/>
              </a:rPr>
              <a:t>Connect Micro:bit to the computer via USB cable, and the computer will pop up a U disk and click the URL in the U disk to enter the programming interface.</a:t>
            </a:r>
            <a:r>
              <a:rPr sz="3200" baseline="-25000" dirty="0">
                <a:ea typeface="宋体" panose="02010600030101010101" pitchFamily="2" charset="-122"/>
                <a:sym typeface="+mn-ea"/>
              </a:rPr>
              <a:t>Enter this URL </a:t>
            </a:r>
            <a:r>
              <a:rPr sz="3200" baseline="-25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https://github.com/lzty634158/GHBit</a:t>
            </a:r>
            <a:r>
              <a:rPr sz="3200" baseline="-25000" dirty="0">
                <a:ea typeface="宋体" panose="02010600030101010101" pitchFamily="2" charset="-122"/>
                <a:sym typeface="+mn-ea"/>
              </a:rPr>
              <a:t> to get the package named GHBit</a:t>
            </a:r>
            <a:r>
              <a:rPr lang="en-US" sz="3200" baseline="-25000" dirty="0">
                <a:ea typeface="宋体" panose="02010600030101010101" pitchFamily="2" charset="-122"/>
                <a:sym typeface="+mn-ea"/>
              </a:rPr>
              <a:t>.</a:t>
            </a:r>
            <a:endParaRPr lang="en-US" sz="3200" baseline="-25000" dirty="0">
              <a:ea typeface="宋体" panose="02010600030101010101" pitchFamily="2" charset="-122"/>
              <a:sym typeface="+mn-ea"/>
            </a:endParaRPr>
          </a:p>
          <a:p>
            <a:pPr algn="l"/>
            <a:endParaRPr lang="zh-CN" altLang="en-US" sz="3200" baseline="-25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200" baseline="-25000" dirty="0">
                <a:solidFill>
                  <a:srgbClr val="FF0000"/>
                </a:solidFill>
                <a:ea typeface="宋体" panose="02010600030101010101" pitchFamily="2" charset="-122"/>
                <a:cs typeface="+mn-lt"/>
              </a:rPr>
              <a:t>2.offline：</a:t>
            </a:r>
            <a:r>
              <a:rPr lang="en-US" altLang="zh-CN" sz="3200" baseline="-25000" dirty="0">
                <a:solidFill>
                  <a:schemeClr val="tx1"/>
                </a:solidFill>
                <a:ea typeface="宋体" panose="02010600030101010101" pitchFamily="2" charset="-122"/>
                <a:cs typeface="+mn-lt"/>
              </a:rPr>
              <a:t>Open micro:bit offline programming software and add GHBit package.Click on "Advanced" and select "Add Package".</a:t>
            </a:r>
            <a:r>
              <a:rPr sz="3200" baseline="-25000" dirty="0">
                <a:ea typeface="宋体" panose="02010600030101010101" pitchFamily="2" charset="-122"/>
              </a:rPr>
              <a:t>Enter this URL </a:t>
            </a:r>
            <a:r>
              <a:rPr sz="3200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https://github.com/lzty634158/GHBit</a:t>
            </a:r>
            <a:r>
              <a:rPr sz="3200" baseline="-25000" dirty="0">
                <a:ea typeface="宋体" panose="02010600030101010101" pitchFamily="2" charset="-122"/>
              </a:rPr>
              <a:t> to get the package named GHBit</a:t>
            </a:r>
            <a:r>
              <a:rPr lang="en-US" sz="3200" baseline="-25000" dirty="0">
                <a:ea typeface="宋体" panose="02010600030101010101" pitchFamily="2" charset="-122"/>
              </a:rPr>
              <a:t>.</a:t>
            </a:r>
            <a:endParaRPr lang="en-US" sz="3200" baseline="-25000" dirty="0">
              <a:ea typeface="宋体" panose="02010600030101010101" pitchFamily="2" charset="-122"/>
            </a:endParaRPr>
          </a:p>
          <a:p>
            <a:endParaRPr lang="en-US" sz="3200" baseline="-25000" dirty="0">
              <a:ea typeface="宋体" panose="02010600030101010101" pitchFamily="2" charset="-122"/>
            </a:endParaRPr>
          </a:p>
          <a:p>
            <a:r>
              <a:rPr lang="en-US" sz="3200" baseline="-25000" dirty="0">
                <a:ea typeface="宋体" panose="02010600030101010101" pitchFamily="2" charset="-122"/>
              </a:rPr>
              <a:t>Note: If you already have a GHBit package, you don't need to add it repeatedly.</a:t>
            </a:r>
            <a:endParaRPr lang="en-US" sz="3200" baseline="-25000" dirty="0"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42995" y="1981835"/>
            <a:ext cx="4660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Two programming methods</a:t>
            </a:r>
            <a:endParaRPr lang="en-US" altLang="zh-CN" sz="2800" b="1"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标题 18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9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20160" y="1369695"/>
            <a:ext cx="42532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  <a:cs typeface="+mn-lt"/>
              </a:rPr>
              <a:t>Programming interface</a:t>
            </a:r>
            <a:endParaRPr lang="zh-CN" altLang="en-US" sz="3200" b="1">
              <a:solidFill>
                <a:schemeClr val="bg1"/>
              </a:solidFill>
              <a:cs typeface="+mn-lt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940" y="1953260"/>
            <a:ext cx="6880860" cy="37185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10" y="175641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4" name="任意多边形 13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730240" y="1815465"/>
            <a:ext cx="407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1">
                    <a:lumMod val="75000"/>
                  </a:schemeClr>
                </a:solidFill>
                <a:cs typeface="+mn-lt"/>
              </a:rPr>
              <a:t>Start programming</a:t>
            </a:r>
            <a:endParaRPr lang="zh-CN" altLang="en-US" sz="3200" b="1">
              <a:solidFill>
                <a:schemeClr val="accent1">
                  <a:lumMod val="75000"/>
                </a:schemeClr>
              </a:solidFill>
              <a:cs typeface="+mn-lt"/>
            </a:endParaRPr>
          </a:p>
        </p:txBody>
      </p:sp>
      <p:sp>
        <p:nvSpPr>
          <p:cNvPr id="20" name="标题 19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240" y="1815465"/>
            <a:ext cx="3326130" cy="351155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142865" y="2670810"/>
            <a:ext cx="48482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</a:rPr>
              <a:t>The “forever” building block means that when the micro:bi Game Handle is turned on, the blocks in “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sym typeface="+mn-ea"/>
              </a:rPr>
              <a:t>forever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</a:rPr>
              <a:t>” are repeatedly executed.</a:t>
            </a:r>
            <a:endParaRPr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10" y="183642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29" name="任意多边形 28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15255" y="2670810"/>
            <a:ext cx="5267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           Scroll a number on the screen.If the number fits on the screen(i.e.is a single digit),do not scroll.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045" y="1837055"/>
            <a:ext cx="3780155" cy="3620135"/>
          </a:xfrm>
          <a:prstGeom prst="rect">
            <a:avLst/>
          </a:prstGeom>
        </p:spPr>
      </p:pic>
      <p:sp>
        <p:nvSpPr>
          <p:cNvPr id="20" name="标题 19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10" y="161417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29" name="任意多边形 28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58535" y="2515870"/>
            <a:ext cx="45231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ea typeface="微软雅黑 Light" panose="020B0502040204020203" charset="-122"/>
                <a:cs typeface="+mn-lt"/>
              </a:rPr>
              <a:t>         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ea typeface="微软雅黑 Light" panose="020B0502040204020203" charset="-122"/>
                <a:cs typeface="+mn-lt"/>
              </a:rPr>
              <a:t>Get the distance detected by the ultrasonic sensor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ea typeface="微软雅黑 Light" panose="020B0502040204020203" charset="-122"/>
                <a:cs typeface="+mn-lt"/>
              </a:rPr>
              <a:t>.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ea typeface="微软雅黑 Light" panose="020B0502040204020203" charset="-122"/>
              <a:cs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610" y="1614170"/>
            <a:ext cx="4566285" cy="3630295"/>
          </a:xfrm>
          <a:prstGeom prst="rect">
            <a:avLst/>
          </a:prstGeom>
        </p:spPr>
      </p:pic>
      <p:sp>
        <p:nvSpPr>
          <p:cNvPr id="20" name="标题 19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2082</Words>
  <Application>WPS 演示</Application>
  <PresentationFormat>宽屏</PresentationFormat>
  <Paragraphs>117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方正少儿_GBK</vt:lpstr>
      <vt:lpstr>黑体</vt:lpstr>
      <vt:lpstr>微软雅黑 Light</vt:lpstr>
      <vt:lpstr>方正喵呜体</vt:lpstr>
      <vt:lpstr>Calibri</vt:lpstr>
      <vt:lpstr>Arial Unicode MS</vt:lpstr>
      <vt:lpstr>Calibri Light</vt:lpstr>
      <vt:lpstr>Office 主题</vt:lpstr>
      <vt:lpstr>micro:bit programming tutorial</vt:lpstr>
      <vt:lpstr>micro:bit programming tutorial</vt:lpstr>
      <vt:lpstr>micro:bit programming tutorial</vt:lpstr>
      <vt:lpstr>micro:bit programming tutorial</vt:lpstr>
      <vt:lpstr>micro:bit programming tutorial</vt:lpstr>
      <vt:lpstr>micro:bit programming tutorial</vt:lpstr>
      <vt:lpstr>micro:bit programming tutorial</vt:lpstr>
      <vt:lpstr>micro:bit programming tutorial</vt:lpstr>
      <vt:lpstr>micro:bit programming tutorial</vt:lpstr>
      <vt:lpstr>micro:bit programming tutorial</vt:lpstr>
      <vt:lpstr>micro:bit programming tutorial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公孙绿萼</cp:lastModifiedBy>
  <cp:revision>85</cp:revision>
  <dcterms:created xsi:type="dcterms:W3CDTF">2018-09-06T08:46:00Z</dcterms:created>
  <dcterms:modified xsi:type="dcterms:W3CDTF">2018-10-08T03:51:00Z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