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3"/>
    <p:sldId id="257" r:id="rId4"/>
    <p:sldId id="264" r:id="rId5"/>
    <p:sldId id="265" r:id="rId6"/>
    <p:sldId id="268" r:id="rId7"/>
    <p:sldId id="269" r:id="rId8"/>
    <p:sldId id="275" r:id="rId9"/>
    <p:sldId id="277" r:id="rId10"/>
  </p:sldIdLst>
  <p:sldSz cx="12192000" cy="6858000"/>
  <p:notesSz cx="6858000" cy="9144000"/>
  <p:embeddedFontLst>
    <p:embeddedFont>
      <p:font typeface="icomoon" charset="0"/>
      <p:regular r:id="rId16"/>
    </p:embeddedFont>
    <p:embeddedFont>
      <p:font typeface="Yu Gothic UI Semibold" charset="-128"/>
      <p:regular r:id="rId17"/>
    </p:embeddedFont>
    <p:embeddedFont>
      <p:font typeface="方正喵呜体" charset="0"/>
      <p:regular r:id="rId18"/>
    </p:embeddedFont>
    <p:embeddedFont>
      <p:font typeface="方正卡通简体" charset="0"/>
      <p:regular r:id="rId19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9BD5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038" y="-84"/>
      </p:cViewPr>
      <p:guideLst>
        <p:guide orient="horz" pos="2053"/>
        <p:guide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jpe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7" Type="http://schemas.openxmlformats.org/officeDocument/2006/relationships/image" Target="../media/image4.jpeg"/><Relationship Id="rId6" Type="http://schemas.openxmlformats.org/officeDocument/2006/relationships/slide" Target="slide7.xml"/><Relationship Id="rId5" Type="http://schemas.openxmlformats.org/officeDocument/2006/relationships/slide" Target="slide6.xml"/><Relationship Id="rId4" Type="http://schemas.openxmlformats.org/officeDocument/2006/relationships/slide" Target="slide5.xml"/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1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30" name="任意多边形 29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3405" y="1851025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Lesson 1</a:t>
            </a:r>
            <a:endParaRPr lang="en-US" altLang="zh-CN" sz="40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45640" y="3137535"/>
            <a:ext cx="8300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 </a:t>
            </a:r>
            <a:r>
              <a:rPr lang="en-US" altLang="zh-CN" sz="3200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basic lesson 1“Heart beat”</a:t>
            </a:r>
            <a:endParaRPr lang="en-US" altLang="zh-CN" sz="3200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480060" y="203835"/>
            <a:ext cx="1004252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entry video tutorial</a:t>
            </a:r>
            <a:r>
              <a:rPr lang="zh-CN" altLang="en-US" sz="2800">
                <a:latin typeface="icomoon" charset="0"/>
                <a:ea typeface="Yu Gothic UI Semibold" charset="-128"/>
              </a:rPr>
              <a:t>         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pic>
        <p:nvPicPr>
          <p:cNvPr id="7" name="图片 6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15" y="93980"/>
            <a:ext cx="1369695" cy="68516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722491" y="778968"/>
            <a:ext cx="10899418" cy="529902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8598" y="5118134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1920607" y="2473706"/>
            <a:ext cx="7537790" cy="846183"/>
            <a:chOff x="1374507" y="1292335"/>
            <a:chExt cx="7537790" cy="846183"/>
          </a:xfrm>
        </p:grpSpPr>
        <p:sp>
          <p:nvSpPr>
            <p:cNvPr id="18" name="文本框 17"/>
            <p:cNvSpPr txBox="1"/>
            <p:nvPr/>
          </p:nvSpPr>
          <p:spPr>
            <a:xfrm>
              <a:off x="1459489" y="1292335"/>
              <a:ext cx="7219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Part1</a:t>
              </a:r>
              <a:endParaRPr lang="en-US" altLang="zh-CN" dirty="0" smtClean="0"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1374507" y="1754802"/>
              <a:ext cx="1681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rgbClr val="0070C0"/>
                  </a:solidFill>
                  <a:latin typeface="Arial" pitchFamily="34" charset="0"/>
                  <a:ea typeface="Arial" pitchFamily="34" charset="0"/>
                  <a:hlinkClick r:id="rId2" action="ppaction://hlinksldjump"/>
                </a:rPr>
                <a:t>Learning goals</a:t>
              </a:r>
              <a:endParaRPr lang="zh-CN" altLang="en-US" dirty="0">
                <a:solidFill>
                  <a:srgbClr val="0070C0"/>
                </a:solidFill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278949" y="1292335"/>
              <a:ext cx="78295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Part 2</a:t>
              </a:r>
              <a:endParaRPr lang="zh-CN" altLang="en-US" dirty="0"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3195436" y="1754802"/>
              <a:ext cx="13639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ea typeface="Arial" pitchFamily="34" charset="0"/>
                  <a:sym typeface="+mn-ea"/>
                  <a:hlinkClick r:id="rId3" action="ppaction://hlinksldjump"/>
                </a:rPr>
                <a:t>Preparation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  <a:hlinkClick r:id="rId3" action="ppaction://hlinksldjump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71947" y="1312655"/>
              <a:ext cx="709295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Part3</a:t>
              </a:r>
              <a:endParaRPr lang="zh-CN" altLang="en-US" dirty="0"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5155414" y="1754802"/>
              <a:ext cx="19481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ea typeface="Arial" pitchFamily="34" charset="0"/>
                  <a:hlinkClick r:id="rId4" action="ppaction://hlinksldjump"/>
                </a:rPr>
                <a:t>Search for blocks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180936" y="1292511"/>
              <a:ext cx="781050" cy="3683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 smtClean="0">
                  <a:latin typeface="Arial" pitchFamily="34" charset="0"/>
                  <a:ea typeface="Arial" pitchFamily="34" charset="0"/>
                </a:rPr>
                <a:t>Part 4</a:t>
              </a:r>
              <a:endParaRPr lang="zh-CN" altLang="en-US" dirty="0">
                <a:latin typeface="Arial" pitchFamily="34" charset="0"/>
                <a:ea typeface="Arial" pitchFamily="34" charset="0"/>
              </a:endParaRPr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7103817" y="1770218"/>
              <a:ext cx="1808480" cy="3683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ea typeface="Arial" pitchFamily="34" charset="0"/>
                  <a:hlinkClick r:id="rId5" action="ppaction://hlinksldjump"/>
                </a:rPr>
                <a:t>Combin</a:t>
              </a:r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ea typeface="Arial" pitchFamily="34" charset="0"/>
                  <a:hlinkClick r:id="rId5" action="ppaction://hlinksldjump"/>
                </a:rPr>
                <a:t>e</a:t>
              </a:r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ea typeface="Arial" pitchFamily="34" charset="0"/>
                  <a:hlinkClick r:id="rId5" action="ppaction://hlinksldjump"/>
                </a:rPr>
                <a:t> blocks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81050" y="133350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9" name="文本框 8"/>
          <p:cNvSpPr txBox="1"/>
          <p:nvPr/>
        </p:nvSpPr>
        <p:spPr>
          <a:xfrm>
            <a:off x="9822536" y="2473882"/>
            <a:ext cx="774065" cy="3683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p>
            <a:r>
              <a:rPr lang="en-US" altLang="zh-CN" dirty="0" smtClean="0">
                <a:latin typeface="Arial" pitchFamily="34" charset="0"/>
                <a:ea typeface="Arial" pitchFamily="34" charset="0"/>
              </a:rPr>
              <a:t>Part </a:t>
            </a:r>
            <a:r>
              <a:rPr lang="en-US" dirty="0" smtClean="0">
                <a:latin typeface="Arial" pitchFamily="34" charset="0"/>
                <a:ea typeface="Arial" pitchFamily="34" charset="0"/>
              </a:rPr>
              <a:t>5</a:t>
            </a:r>
            <a:endParaRPr lang="en-US" dirty="0">
              <a:latin typeface="Arial" pitchFamily="34" charset="0"/>
              <a:ea typeface="Arial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9726367" y="2936349"/>
            <a:ext cx="12877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hlinkClick r:id="rId6" action="ppaction://hlinksldjump"/>
              </a:rPr>
              <a:t>Have a try 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hlinkClick r:id="rId6" action="ppaction://hlinksldjump"/>
            </a:endParaRPr>
          </a:p>
          <a:p>
            <a:pPr algn="l"/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hlinkClick r:id="rId6" action="ppaction://hlinksldjump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6380" y="642387"/>
            <a:ext cx="1427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C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ontent</a:t>
            </a:r>
            <a:endParaRPr lang="zh-CN" altLang="en-US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pic>
        <p:nvPicPr>
          <p:cNvPr id="7" name="图片 6" descr="新Logo标志 - 长方形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2415" y="93980"/>
            <a:ext cx="1369695" cy="685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/>
      </p:transition>
    </mc:Choice>
    <mc:Fallback>
      <p:transition spd="slow">
        <p:blinds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3514725" y="4955540"/>
            <a:ext cx="6943090" cy="6400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S</a:t>
            </a:r>
            <a:r>
              <a:rPr lang="zh-CN" altLang="en-US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itchFamily="34" charset="0"/>
                <a:ea typeface="Arial" pitchFamily="34" charset="0"/>
              </a:rPr>
              <a:t>howing a big heart sharp on LED matrix firstly, and showing small heart later, this cycle looks like heart beat.</a:t>
            </a:r>
            <a:endParaRPr lang="zh-CN" altLang="en-US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14725" y="1774190"/>
            <a:ext cx="2947670" cy="240411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435" y="1774190"/>
            <a:ext cx="2941320" cy="2350135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778448" y="1924912"/>
            <a:ext cx="2315210" cy="1272213"/>
            <a:chOff x="5213810" y="4721826"/>
            <a:chExt cx="2315210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2182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537660" y="5040596"/>
              <a:ext cx="1991360" cy="95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ea typeface="Arial" pitchFamily="34" charset="0"/>
                </a:rPr>
                <a:t>Learning goals</a:t>
              </a:r>
              <a:endPara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endParaRPr>
            </a:p>
          </p:txBody>
        </p:sp>
      </p:grpSp>
      <p:pic>
        <p:nvPicPr>
          <p:cNvPr id="5" name="图片 4" descr="新Logo标志 - 长方形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415" y="93980"/>
            <a:ext cx="1369695" cy="685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Part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19" name="文本框 18"/>
          <p:cNvSpPr txBox="1"/>
          <p:nvPr/>
        </p:nvSpPr>
        <p:spPr>
          <a:xfrm>
            <a:off x="3037572" y="1290888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: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290695" y="2089785"/>
            <a:ext cx="5583555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●  </a:t>
            </a:r>
            <a:r>
              <a:rPr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1 X Micro: bit Board</a:t>
            </a:r>
            <a:endParaRPr sz="32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●  </a:t>
            </a:r>
            <a:r>
              <a:rPr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1 X Micro USB Cable</a:t>
            </a:r>
            <a:endParaRPr sz="32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●  </a:t>
            </a:r>
            <a:r>
              <a:rPr lang="zh-CN" altLang="en-US" sz="32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2 X AAA batteries</a:t>
            </a:r>
            <a:endParaRPr lang="zh-CN" altLang="en-US" sz="32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849245" y="4122420"/>
            <a:ext cx="8710930" cy="11887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Then the micro:bit is connected to the computer through USB, and the computer will pop up a U disk and click the URL in the U disk to enter the programming interface.</a:t>
            </a:r>
            <a:endParaRPr sz="24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38113" y="2002382"/>
            <a:ext cx="2118598" cy="1272213"/>
            <a:chOff x="5213810" y="4799296"/>
            <a:chExt cx="2118598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9929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214048" y="5409995"/>
              <a:ext cx="2118360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ea typeface="Arial" pitchFamily="34" charset="0"/>
                </a:rPr>
                <a:t>Preparation </a:t>
              </a:r>
              <a:endPara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endParaRPr>
            </a:p>
          </p:txBody>
        </p:sp>
      </p:grpSp>
      <p:pic>
        <p:nvPicPr>
          <p:cNvPr id="4" name="图片 3" descr="新Logo标志 - 长方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2415" y="93980"/>
            <a:ext cx="1369695" cy="685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18733" y="1852522"/>
            <a:ext cx="2498090" cy="1704975"/>
            <a:chOff x="5213810" y="4721826"/>
            <a:chExt cx="2498090" cy="1704975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2182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400500" y="5043136"/>
              <a:ext cx="2311400" cy="1383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ea typeface="Arial" pitchFamily="34" charset="0"/>
                </a:rPr>
                <a:t>Search for blocks</a:t>
              </a:r>
              <a:endPara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endParaRPr>
            </a:p>
            <a:p>
              <a:endParaRPr lang="zh-CN" altLang="en-US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5900" y="809625"/>
            <a:ext cx="8235315" cy="5276215"/>
          </a:xfrm>
          <a:prstGeom prst="rect">
            <a:avLst/>
          </a:prstGeom>
        </p:spPr>
      </p:pic>
      <p:pic>
        <p:nvPicPr>
          <p:cNvPr id="7" name="图片 6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15" y="93980"/>
            <a:ext cx="1369695" cy="685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文本框 5"/>
          <p:cNvSpPr txBox="1"/>
          <p:nvPr/>
        </p:nvSpPr>
        <p:spPr>
          <a:xfrm>
            <a:off x="553720" y="62865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grpSp>
        <p:nvGrpSpPr>
          <p:cNvPr id="25" name="组合 24"/>
          <p:cNvGrpSpPr/>
          <p:nvPr/>
        </p:nvGrpSpPr>
        <p:grpSpPr>
          <a:xfrm>
            <a:off x="650178" y="2074137"/>
            <a:ext cx="2372360" cy="1272213"/>
            <a:chOff x="5213810" y="4721826"/>
            <a:chExt cx="2372360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2182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509720" y="5040596"/>
              <a:ext cx="2076450" cy="9531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ea typeface="Arial" pitchFamily="34" charset="0"/>
                </a:rPr>
                <a:t>Combine blocks</a:t>
              </a:r>
              <a:endPara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37560" y="1778635"/>
            <a:ext cx="7294880" cy="3044190"/>
          </a:xfrm>
          <a:prstGeom prst="rect">
            <a:avLst/>
          </a:prstGeom>
        </p:spPr>
      </p:pic>
      <p:pic>
        <p:nvPicPr>
          <p:cNvPr id="7" name="图片 6" descr="新Logo标志 - 长方形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2415" y="93980"/>
            <a:ext cx="1369695" cy="685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hecker dir="vert"/>
      </p:transition>
    </mc:Choice>
    <mc:Fallback>
      <p:transition spd="slow">
        <p:checker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-255270" y="735330"/>
            <a:ext cx="2817495" cy="52197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ctr"/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Part 5</a:t>
            </a:r>
            <a:endParaRPr lang="zh-CN" altLang="en-US" sz="28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ea typeface="Arial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842895" y="975995"/>
            <a:ext cx="8710930" cy="3538220"/>
          </a:xfrm>
          <a:prstGeom prst="rect">
            <a:avLst/>
          </a:prstGeom>
          <a:noFill/>
          <a:ln>
            <a:noFill/>
          </a:ln>
        </p:spPr>
        <p:txBody>
          <a:bodyPr wrap="square" rtlCol="0" anchor="t">
            <a:spAutoFit/>
          </a:bodyPr>
          <a:p>
            <a:pPr algn="l"/>
            <a:r>
              <a:rPr lang="zh-CN" altLang="en-US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Do you learn the course today?</a:t>
            </a:r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  <a:p>
            <a:pPr algn="l"/>
            <a:r>
              <a:rPr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If you learn to do it, give yourself a top quack.</a:t>
            </a:r>
            <a:endParaRPr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  <a:p>
            <a:pPr algn="l"/>
            <a:r>
              <a:rPr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  <a:sym typeface="+mn-ea"/>
              </a:rPr>
              <a:t>Now give you a homework assignment.</a:t>
            </a:r>
            <a:endParaRPr sz="28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  <a:sym typeface="+mn-ea"/>
            </a:endParaRPr>
          </a:p>
          <a:p>
            <a:pPr algn="l"/>
            <a:endParaRPr sz="280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ea typeface="Arial" pitchFamily="34" charset="0"/>
              <a:sym typeface="+mn-ea"/>
            </a:endParaRPr>
          </a:p>
          <a:p>
            <a:pPr algn="l"/>
            <a:r>
              <a:rPr sz="28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On the micro:bit LED lattice that we just </a:t>
            </a:r>
            <a:r>
              <a:rPr lang="en-US" sz="28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finished</a:t>
            </a:r>
            <a:r>
              <a:rPr sz="2800" dirty="0"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 the heart beat, we light a circle, a triangle, a rectangle.</a:t>
            </a:r>
            <a:endParaRPr sz="2800" dirty="0"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ea typeface="Arial" pitchFamily="34" charset="0"/>
              <a:sym typeface="+mn-ea"/>
            </a:endParaRPr>
          </a:p>
          <a:p>
            <a:pPr algn="l"/>
            <a:endParaRPr sz="2800" dirty="0"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ea typeface="Arial" pitchFamily="34" charset="0"/>
              <a:sym typeface="+mn-ea"/>
            </a:endParaRPr>
          </a:p>
          <a:p>
            <a:pPr algn="l"/>
            <a:r>
              <a:rPr sz="2800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itchFamily="34" charset="0"/>
                <a:ea typeface="Arial" pitchFamily="34" charset="0"/>
                <a:sym typeface="+mn-ea"/>
              </a:rPr>
              <a:t>Start your little brain. Try it.</a:t>
            </a:r>
            <a:endParaRPr sz="2800" dirty="0">
              <a:solidFill>
                <a:schemeClr val="accent5">
                  <a:lumMod val="75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itchFamily="34" charset="0"/>
              <a:ea typeface="Arial" pitchFamily="34" charset="0"/>
              <a:sym typeface="+mn-ea"/>
            </a:endParaRPr>
          </a:p>
        </p:txBody>
      </p:sp>
      <p:pic>
        <p:nvPicPr>
          <p:cNvPr id="4" name="图片 3" descr="大拇指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182860" y="1320165"/>
            <a:ext cx="579755" cy="579755"/>
          </a:xfrm>
          <a:prstGeom prst="rect">
            <a:avLst/>
          </a:prstGeom>
        </p:spPr>
      </p:pic>
      <p:pic>
        <p:nvPicPr>
          <p:cNvPr id="5" name="图片 4" descr="疑问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8040" y="3938905"/>
            <a:ext cx="607695" cy="512445"/>
          </a:xfrm>
          <a:prstGeom prst="rect">
            <a:avLst/>
          </a:prstGeom>
        </p:spPr>
      </p:pic>
      <p:grpSp>
        <p:nvGrpSpPr>
          <p:cNvPr id="25" name="组合 24"/>
          <p:cNvGrpSpPr/>
          <p:nvPr/>
        </p:nvGrpSpPr>
        <p:grpSpPr>
          <a:xfrm>
            <a:off x="483173" y="2180817"/>
            <a:ext cx="2079101" cy="1272213"/>
            <a:chOff x="5213810" y="4721826"/>
            <a:chExt cx="2079101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2182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290883" y="5362370"/>
              <a:ext cx="1802765" cy="5219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800" dirty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ea typeface="Arial" pitchFamily="34" charset="0"/>
                </a:rPr>
                <a:t>Have a try</a:t>
              </a:r>
              <a:endPara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720090" y="7429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entry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6" name="图片 5" descr="新Logo标志 - 长方形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2415" y="93980"/>
            <a:ext cx="1369695" cy="6851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/>
      </p:transition>
    </mc:Choice>
    <mc:Fallback>
      <p:transition spd="slow">
        <p:blinds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2729230" y="3028950"/>
            <a:ext cx="72637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Thanks for watching！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094286" y="1072882"/>
            <a:ext cx="10464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micro:bit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rPr>
              <a:t>project 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itchFamily="34" charset="0"/>
              <a:ea typeface="Arial" pitchFamily="34" charset="0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518733" y="3918177"/>
            <a:ext cx="2146300" cy="1272213"/>
            <a:chOff x="5213810" y="4721826"/>
            <a:chExt cx="2146300" cy="1272213"/>
          </a:xfrm>
        </p:grpSpPr>
        <p:sp>
          <p:nvSpPr>
            <p:cNvPr id="26" name="任意多边形 25"/>
            <p:cNvSpPr/>
            <p:nvPr/>
          </p:nvSpPr>
          <p:spPr>
            <a:xfrm>
              <a:off x="5213810" y="4721826"/>
              <a:ext cx="2079101" cy="1272213"/>
            </a:xfrm>
            <a:custGeom>
              <a:avLst/>
              <a:gdLst>
                <a:gd name="connsiteX0" fmla="*/ 1610751 w 2954216"/>
                <a:gd name="connsiteY0" fmla="*/ 0 h 1807700"/>
                <a:gd name="connsiteX1" fmla="*/ 2504050 w 2954216"/>
                <a:gd name="connsiteY1" fmla="*/ 893299 h 1807700"/>
                <a:gd name="connsiteX2" fmla="*/ 2504050 w 2954216"/>
                <a:gd name="connsiteY2" fmla="*/ 893300 h 1807700"/>
                <a:gd name="connsiteX3" fmla="*/ 2534525 w 2954216"/>
                <a:gd name="connsiteY3" fmla="*/ 893300 h 1807700"/>
                <a:gd name="connsiteX4" fmla="*/ 2954216 w 2954216"/>
                <a:gd name="connsiteY4" fmla="*/ 1312991 h 1807700"/>
                <a:gd name="connsiteX5" fmla="*/ 2954216 w 2954216"/>
                <a:gd name="connsiteY5" fmla="*/ 1388009 h 1807700"/>
                <a:gd name="connsiteX6" fmla="*/ 2534525 w 2954216"/>
                <a:gd name="connsiteY6" fmla="*/ 1807700 h 1807700"/>
                <a:gd name="connsiteX7" fmla="*/ 419691 w 2954216"/>
                <a:gd name="connsiteY7" fmla="*/ 1807700 h 1807700"/>
                <a:gd name="connsiteX8" fmla="*/ 0 w 2954216"/>
                <a:gd name="connsiteY8" fmla="*/ 1388009 h 1807700"/>
                <a:gd name="connsiteX9" fmla="*/ 0 w 2954216"/>
                <a:gd name="connsiteY9" fmla="*/ 1312991 h 1807700"/>
                <a:gd name="connsiteX10" fmla="*/ 335109 w 2954216"/>
                <a:gd name="connsiteY10" fmla="*/ 901827 h 1807700"/>
                <a:gd name="connsiteX11" fmla="*/ 339261 w 2954216"/>
                <a:gd name="connsiteY11" fmla="*/ 901408 h 1807700"/>
                <a:gd name="connsiteX12" fmla="*/ 337624 w 2954216"/>
                <a:gd name="connsiteY12" fmla="*/ 893300 h 1807700"/>
                <a:gd name="connsiteX13" fmla="*/ 604911 w 2954216"/>
                <a:gd name="connsiteY13" fmla="*/ 626013 h 1807700"/>
                <a:gd name="connsiteX14" fmla="*/ 708952 w 2954216"/>
                <a:gd name="connsiteY14" fmla="*/ 647018 h 1807700"/>
                <a:gd name="connsiteX15" fmla="*/ 749358 w 2954216"/>
                <a:gd name="connsiteY15" fmla="*/ 668950 h 1807700"/>
                <a:gd name="connsiteX16" fmla="*/ 787652 w 2954216"/>
                <a:gd name="connsiteY16" fmla="*/ 545587 h 1807700"/>
                <a:gd name="connsiteX17" fmla="*/ 1610751 w 2954216"/>
                <a:gd name="connsiteY17" fmla="*/ 0 h 1807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954216" h="1807700">
                  <a:moveTo>
                    <a:pt x="1610751" y="0"/>
                  </a:moveTo>
                  <a:cubicBezTo>
                    <a:pt x="2104106" y="0"/>
                    <a:pt x="2504050" y="399944"/>
                    <a:pt x="2504050" y="893299"/>
                  </a:cubicBezTo>
                  <a:lnTo>
                    <a:pt x="2504050" y="893300"/>
                  </a:lnTo>
                  <a:lnTo>
                    <a:pt x="2534525" y="893300"/>
                  </a:lnTo>
                  <a:cubicBezTo>
                    <a:pt x="2766314" y="893300"/>
                    <a:pt x="2954216" y="1081202"/>
                    <a:pt x="2954216" y="1312991"/>
                  </a:cubicBezTo>
                  <a:lnTo>
                    <a:pt x="2954216" y="1388009"/>
                  </a:lnTo>
                  <a:cubicBezTo>
                    <a:pt x="2954216" y="1619798"/>
                    <a:pt x="2766314" y="1807700"/>
                    <a:pt x="2534525" y="1807700"/>
                  </a:cubicBezTo>
                  <a:lnTo>
                    <a:pt x="419691" y="1807700"/>
                  </a:lnTo>
                  <a:cubicBezTo>
                    <a:pt x="187902" y="1807700"/>
                    <a:pt x="0" y="1619798"/>
                    <a:pt x="0" y="1388009"/>
                  </a:cubicBezTo>
                  <a:lnTo>
                    <a:pt x="0" y="1312991"/>
                  </a:lnTo>
                  <a:cubicBezTo>
                    <a:pt x="0" y="1110176"/>
                    <a:pt x="143863" y="940961"/>
                    <a:pt x="335109" y="901827"/>
                  </a:cubicBezTo>
                  <a:lnTo>
                    <a:pt x="339261" y="901408"/>
                  </a:lnTo>
                  <a:lnTo>
                    <a:pt x="337624" y="893300"/>
                  </a:lnTo>
                  <a:cubicBezTo>
                    <a:pt x="337624" y="745681"/>
                    <a:pt x="457292" y="626013"/>
                    <a:pt x="604911" y="626013"/>
                  </a:cubicBezTo>
                  <a:cubicBezTo>
                    <a:pt x="641816" y="626013"/>
                    <a:pt x="676974" y="633492"/>
                    <a:pt x="708952" y="647018"/>
                  </a:cubicBezTo>
                  <a:lnTo>
                    <a:pt x="749358" y="668950"/>
                  </a:lnTo>
                  <a:lnTo>
                    <a:pt x="787652" y="545587"/>
                  </a:lnTo>
                  <a:cubicBezTo>
                    <a:pt x="923262" y="224968"/>
                    <a:pt x="1240735" y="0"/>
                    <a:pt x="1610751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矩形 27"/>
            <p:cNvSpPr/>
            <p:nvPr/>
          </p:nvSpPr>
          <p:spPr>
            <a:xfrm>
              <a:off x="5532580" y="5217126"/>
              <a:ext cx="1827530" cy="64516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ea typeface="Arial" pitchFamily="34" charset="0"/>
                </a:rPr>
                <a:t>Powered by  </a:t>
              </a:r>
              <a:r>
                <a:rPr lang="zh-CN" altLang="en-US" dirty="0">
                  <a:solidFill>
                    <a:schemeClr val="accent5">
                      <a:lumMod val="75000"/>
                    </a:schemeClr>
                  </a:solidFill>
                  <a:latin typeface="Arial" pitchFamily="34" charset="0"/>
                  <a:ea typeface="Arial" pitchFamily="34" charset="0"/>
                </a:rPr>
                <a:t>YahBoom</a:t>
              </a:r>
              <a:endParaRPr lang="zh-CN" altLang="en-US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Arial" pitchFamily="34" charset="0"/>
              </a:endParaRPr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en-US" altLang="zh-CN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entry</a:t>
            </a:r>
            <a:r>
              <a:rPr lang="zh-CN" altLang="en-US" sz="32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video tutorial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charset="-128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0" y="5894070"/>
            <a:ext cx="12192000" cy="97599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itchFamily="34" charset="0"/>
                <a:ea typeface="Arial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7" name="图片 6" descr="新Logo标志 - 长方形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2415" y="93980"/>
            <a:ext cx="1369695" cy="685165"/>
          </a:xfrm>
          <a:prstGeom prst="rect">
            <a:avLst/>
          </a:prstGeom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1926</Words>
  <Application>WPS 演示</Application>
  <PresentationFormat>自定义</PresentationFormat>
  <Paragraphs>107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 </vt:lpstr>
      <vt:lpstr>宋体 </vt:lpstr>
      <vt:lpstr>icomoon</vt:lpstr>
      <vt:lpstr>Yu Gothic UI Semibold</vt:lpstr>
      <vt:lpstr>方正喵呜体</vt:lpstr>
      <vt:lpstr>方正卡通简体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Administrator</cp:lastModifiedBy>
  <cp:revision>82</cp:revision>
  <dcterms:created xsi:type="dcterms:W3CDTF">2014-02-21T16:31:00Z</dcterms:created>
  <dcterms:modified xsi:type="dcterms:W3CDTF">2020-12-31T07:44:33Z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