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handoutMasterIdLst>
    <p:handoutMasterId r:id="rId15"/>
  </p:handoutMasterIdLst>
  <p:sldIdLst>
    <p:sldId id="258" r:id="rId3"/>
    <p:sldId id="276" r:id="rId4"/>
    <p:sldId id="262" r:id="rId5"/>
    <p:sldId id="277" r:id="rId6"/>
    <p:sldId id="264" r:id="rId7"/>
    <p:sldId id="265" r:id="rId8"/>
    <p:sldId id="272" r:id="rId9"/>
    <p:sldId id="267" r:id="rId10"/>
    <p:sldId id="280" r:id="rId11"/>
    <p:sldId id="278" r:id="rId12"/>
    <p:sldId id="279" r:id="rId13"/>
  </p:sldIdLst>
  <p:sldSz cx="12192000" cy="6858000"/>
  <p:notesSz cx="6858000" cy="9144000"/>
  <p:embeddedFontLst>
    <p:embeddedFont>
      <p:font typeface="icomoon" charset="0"/>
      <p:regular r:id="rId19"/>
    </p:embeddedFont>
    <p:embeddedFont>
      <p:font typeface="Yu Gothic UI Semibold" charset="-128"/>
      <p:regular r:id="rId20"/>
    </p:embeddedFont>
    <p:embeddedFont>
      <p:font typeface="微软雅黑 Light" charset="-122"/>
      <p:regular r:id="rId21"/>
    </p:embeddedFont>
    <p:embeddedFont>
      <p:font typeface="方正少儿_GBK" pitchFamily="2" charset="-122"/>
      <p:regular r:id="rId22"/>
    </p:embeddedFont>
    <p:embeddedFont>
      <p:font typeface="方正喵呜体" charset="0"/>
      <p:regular r:id="rId23"/>
    </p:embeddedFont>
    <p:embeddedFont>
      <p:font typeface="方正卡通简体" charset="0"/>
      <p:regular r:id="rId2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4FCB"/>
    <a:srgbClr val="5B9BD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21" autoAdjust="0"/>
    <p:restoredTop sz="94660"/>
  </p:normalViewPr>
  <p:slideViewPr>
    <p:cSldViewPr snapToGrid="0">
      <p:cViewPr varScale="1">
        <p:scale>
          <a:sx n="116" d="100"/>
          <a:sy n="116" d="100"/>
        </p:scale>
        <p:origin x="636" y="114"/>
      </p:cViewPr>
      <p:guideLst>
        <p:guide orient="horz" pos="2131"/>
        <p:guide pos="392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font" Target="fonts/font6.fntdata"/><Relationship Id="rId23" Type="http://schemas.openxmlformats.org/officeDocument/2006/relationships/font" Target="fonts/font5.fntdata"/><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grpSp>
        <p:nvGrpSpPr>
          <p:cNvPr id="7" name="组合 6"/>
          <p:cNvGrpSpPr/>
          <p:nvPr userDrawn="1"/>
        </p:nvGrpSpPr>
        <p:grpSpPr>
          <a:xfrm>
            <a:off x="836686" y="842468"/>
            <a:ext cx="1879218" cy="5299025"/>
            <a:chOff x="0" y="0"/>
            <a:chExt cx="12192000" cy="6858000"/>
          </a:xfrm>
        </p:grpSpPr>
        <p:sp>
          <p:nvSpPr>
            <p:cNvPr id="8" name="矩形 7"/>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a:off x="2743200" y="842468"/>
            <a:ext cx="8802509" cy="5299025"/>
            <a:chOff x="0" y="0"/>
            <a:chExt cx="12192000" cy="6858000"/>
          </a:xfrm>
        </p:grpSpPr>
        <p:sp>
          <p:nvSpPr>
            <p:cNvPr id="11" name="矩形 10"/>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任意多边形 12"/>
          <p:cNvSpPr/>
          <p:nvPr userDrawn="1"/>
        </p:nvSpPr>
        <p:spPr>
          <a:xfrm>
            <a:off x="11326811" y="759707"/>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428395" y="373320"/>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userDrawn="1"/>
        </p:nvGrpSpPr>
        <p:grpSpPr>
          <a:xfrm>
            <a:off x="11375265" y="343928"/>
            <a:ext cx="447465" cy="283350"/>
            <a:chOff x="560275" y="3433438"/>
            <a:chExt cx="1198188" cy="758734"/>
          </a:xfrm>
        </p:grpSpPr>
        <p:sp>
          <p:nvSpPr>
            <p:cNvPr id="1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任意多边形 17"/>
          <p:cNvSpPr/>
          <p:nvPr userDrawn="1"/>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30803-5243-48BD-A46E-7FD8BD1AAA4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C821D-CD86-482A-88A1-248540F6B868}" type="slidenum">
              <a:rPr lang="zh-CN" altLang="en-US" smtClean="0"/>
            </a:fld>
            <a:endParaRPr lang="zh-CN" altLang="en-US"/>
          </a:p>
        </p:txBody>
      </p:sp>
      <p:sp>
        <p:nvSpPr>
          <p:cNvPr id="7" name="矩形 6"/>
          <p:cNvSpPr/>
          <p:nvPr userDrawn="1"/>
        </p:nvSpPr>
        <p:spPr>
          <a:xfrm>
            <a:off x="0" y="0"/>
            <a:ext cx="12192000" cy="6858000"/>
          </a:xfrm>
          <a:prstGeom prst="rect">
            <a:avLst/>
          </a:prstGeom>
          <a:blipFill dpi="0" rotWithShape="0">
            <a:blip r:embed="rId14"/>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0"/>
            <a:ext cx="12192000" cy="6858000"/>
          </a:xfrm>
          <a:prstGeom prst="rect">
            <a:avLst/>
          </a:prstGeom>
          <a:solidFill>
            <a:srgbClr val="5B9BD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image" Target="../media/image30.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3.jpeg"/></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image" Target="../media/image4.jpeg"/><Relationship Id="rId5" Type="http://schemas.openxmlformats.org/officeDocument/2006/relationships/slide" Target="slide6.xml"/><Relationship Id="rId4" Type="http://schemas.openxmlformats.org/officeDocument/2006/relationships/slide" Target="slide5.xml"/><Relationship Id="rId3" Type="http://schemas.openxmlformats.org/officeDocument/2006/relationships/slide" Target="slide1.xml"/><Relationship Id="rId2" Type="http://schemas.openxmlformats.org/officeDocument/2006/relationships/slide" Target="slide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1" Type="http://schemas.openxmlformats.org/officeDocument/2006/relationships/slideLayout" Target="../slideLayouts/slideLayout13.xml"/><Relationship Id="rId10" Type="http://schemas.openxmlformats.org/officeDocument/2006/relationships/image" Target="../media/image14.jpe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5.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image" Target="../media/image16.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image" Target="../media/image19.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25.jpe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image" Target="../media/image2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804870" y="4572436"/>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10555619" y="56683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a:off x="9890083" y="4217499"/>
            <a:ext cx="942537" cy="57674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1696085" y="1127125"/>
            <a:ext cx="8550275" cy="3538220"/>
          </a:xfrm>
          <a:prstGeom prst="rect">
            <a:avLst/>
          </a:prstGeom>
          <a:ln w="57150">
            <a:solidFill>
              <a:srgbClr val="5B9BD5"/>
            </a:solidFill>
          </a:ln>
        </p:spPr>
      </p:pic>
      <p:sp>
        <p:nvSpPr>
          <p:cNvPr id="29" name="任意多边形 28"/>
          <p:cNvSpPr/>
          <p:nvPr/>
        </p:nvSpPr>
        <p:spPr>
          <a:xfrm>
            <a:off x="1176501" y="60887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061574" y="2002439"/>
            <a:ext cx="3818633" cy="706755"/>
          </a:xfrm>
          <a:prstGeom prst="rect">
            <a:avLst/>
          </a:prstGeom>
          <a:noFill/>
        </p:spPr>
        <p:txBody>
          <a:bodyPr wrap="square" rtlCol="0">
            <a:spAutoFit/>
            <a:scene3d>
              <a:camera prst="orthographicFront"/>
              <a:lightRig rig="threePt" dir="t"/>
            </a:scene3d>
          </a:bodyPr>
          <a:lstStyle/>
          <a:p>
            <a:pPr algn="ctr"/>
            <a:r>
              <a:rPr lang="en-US" altLang="zh-CN" sz="40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rPr>
              <a:t>Lesson 5</a:t>
            </a:r>
            <a:endParaRPr lang="en-US" altLang="zh-CN" sz="40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5" name="文本框 4"/>
          <p:cNvSpPr txBox="1"/>
          <p:nvPr/>
        </p:nvSpPr>
        <p:spPr>
          <a:xfrm>
            <a:off x="1945640" y="3137535"/>
            <a:ext cx="8300720" cy="583565"/>
          </a:xfrm>
          <a:prstGeom prst="rect">
            <a:avLst/>
          </a:prstGeom>
          <a:noFill/>
        </p:spPr>
        <p:txBody>
          <a:bodyPr wrap="square" rtlCol="0">
            <a:spAutoFit/>
          </a:bodyPr>
          <a:lstStyle/>
          <a:p>
            <a:pPr algn="ctr"/>
            <a:r>
              <a:rPr lang="en-US" altLang="zh-CN" sz="32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rPr>
              <a:t>micro:bit</a:t>
            </a:r>
            <a:r>
              <a:rPr lang="zh-CN" altLang="en-US" sz="32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sym typeface="+mn-ea"/>
              </a:rPr>
              <a:t> </a:t>
            </a:r>
            <a:r>
              <a:rPr lang="en-US" altLang="zh-CN" sz="32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sym typeface="+mn-ea"/>
              </a:rPr>
              <a:t>basic lesson 5</a:t>
            </a:r>
            <a:r>
              <a:rPr lang="zh-CN" altLang="en-US" sz="32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sym typeface="+mn-ea"/>
              </a:rPr>
              <a:t> </a:t>
            </a:r>
            <a:r>
              <a:rPr lang="en-US" altLang="zh-CN" sz="32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sym typeface="+mn-ea"/>
              </a:rPr>
              <a:t>“</a:t>
            </a:r>
            <a:r>
              <a:rPr lang="en-US" sz="32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rPr>
              <a:t>Direction follower”</a:t>
            </a:r>
            <a:endParaRPr lang="en-US" sz="32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lstStyle/>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rPr>
              <a:t> entry video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6" name="任意多边形 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pic>
        <p:nvPicPr>
          <p:cNvPr id="2" name="图片 1" descr="新Logo标志 - 长方形"/>
          <p:cNvPicPr>
            <a:picLocks noChangeAspect="1"/>
          </p:cNvPicPr>
          <p:nvPr/>
        </p:nvPicPr>
        <p:blipFill>
          <a:blip r:embed="rId2"/>
          <a:stretch>
            <a:fillRect/>
          </a:stretch>
        </p:blipFill>
        <p:spPr>
          <a:xfrm>
            <a:off x="2031365" y="112395"/>
            <a:ext cx="1369695" cy="68516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01090" cy="521970"/>
          </a:xfrm>
          <a:prstGeom prst="rect">
            <a:avLst/>
          </a:prstGeom>
          <a:noFill/>
        </p:spPr>
        <p:txBody>
          <a:bodyPr wrap="none" rtlCol="0">
            <a:spAutoFit/>
          </a:bodyPr>
          <a:lstStyle/>
          <a:p>
            <a:r>
              <a:rPr lang="en-US" altLang="zh-CN" sz="2800" dirty="0" smtClean="0">
                <a:solidFill>
                  <a:schemeClr val="accent5">
                    <a:lumMod val="75000"/>
                  </a:schemeClr>
                </a:solidFill>
                <a:latin typeface="Arial" pitchFamily="34" charset="0"/>
                <a:ea typeface="Arial" pitchFamily="34" charset="0"/>
              </a:rPr>
              <a:t>Part 5</a:t>
            </a:r>
            <a:endParaRPr lang="en-US" altLang="zh-CN" sz="2800" dirty="0" smtClean="0">
              <a:solidFill>
                <a:schemeClr val="accent5">
                  <a:lumMod val="75000"/>
                </a:schemeClr>
              </a:solidFill>
              <a:latin typeface="Arial" pitchFamily="34" charset="0"/>
              <a:ea typeface="Arial" pitchFamily="34" charset="0"/>
            </a:endParaRP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5565" y="45085"/>
            <a:ext cx="10042525" cy="583565"/>
          </a:xfrm>
          <a:prstGeom prst="rect">
            <a:avLst/>
          </a:prstGeom>
          <a:noFill/>
        </p:spPr>
        <p:txBody>
          <a:bodyPr wrap="square" rtlCol="0" anchor="t">
            <a:spAutoFit/>
          </a:bodyPr>
          <a:lstStyle/>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rPr>
              <a:t> entry video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4" name="文本框 3"/>
          <p:cNvSpPr txBox="1"/>
          <p:nvPr/>
        </p:nvSpPr>
        <p:spPr>
          <a:xfrm>
            <a:off x="2858135" y="932815"/>
            <a:ext cx="7789545" cy="4831080"/>
          </a:xfrm>
          <a:prstGeom prst="rect">
            <a:avLst/>
          </a:prstGeom>
          <a:noFill/>
        </p:spPr>
        <p:txBody>
          <a:bodyPr wrap="square" rtlCol="0" anchor="t">
            <a:spAutoFit/>
          </a:bodyPr>
          <a:lstStyle/>
          <a:p>
            <a:pPr algn="l"/>
            <a:r>
              <a:rPr lang="zh-CN" altLang="en-US" sz="2800" dirty="0">
                <a:solidFill>
                  <a:schemeClr val="accent5">
                    <a:lumMod val="75000"/>
                  </a:schemeClr>
                </a:solidFill>
                <a:latin typeface="Arial" pitchFamily="34" charset="0"/>
                <a:ea typeface="Arial" pitchFamily="34" charset="0"/>
                <a:sym typeface="+mn-ea"/>
              </a:rPr>
              <a:t>Do you learn the course today?</a:t>
            </a:r>
            <a:endParaRPr lang="zh-CN" altLang="en-US" sz="2800" dirty="0">
              <a:solidFill>
                <a:schemeClr val="accent5">
                  <a:lumMod val="75000"/>
                </a:schemeClr>
              </a:solidFill>
              <a:latin typeface="Arial" pitchFamily="34" charset="0"/>
              <a:ea typeface="Arial" pitchFamily="34" charset="0"/>
              <a:sym typeface="+mn-ea"/>
            </a:endParaRPr>
          </a:p>
          <a:p>
            <a:pPr algn="l"/>
            <a:r>
              <a:rPr sz="2800" dirty="0">
                <a:solidFill>
                  <a:schemeClr val="accent5">
                    <a:lumMod val="75000"/>
                  </a:schemeClr>
                </a:solidFill>
                <a:latin typeface="Arial" pitchFamily="34" charset="0"/>
                <a:ea typeface="Arial" pitchFamily="34" charset="0"/>
                <a:sym typeface="+mn-ea"/>
              </a:rPr>
              <a:t>If you learn to do it, give yourself a top quack.</a:t>
            </a:r>
            <a:endParaRPr sz="2800" dirty="0">
              <a:solidFill>
                <a:schemeClr val="accent5">
                  <a:lumMod val="75000"/>
                </a:schemeClr>
              </a:solidFill>
              <a:latin typeface="Arial" pitchFamily="34" charset="0"/>
              <a:ea typeface="Arial" pitchFamily="34" charset="0"/>
              <a:sym typeface="+mn-ea"/>
            </a:endParaRPr>
          </a:p>
          <a:p>
            <a:pPr algn="l"/>
            <a:r>
              <a:rPr sz="2800" dirty="0">
                <a:solidFill>
                  <a:schemeClr val="accent5">
                    <a:lumMod val="75000"/>
                  </a:schemeClr>
                </a:solidFill>
                <a:latin typeface="Arial" pitchFamily="34" charset="0"/>
                <a:ea typeface="Arial" pitchFamily="34" charset="0"/>
                <a:sym typeface="+mn-ea"/>
              </a:rPr>
              <a:t>Now give you a homework assignment.</a:t>
            </a:r>
            <a:endParaRPr sz="2800" dirty="0">
              <a:solidFill>
                <a:schemeClr val="accent5">
                  <a:lumMod val="75000"/>
                </a:schemeClr>
              </a:solidFill>
              <a:latin typeface="Arial" pitchFamily="34" charset="0"/>
              <a:ea typeface="Arial" pitchFamily="34" charset="0"/>
              <a:sym typeface="+mn-ea"/>
            </a:endParaRPr>
          </a:p>
          <a:p>
            <a:pPr algn="l"/>
            <a:r>
              <a:rPr sz="2800" dirty="0">
                <a:solidFill>
                  <a:srgbClr val="FF0000"/>
                </a:solidFill>
                <a:latin typeface="Arial" pitchFamily="34" charset="0"/>
                <a:ea typeface="Arial" pitchFamily="34" charset="0"/>
                <a:sym typeface="+mn-ea"/>
              </a:rPr>
              <a:t>Today, our content is a simple compass, the compass is one of the four great inventions of ancient China. Let's go and find out what the other three of the four great inventions of ancient China are</a:t>
            </a:r>
            <a:r>
              <a:rPr lang="en-US" sz="2800" dirty="0">
                <a:solidFill>
                  <a:srgbClr val="FF0000"/>
                </a:solidFill>
                <a:latin typeface="Arial" pitchFamily="34" charset="0"/>
                <a:ea typeface="Arial" pitchFamily="34" charset="0"/>
                <a:sym typeface="+mn-ea"/>
              </a:rPr>
              <a:t>.</a:t>
            </a:r>
            <a:endParaRPr lang="en-US" sz="2800" dirty="0">
              <a:solidFill>
                <a:srgbClr val="FF0000"/>
              </a:solidFill>
              <a:latin typeface="Arial" pitchFamily="34" charset="0"/>
              <a:ea typeface="Arial" pitchFamily="34" charset="0"/>
              <a:sym typeface="+mn-ea"/>
            </a:endParaRPr>
          </a:p>
          <a:p>
            <a:pPr algn="l"/>
            <a:endParaRPr sz="2800" dirty="0">
              <a:solidFill>
                <a:schemeClr val="accent5">
                  <a:lumMod val="75000"/>
                </a:schemeClr>
              </a:solidFill>
              <a:effectLst>
                <a:outerShdw blurRad="38100" dist="19050" dir="2700000" algn="tl" rotWithShape="0">
                  <a:schemeClr val="dk1">
                    <a:alpha val="40000"/>
                  </a:schemeClr>
                </a:outerShdw>
              </a:effectLst>
              <a:latin typeface="Arial" pitchFamily="34" charset="0"/>
              <a:ea typeface="Arial" pitchFamily="34" charset="0"/>
              <a:sym typeface="+mn-ea"/>
            </a:endParaRPr>
          </a:p>
          <a:p>
            <a:pPr algn="l"/>
            <a:r>
              <a:rPr sz="2800" dirty="0">
                <a:solidFill>
                  <a:schemeClr val="accent5">
                    <a:lumMod val="75000"/>
                  </a:schemeClr>
                </a:solidFill>
                <a:effectLst>
                  <a:outerShdw blurRad="38100" dist="19050" dir="2700000" algn="tl" rotWithShape="0">
                    <a:schemeClr val="dk1">
                      <a:alpha val="40000"/>
                    </a:schemeClr>
                  </a:outerShdw>
                </a:effectLst>
                <a:latin typeface="Arial" pitchFamily="34" charset="0"/>
                <a:ea typeface="Arial" pitchFamily="34" charset="0"/>
                <a:sym typeface="+mn-ea"/>
              </a:rPr>
              <a:t>Start your little brain. Try it.</a:t>
            </a:r>
            <a:endParaRPr lang="en-US" altLang="zh-CN" sz="2800" dirty="0">
              <a:solidFill>
                <a:schemeClr val="accent5">
                  <a:lumMod val="75000"/>
                </a:schemeClr>
              </a:solidFill>
              <a:effectLst>
                <a:outerShdw blurRad="38100" dist="19050" dir="2700000" algn="tl" rotWithShape="0">
                  <a:schemeClr val="dk1">
                    <a:alpha val="40000"/>
                  </a:schemeClr>
                </a:outerShdw>
              </a:effectLst>
              <a:latin typeface="Arial" pitchFamily="34" charset="0"/>
              <a:ea typeface="Arial" pitchFamily="34" charset="0"/>
              <a:sym typeface="+mn-ea"/>
            </a:endParaRPr>
          </a:p>
          <a:p>
            <a:pPr algn="l"/>
            <a:endParaRPr lang="en-US" altLang="zh-CN" sz="2800"/>
          </a:p>
        </p:txBody>
      </p:sp>
      <p:pic>
        <p:nvPicPr>
          <p:cNvPr id="5" name="图片 4" descr="大拇指"/>
          <p:cNvPicPr>
            <a:picLocks noChangeAspect="1"/>
          </p:cNvPicPr>
          <p:nvPr/>
        </p:nvPicPr>
        <p:blipFill>
          <a:blip r:embed="rId1"/>
          <a:stretch>
            <a:fillRect/>
          </a:stretch>
        </p:blipFill>
        <p:spPr>
          <a:xfrm>
            <a:off x="10118090" y="1277620"/>
            <a:ext cx="579755" cy="579755"/>
          </a:xfrm>
          <a:prstGeom prst="rect">
            <a:avLst/>
          </a:prstGeom>
        </p:spPr>
      </p:pic>
      <p:pic>
        <p:nvPicPr>
          <p:cNvPr id="6" name="图片 5" descr="疑问"/>
          <p:cNvPicPr>
            <a:picLocks noChangeAspect="1"/>
          </p:cNvPicPr>
          <p:nvPr/>
        </p:nvPicPr>
        <p:blipFill>
          <a:blip r:embed="rId2"/>
          <a:stretch>
            <a:fillRect/>
          </a:stretch>
        </p:blipFill>
        <p:spPr>
          <a:xfrm>
            <a:off x="7222490" y="4742815"/>
            <a:ext cx="607695" cy="512445"/>
          </a:xfrm>
          <a:prstGeom prst="rect">
            <a:avLst/>
          </a:prstGeom>
        </p:spPr>
      </p:pic>
      <p:sp>
        <p:nvSpPr>
          <p:cNvPr id="3" name="矩形 2"/>
          <p:cNvSpPr/>
          <p:nvPr/>
        </p:nvSpPr>
        <p:spPr>
          <a:xfrm>
            <a:off x="916481" y="2585141"/>
            <a:ext cx="1802765" cy="521970"/>
          </a:xfrm>
          <a:prstGeom prst="rect">
            <a:avLst/>
          </a:prstGeom>
          <a:noFill/>
        </p:spPr>
        <p:txBody>
          <a:bodyPr wrap="none" rtlCol="0">
            <a:spAutoFit/>
          </a:bodyPr>
          <a:lstStyle/>
          <a:p>
            <a:r>
              <a:rPr lang="en-US" altLang="zh-CN" sz="2800" dirty="0">
                <a:solidFill>
                  <a:schemeClr val="accent5">
                    <a:lumMod val="75000"/>
                  </a:schemeClr>
                </a:solidFill>
                <a:latin typeface="Arial" pitchFamily="34" charset="0"/>
                <a:ea typeface="Arial" pitchFamily="34" charset="0"/>
              </a:rPr>
              <a:t>Have a try</a:t>
            </a:r>
            <a:endParaRPr lang="en-US" altLang="zh-CN" sz="2800" dirty="0">
              <a:solidFill>
                <a:schemeClr val="accent5">
                  <a:lumMod val="75000"/>
                </a:schemeClr>
              </a:solidFill>
              <a:latin typeface="Arial" pitchFamily="34" charset="0"/>
              <a:ea typeface="Arial" pitchFamily="34" charset="0"/>
            </a:endParaRPr>
          </a:p>
        </p:txBody>
      </p:sp>
      <p:pic>
        <p:nvPicPr>
          <p:cNvPr id="8" name="图片 7" descr="新Logo标志 - 长方形"/>
          <p:cNvPicPr>
            <a:picLocks noChangeAspect="1"/>
          </p:cNvPicPr>
          <p:nvPr/>
        </p:nvPicPr>
        <p:blipFill>
          <a:blip r:embed="rId3"/>
          <a:stretch>
            <a:fillRect/>
          </a:stretch>
        </p:blipFill>
        <p:spPr>
          <a:xfrm>
            <a:off x="1542415" y="93980"/>
            <a:ext cx="1369695" cy="685165"/>
          </a:xfrm>
          <a:prstGeom prst="rect">
            <a:avLst/>
          </a:prstGeom>
        </p:spPr>
      </p:pic>
    </p:spTree>
  </p:cSld>
  <p:clrMapOvr>
    <a:masterClrMapping/>
  </p:clrMapOvr>
  <p:transition spd="slow">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2597834" y="755699"/>
            <a:ext cx="6996332" cy="3961052"/>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 </a:t>
            </a:r>
            <a:endParaRPr lang="zh-CN" altLang="en-US" dirty="0"/>
          </a:p>
        </p:txBody>
      </p:sp>
      <p:grpSp>
        <p:nvGrpSpPr>
          <p:cNvPr id="16" name="组合 15"/>
          <p:cNvGrpSpPr/>
          <p:nvPr/>
        </p:nvGrpSpPr>
        <p:grpSpPr>
          <a:xfrm>
            <a:off x="3656236" y="3261927"/>
            <a:ext cx="447465" cy="283350"/>
            <a:chOff x="560275" y="3433438"/>
            <a:chExt cx="1198188" cy="758734"/>
          </a:xfrm>
        </p:grpSpPr>
        <p:sp>
          <p:nvSpPr>
            <p:cNvPr id="17"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任意多边形 18"/>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729230" y="3028950"/>
            <a:ext cx="7263765" cy="922020"/>
          </a:xfrm>
          <a:prstGeom prst="rect">
            <a:avLst/>
          </a:prstGeom>
          <a:noFill/>
        </p:spPr>
        <p:txBody>
          <a:bodyPr wrap="square" rtlCol="0">
            <a:spAutoFit/>
          </a:bodyPr>
          <a:lstStyle/>
          <a:p>
            <a:pPr algn="dist"/>
            <a:r>
              <a:rPr lang="zh-CN" altLang="en-US" sz="5400" dirty="0">
                <a:solidFill>
                  <a:schemeClr val="accent5">
                    <a:lumMod val="75000"/>
                  </a:schemeClr>
                </a:solidFill>
                <a:latin typeface="Arial" pitchFamily="34" charset="0"/>
                <a:ea typeface="Arial" pitchFamily="34" charset="0"/>
              </a:rPr>
              <a:t>Thanks for watching！</a:t>
            </a:r>
            <a:endParaRPr lang="zh-CN" altLang="en-US" sz="5400" dirty="0">
              <a:solidFill>
                <a:schemeClr val="accent5">
                  <a:lumMod val="75000"/>
                </a:schemeClr>
              </a:solidFill>
              <a:latin typeface="Arial" pitchFamily="34" charset="0"/>
              <a:ea typeface="Arial" pitchFamily="34" charset="0"/>
            </a:endParaRPr>
          </a:p>
        </p:txBody>
      </p:sp>
      <p:sp>
        <p:nvSpPr>
          <p:cNvPr id="22" name="任意多边形 21"/>
          <p:cNvSpPr/>
          <p:nvPr/>
        </p:nvSpPr>
        <p:spPr>
          <a:xfrm>
            <a:off x="9891876" y="829994"/>
            <a:ext cx="1451304" cy="88806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0094286" y="1072882"/>
            <a:ext cx="1046480" cy="645160"/>
          </a:xfrm>
          <a:prstGeom prst="rect">
            <a:avLst/>
          </a:prstGeom>
          <a:noFill/>
        </p:spPr>
        <p:txBody>
          <a:bodyPr wrap="none" rtlCol="0">
            <a:spAutoFit/>
          </a:bodyPr>
          <a:lstStyle/>
          <a:p>
            <a:pPr algn="ctr"/>
            <a:r>
              <a:rPr lang="en-US" altLang="zh-CN" dirty="0">
                <a:solidFill>
                  <a:schemeClr val="accent5">
                    <a:lumMod val="75000"/>
                  </a:schemeClr>
                </a:solidFill>
                <a:latin typeface="Arial" pitchFamily="34" charset="0"/>
                <a:ea typeface="Arial" pitchFamily="34" charset="0"/>
              </a:rPr>
              <a:t>micro:bit</a:t>
            </a:r>
            <a:endParaRPr lang="en-US" altLang="zh-CN" dirty="0">
              <a:solidFill>
                <a:schemeClr val="accent5">
                  <a:lumMod val="75000"/>
                </a:schemeClr>
              </a:solidFill>
              <a:latin typeface="Arial" pitchFamily="34" charset="0"/>
              <a:ea typeface="Arial" pitchFamily="34" charset="0"/>
            </a:endParaRPr>
          </a:p>
          <a:p>
            <a:pPr algn="ctr"/>
            <a:r>
              <a:rPr lang="en-US" altLang="zh-CN" dirty="0">
                <a:solidFill>
                  <a:schemeClr val="accent5">
                    <a:lumMod val="75000"/>
                  </a:schemeClr>
                </a:solidFill>
                <a:latin typeface="Arial" pitchFamily="34" charset="0"/>
                <a:ea typeface="Arial" pitchFamily="34" charset="0"/>
              </a:rPr>
              <a:t>project </a:t>
            </a:r>
            <a:endParaRPr lang="en-US" altLang="zh-CN" dirty="0">
              <a:solidFill>
                <a:schemeClr val="accent5">
                  <a:lumMod val="75000"/>
                </a:schemeClr>
              </a:solidFill>
              <a:latin typeface="Arial" pitchFamily="34" charset="0"/>
              <a:ea typeface="Arial" pitchFamily="34" charset="0"/>
            </a:endParaRPr>
          </a:p>
        </p:txBody>
      </p:sp>
      <p:grpSp>
        <p:nvGrpSpPr>
          <p:cNvPr id="25" name="组合 24"/>
          <p:cNvGrpSpPr/>
          <p:nvPr/>
        </p:nvGrpSpPr>
        <p:grpSpPr>
          <a:xfrm>
            <a:off x="518733" y="3918177"/>
            <a:ext cx="2146300" cy="1272213"/>
            <a:chOff x="5213810" y="4721826"/>
            <a:chExt cx="2146300" cy="1272213"/>
          </a:xfrm>
        </p:grpSpPr>
        <p:sp>
          <p:nvSpPr>
            <p:cNvPr id="26" name="任意多边形 25"/>
            <p:cNvSpPr/>
            <p:nvPr/>
          </p:nvSpPr>
          <p:spPr>
            <a:xfrm>
              <a:off x="5213810" y="472182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532580" y="5217126"/>
              <a:ext cx="1827530" cy="645160"/>
            </a:xfrm>
            <a:prstGeom prst="rect">
              <a:avLst/>
            </a:prstGeom>
            <a:noFill/>
          </p:spPr>
          <p:txBody>
            <a:bodyPr wrap="square" rtlCol="0">
              <a:spAutoFit/>
            </a:bodyPr>
            <a:lstStyle/>
            <a:p>
              <a:r>
                <a:rPr lang="en-US" altLang="zh-CN" dirty="0">
                  <a:solidFill>
                    <a:schemeClr val="accent5">
                      <a:lumMod val="75000"/>
                    </a:schemeClr>
                  </a:solidFill>
                  <a:latin typeface="Arial" pitchFamily="34" charset="0"/>
                  <a:ea typeface="Arial" pitchFamily="34" charset="0"/>
                </a:rPr>
                <a:t>Powered by  </a:t>
              </a:r>
              <a:r>
                <a:rPr lang="zh-CN" altLang="en-US" dirty="0">
                  <a:solidFill>
                    <a:schemeClr val="accent5">
                      <a:lumMod val="75000"/>
                    </a:schemeClr>
                  </a:solidFill>
                  <a:latin typeface="Arial" pitchFamily="34" charset="0"/>
                  <a:ea typeface="Arial" pitchFamily="34" charset="0"/>
                </a:rPr>
                <a:t>YahBoom</a:t>
              </a:r>
              <a:endParaRPr lang="zh-CN" altLang="en-US" dirty="0">
                <a:solidFill>
                  <a:schemeClr val="accent5">
                    <a:lumMod val="75000"/>
                  </a:schemeClr>
                </a:solidFill>
                <a:latin typeface="Arial" pitchFamily="34" charset="0"/>
                <a:ea typeface="Arial" pitchFamily="34" charset="0"/>
              </a:endParaRPr>
            </a:p>
          </p:txBody>
        </p:sp>
      </p:grpSp>
      <p:sp>
        <p:nvSpPr>
          <p:cNvPr id="15" name="文本框 14"/>
          <p:cNvSpPr txBox="1"/>
          <p:nvPr/>
        </p:nvSpPr>
        <p:spPr>
          <a:xfrm>
            <a:off x="1204595" y="149225"/>
            <a:ext cx="10042525" cy="583565"/>
          </a:xfrm>
          <a:prstGeom prst="rect">
            <a:avLst/>
          </a:prstGeom>
          <a:noFill/>
        </p:spPr>
        <p:txBody>
          <a:bodyPr wrap="square" rtlCol="0" anchor="t">
            <a:spAutoFit/>
          </a:bodyPr>
          <a:lstStyle/>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entry</a:t>
            </a:r>
            <a:r>
              <a:rPr lang="zh-CN" altLang="en-US" sz="3200">
                <a:solidFill>
                  <a:schemeClr val="bg1"/>
                </a:solidFill>
                <a:latin typeface="Arial" pitchFamily="34" charset="0"/>
                <a:ea typeface="Arial" pitchFamily="34" charset="0"/>
              </a:rPr>
              <a:t> video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3" name="任意多边形 2"/>
          <p:cNvSpPr/>
          <p:nvPr/>
        </p:nvSpPr>
        <p:spPr>
          <a:xfrm>
            <a:off x="0" y="5894070"/>
            <a:ext cx="12192000" cy="97599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pic>
        <p:nvPicPr>
          <p:cNvPr id="7" name="图片 6" descr="新Logo标志 - 长方形"/>
          <p:cNvPicPr>
            <a:picLocks noChangeAspect="1"/>
          </p:cNvPicPr>
          <p:nvPr/>
        </p:nvPicPr>
        <p:blipFill>
          <a:blip r:embed="rId1"/>
          <a:stretch>
            <a:fillRect/>
          </a:stretch>
        </p:blipFill>
        <p:spPr>
          <a:xfrm>
            <a:off x="1542415" y="93980"/>
            <a:ext cx="1369695" cy="685165"/>
          </a:xfrm>
          <a:prstGeom prst="rect">
            <a:avLst/>
          </a:prstGeom>
        </p:spPr>
      </p:pic>
    </p:spTree>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22491" y="778968"/>
            <a:ext cx="10899418" cy="5299025"/>
            <a:chOff x="0" y="0"/>
            <a:chExt cx="12192000" cy="6858000"/>
          </a:xfrm>
        </p:grpSpPr>
        <p:sp>
          <p:nvSpPr>
            <p:cNvPr id="13" name="矩形 12"/>
            <p:cNvSpPr/>
            <p:nvPr/>
          </p:nvSpPr>
          <p:spPr>
            <a:xfrm>
              <a:off x="0" y="0"/>
              <a:ext cx="12192000" cy="6858000"/>
            </a:xfrm>
            <a:prstGeom prst="rect">
              <a:avLst/>
            </a:prstGeom>
            <a:blipFill dpi="0" rotWithShape="0">
              <a:blip r:embed="rId1"/>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228598" y="5118134"/>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任意多边形 29"/>
          <p:cNvSpPr/>
          <p:nvPr/>
        </p:nvSpPr>
        <p:spPr>
          <a:xfrm>
            <a:off x="11280687" y="1444203"/>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43539" y="335914"/>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组合 34"/>
          <p:cNvGrpSpPr/>
          <p:nvPr/>
        </p:nvGrpSpPr>
        <p:grpSpPr>
          <a:xfrm>
            <a:off x="11280688" y="56591"/>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920607" y="2473706"/>
            <a:ext cx="7537790" cy="846183"/>
            <a:chOff x="1374507" y="1292335"/>
            <a:chExt cx="7537790" cy="846183"/>
          </a:xfrm>
        </p:grpSpPr>
        <p:sp>
          <p:nvSpPr>
            <p:cNvPr id="18" name="文本框 17"/>
            <p:cNvSpPr txBox="1"/>
            <p:nvPr/>
          </p:nvSpPr>
          <p:spPr>
            <a:xfrm>
              <a:off x="1459489" y="1292335"/>
              <a:ext cx="721995"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itchFamily="34" charset="0"/>
                  <a:ea typeface="Arial" pitchFamily="34" charset="0"/>
                </a:rPr>
                <a:t>Part1</a:t>
              </a:r>
              <a:endParaRPr lang="en-US" altLang="zh-CN" dirty="0" smtClean="0">
                <a:latin typeface="Arial" pitchFamily="34" charset="0"/>
                <a:ea typeface="Arial" pitchFamily="34" charset="0"/>
              </a:endParaRPr>
            </a:p>
          </p:txBody>
        </p:sp>
        <p:sp>
          <p:nvSpPr>
            <p:cNvPr id="19" name="文本框 18"/>
            <p:cNvSpPr txBox="1"/>
            <p:nvPr/>
          </p:nvSpPr>
          <p:spPr>
            <a:xfrm>
              <a:off x="1374507" y="1754802"/>
              <a:ext cx="1681480" cy="368300"/>
            </a:xfrm>
            <a:prstGeom prst="rect">
              <a:avLst/>
            </a:prstGeom>
            <a:noFill/>
          </p:spPr>
          <p:txBody>
            <a:bodyPr wrap="none" rtlCol="0">
              <a:spAutoFit/>
            </a:bodyPr>
            <a:lstStyle/>
            <a:p>
              <a:pPr algn="l"/>
              <a:r>
                <a:rPr lang="zh-CN" altLang="en-US" dirty="0">
                  <a:solidFill>
                    <a:srgbClr val="0070C0"/>
                  </a:solidFill>
                  <a:latin typeface="Arial" pitchFamily="34" charset="0"/>
                  <a:ea typeface="Arial" pitchFamily="34" charset="0"/>
                  <a:hlinkClick r:id="rId2" action="ppaction://hlinksldjump"/>
                </a:rPr>
                <a:t>Learning goals</a:t>
              </a:r>
              <a:endParaRPr lang="zh-CN" altLang="en-US" dirty="0">
                <a:solidFill>
                  <a:srgbClr val="0070C0"/>
                </a:solidFill>
                <a:latin typeface="Arial" pitchFamily="34" charset="0"/>
                <a:ea typeface="Arial" pitchFamily="34" charset="0"/>
              </a:endParaRPr>
            </a:p>
          </p:txBody>
        </p:sp>
        <p:sp>
          <p:nvSpPr>
            <p:cNvPr id="24" name="文本框 23"/>
            <p:cNvSpPr txBox="1"/>
            <p:nvPr/>
          </p:nvSpPr>
          <p:spPr>
            <a:xfrm>
              <a:off x="3278949" y="1292335"/>
              <a:ext cx="782955"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itchFamily="34" charset="0"/>
                  <a:ea typeface="Arial" pitchFamily="34" charset="0"/>
                </a:rPr>
                <a:t>Part 2</a:t>
              </a:r>
              <a:endParaRPr lang="zh-CN" altLang="en-US" dirty="0">
                <a:latin typeface="Arial" pitchFamily="34" charset="0"/>
                <a:ea typeface="Arial" pitchFamily="34" charset="0"/>
              </a:endParaRPr>
            </a:p>
          </p:txBody>
        </p:sp>
        <p:sp>
          <p:nvSpPr>
            <p:cNvPr id="25" name="文本框 24"/>
            <p:cNvSpPr txBox="1"/>
            <p:nvPr/>
          </p:nvSpPr>
          <p:spPr>
            <a:xfrm>
              <a:off x="3195436" y="1754802"/>
              <a:ext cx="1363980" cy="368300"/>
            </a:xfrm>
            <a:prstGeom prst="rect">
              <a:avLst/>
            </a:prstGeom>
            <a:noFill/>
          </p:spPr>
          <p:txBody>
            <a:bodyPr wrap="none" rtlCol="0">
              <a:spAutoFit/>
            </a:bodyPr>
            <a:lstStyle/>
            <a:p>
              <a:pPr algn="l"/>
              <a:r>
                <a:rPr lang="zh-CN" altLang="en-US" dirty="0">
                  <a:solidFill>
                    <a:schemeClr val="accent5">
                      <a:lumMod val="75000"/>
                    </a:schemeClr>
                  </a:solidFill>
                  <a:latin typeface="Arial" pitchFamily="34" charset="0"/>
                  <a:ea typeface="Arial" pitchFamily="34" charset="0"/>
                  <a:sym typeface="+mn-ea"/>
                  <a:hlinkClick r:id="rId3" action="ppaction://hlinksldjump"/>
                </a:rPr>
                <a:t>Preparation</a:t>
              </a:r>
              <a:endParaRPr lang="zh-CN" altLang="en-US" dirty="0">
                <a:solidFill>
                  <a:schemeClr val="accent5">
                    <a:lumMod val="75000"/>
                  </a:schemeClr>
                </a:solidFill>
                <a:latin typeface="Arial" pitchFamily="34" charset="0"/>
                <a:ea typeface="Arial" pitchFamily="34" charset="0"/>
                <a:sym typeface="+mn-ea"/>
                <a:hlinkClick r:id="rId3" action="ppaction://hlinksldjump"/>
              </a:endParaRPr>
            </a:p>
          </p:txBody>
        </p:sp>
        <p:sp>
          <p:nvSpPr>
            <p:cNvPr id="27" name="文本框 26"/>
            <p:cNvSpPr txBox="1"/>
            <p:nvPr/>
          </p:nvSpPr>
          <p:spPr>
            <a:xfrm>
              <a:off x="5271947" y="1312655"/>
              <a:ext cx="709295"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itchFamily="34" charset="0"/>
                  <a:ea typeface="Arial" pitchFamily="34" charset="0"/>
                </a:rPr>
                <a:t>Part3</a:t>
              </a:r>
              <a:endParaRPr lang="zh-CN" altLang="en-US" dirty="0">
                <a:latin typeface="Arial" pitchFamily="34" charset="0"/>
                <a:ea typeface="Arial" pitchFamily="34" charset="0"/>
              </a:endParaRPr>
            </a:p>
          </p:txBody>
        </p:sp>
        <p:sp>
          <p:nvSpPr>
            <p:cNvPr id="28" name="文本框 27"/>
            <p:cNvSpPr txBox="1"/>
            <p:nvPr/>
          </p:nvSpPr>
          <p:spPr>
            <a:xfrm>
              <a:off x="5155414" y="1754802"/>
              <a:ext cx="1948180" cy="368300"/>
            </a:xfrm>
            <a:prstGeom prst="rect">
              <a:avLst/>
            </a:prstGeom>
            <a:noFill/>
          </p:spPr>
          <p:txBody>
            <a:bodyPr wrap="none" rtlCol="0">
              <a:spAutoFit/>
            </a:bodyPr>
            <a:lstStyle/>
            <a:p>
              <a:pPr algn="l"/>
              <a:r>
                <a:rPr lang="zh-CN" altLang="en-US" dirty="0">
                  <a:solidFill>
                    <a:schemeClr val="accent5">
                      <a:lumMod val="75000"/>
                    </a:schemeClr>
                  </a:solidFill>
                  <a:latin typeface="Arial" pitchFamily="34" charset="0"/>
                  <a:ea typeface="Arial" pitchFamily="34" charset="0"/>
                  <a:hlinkClick r:id="rId3" action="ppaction://hlinksldjump"/>
                </a:rPr>
                <a:t>Search for blocks</a:t>
              </a:r>
              <a:endParaRPr lang="zh-CN" altLang="en-US" dirty="0">
                <a:solidFill>
                  <a:schemeClr val="accent5">
                    <a:lumMod val="75000"/>
                  </a:schemeClr>
                </a:solidFill>
                <a:latin typeface="Arial" pitchFamily="34" charset="0"/>
                <a:ea typeface="Arial" pitchFamily="34" charset="0"/>
              </a:endParaRPr>
            </a:p>
          </p:txBody>
        </p:sp>
        <p:sp>
          <p:nvSpPr>
            <p:cNvPr id="32" name="文本框 31"/>
            <p:cNvSpPr txBox="1"/>
            <p:nvPr/>
          </p:nvSpPr>
          <p:spPr>
            <a:xfrm>
              <a:off x="7180936" y="1292511"/>
              <a:ext cx="781050"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itchFamily="34" charset="0"/>
                  <a:ea typeface="Arial" pitchFamily="34" charset="0"/>
                </a:rPr>
                <a:t>Part 4</a:t>
              </a:r>
              <a:endParaRPr lang="zh-CN" altLang="en-US" dirty="0">
                <a:latin typeface="Arial" pitchFamily="34" charset="0"/>
                <a:ea typeface="Arial" pitchFamily="34" charset="0"/>
              </a:endParaRPr>
            </a:p>
          </p:txBody>
        </p:sp>
        <p:sp>
          <p:nvSpPr>
            <p:cNvPr id="34" name="文本框 33"/>
            <p:cNvSpPr txBox="1"/>
            <p:nvPr/>
          </p:nvSpPr>
          <p:spPr>
            <a:xfrm>
              <a:off x="7103817" y="1770218"/>
              <a:ext cx="1808480" cy="368300"/>
            </a:xfrm>
            <a:prstGeom prst="rect">
              <a:avLst/>
            </a:prstGeom>
            <a:noFill/>
          </p:spPr>
          <p:txBody>
            <a:bodyPr wrap="none" rtlCol="0">
              <a:spAutoFit/>
            </a:bodyPr>
            <a:lstStyle/>
            <a:p>
              <a:pPr algn="l"/>
              <a:r>
                <a:rPr lang="zh-CN" altLang="en-US" dirty="0">
                  <a:solidFill>
                    <a:schemeClr val="accent5">
                      <a:lumMod val="75000"/>
                    </a:schemeClr>
                  </a:solidFill>
                  <a:latin typeface="Arial" pitchFamily="34" charset="0"/>
                  <a:ea typeface="Arial" pitchFamily="34" charset="0"/>
                  <a:hlinkClick r:id="rId4" action="ppaction://hlinksldjump"/>
                </a:rPr>
                <a:t>Combin</a:t>
              </a:r>
              <a:r>
                <a:rPr lang="en-US" altLang="zh-CN" dirty="0">
                  <a:solidFill>
                    <a:schemeClr val="accent5">
                      <a:lumMod val="75000"/>
                    </a:schemeClr>
                  </a:solidFill>
                  <a:latin typeface="Arial" pitchFamily="34" charset="0"/>
                  <a:ea typeface="Arial" pitchFamily="34" charset="0"/>
                  <a:hlinkClick r:id="rId4" action="ppaction://hlinksldjump"/>
                </a:rPr>
                <a:t>e</a:t>
              </a:r>
              <a:r>
                <a:rPr lang="zh-CN" altLang="en-US" dirty="0">
                  <a:solidFill>
                    <a:schemeClr val="accent5">
                      <a:lumMod val="75000"/>
                    </a:schemeClr>
                  </a:solidFill>
                  <a:latin typeface="Arial" pitchFamily="34" charset="0"/>
                  <a:ea typeface="Arial" pitchFamily="34" charset="0"/>
                  <a:hlinkClick r:id="rId4" action="ppaction://hlinksldjump"/>
                </a:rPr>
                <a:t> blocks</a:t>
              </a:r>
              <a:endParaRPr lang="zh-CN" altLang="en-US" dirty="0">
                <a:solidFill>
                  <a:schemeClr val="accent5">
                    <a:lumMod val="75000"/>
                  </a:schemeClr>
                </a:solidFill>
                <a:latin typeface="Arial" pitchFamily="34" charset="0"/>
                <a:ea typeface="Arial" pitchFamily="34" charset="0"/>
              </a:endParaRPr>
            </a:p>
          </p:txBody>
        </p:sp>
      </p:grpSp>
      <p:sp>
        <p:nvSpPr>
          <p:cNvPr id="3" name="文本框 2"/>
          <p:cNvSpPr txBox="1"/>
          <p:nvPr/>
        </p:nvSpPr>
        <p:spPr>
          <a:xfrm>
            <a:off x="781050" y="133350"/>
            <a:ext cx="10042525" cy="583565"/>
          </a:xfrm>
          <a:prstGeom prst="rect">
            <a:avLst/>
          </a:prstGeom>
          <a:noFill/>
        </p:spPr>
        <p:txBody>
          <a:bodyPr wrap="square" rtlCol="0" anchor="t">
            <a:spAutoFit/>
          </a:bodyPr>
          <a:lstStyle/>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rPr>
              <a:t> entry video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8" name="任意多边形 7"/>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9" name="文本框 8"/>
          <p:cNvSpPr txBox="1"/>
          <p:nvPr/>
        </p:nvSpPr>
        <p:spPr>
          <a:xfrm>
            <a:off x="9822536" y="2473882"/>
            <a:ext cx="774065"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itchFamily="34" charset="0"/>
                <a:ea typeface="Arial" pitchFamily="34" charset="0"/>
              </a:rPr>
              <a:t>Part </a:t>
            </a:r>
            <a:r>
              <a:rPr lang="en-US" dirty="0" smtClean="0">
                <a:latin typeface="Arial" pitchFamily="34" charset="0"/>
                <a:ea typeface="Arial" pitchFamily="34" charset="0"/>
              </a:rPr>
              <a:t>5</a:t>
            </a:r>
            <a:endParaRPr lang="en-US" dirty="0">
              <a:latin typeface="Arial" pitchFamily="34" charset="0"/>
              <a:ea typeface="Arial" pitchFamily="34" charset="0"/>
            </a:endParaRPr>
          </a:p>
        </p:txBody>
      </p:sp>
      <p:sp>
        <p:nvSpPr>
          <p:cNvPr id="10" name="文本框 9"/>
          <p:cNvSpPr txBox="1"/>
          <p:nvPr/>
        </p:nvSpPr>
        <p:spPr>
          <a:xfrm>
            <a:off x="9726367" y="2936349"/>
            <a:ext cx="1287780" cy="645160"/>
          </a:xfrm>
          <a:prstGeom prst="rect">
            <a:avLst/>
          </a:prstGeom>
          <a:noFill/>
        </p:spPr>
        <p:txBody>
          <a:bodyPr wrap="none" rtlCol="0">
            <a:spAutoFit/>
          </a:bodyPr>
          <a:lstStyle/>
          <a:p>
            <a:pPr algn="l"/>
            <a:r>
              <a:rPr lang="en-US" altLang="zh-CN" dirty="0">
                <a:solidFill>
                  <a:schemeClr val="accent5">
                    <a:lumMod val="75000"/>
                  </a:schemeClr>
                </a:solidFill>
                <a:latin typeface="Arial" pitchFamily="34" charset="0"/>
                <a:ea typeface="Arial" pitchFamily="34" charset="0"/>
                <a:hlinkClick r:id="rId5" action="ppaction://hlinksldjump"/>
              </a:rPr>
              <a:t>Have a try </a:t>
            </a:r>
            <a:endParaRPr lang="en-US" altLang="zh-CN" dirty="0">
              <a:solidFill>
                <a:schemeClr val="accent5">
                  <a:lumMod val="75000"/>
                </a:schemeClr>
              </a:solidFill>
              <a:latin typeface="Arial" pitchFamily="34" charset="0"/>
              <a:ea typeface="Arial" pitchFamily="34" charset="0"/>
            </a:endParaRPr>
          </a:p>
          <a:p>
            <a:pPr algn="l"/>
            <a:endParaRPr lang="en-US" altLang="zh-CN" dirty="0">
              <a:solidFill>
                <a:schemeClr val="accent5">
                  <a:lumMod val="75000"/>
                </a:schemeClr>
              </a:solidFill>
              <a:latin typeface="Arial" pitchFamily="34" charset="0"/>
              <a:ea typeface="Arial" pitchFamily="34" charset="0"/>
              <a:hlinkClick r:id="rId5" action="ppaction://hlinksldjump"/>
            </a:endParaRPr>
          </a:p>
        </p:txBody>
      </p:sp>
      <p:sp>
        <p:nvSpPr>
          <p:cNvPr id="5" name="文本框 4"/>
          <p:cNvSpPr txBox="1"/>
          <p:nvPr/>
        </p:nvSpPr>
        <p:spPr>
          <a:xfrm>
            <a:off x="106380" y="642387"/>
            <a:ext cx="1427480" cy="521970"/>
          </a:xfrm>
          <a:prstGeom prst="rect">
            <a:avLst/>
          </a:prstGeom>
          <a:noFill/>
        </p:spPr>
        <p:txBody>
          <a:bodyPr wrap="none" rtlCol="0">
            <a:spAutoFit/>
          </a:bodyPr>
          <a:lstStyle/>
          <a:p>
            <a:pPr algn="l"/>
            <a:r>
              <a:rPr lang="en-US" altLang="zh-CN" sz="2800" dirty="0" smtClean="0">
                <a:solidFill>
                  <a:schemeClr val="accent5">
                    <a:lumMod val="75000"/>
                  </a:schemeClr>
                </a:solidFill>
                <a:latin typeface="Arial" pitchFamily="34" charset="0"/>
                <a:ea typeface="Arial" pitchFamily="34" charset="0"/>
              </a:rPr>
              <a:t>C</a:t>
            </a:r>
            <a:r>
              <a:rPr lang="zh-CN" altLang="en-US" sz="2800" dirty="0" smtClean="0">
                <a:solidFill>
                  <a:schemeClr val="accent5">
                    <a:lumMod val="75000"/>
                  </a:schemeClr>
                </a:solidFill>
                <a:latin typeface="Arial" pitchFamily="34" charset="0"/>
                <a:ea typeface="Arial" pitchFamily="34" charset="0"/>
              </a:rPr>
              <a:t>ontent</a:t>
            </a:r>
            <a:endParaRPr lang="zh-CN" altLang="en-US" sz="2800" dirty="0" smtClean="0">
              <a:solidFill>
                <a:schemeClr val="accent5">
                  <a:lumMod val="75000"/>
                </a:schemeClr>
              </a:solidFill>
              <a:latin typeface="Arial" pitchFamily="34" charset="0"/>
              <a:ea typeface="Arial" pitchFamily="34" charset="0"/>
            </a:endParaRPr>
          </a:p>
        </p:txBody>
      </p:sp>
      <p:pic>
        <p:nvPicPr>
          <p:cNvPr id="7" name="图片 6" descr="新Logo标志 - 长方形"/>
          <p:cNvPicPr>
            <a:picLocks noChangeAspect="1"/>
          </p:cNvPicPr>
          <p:nvPr/>
        </p:nvPicPr>
        <p:blipFill>
          <a:blip r:embed="rId6"/>
          <a:stretch>
            <a:fillRect/>
          </a:stretch>
        </p:blipFill>
        <p:spPr>
          <a:xfrm>
            <a:off x="1551305" y="18415"/>
            <a:ext cx="1369695" cy="685165"/>
          </a:xfrm>
          <a:prstGeom prst="rect">
            <a:avLst/>
          </a:prstGeom>
        </p:spPr>
      </p:pic>
    </p:spTree>
  </p:cSld>
  <p:clrMapOvr>
    <a:masterClrMapping/>
  </p:clrMapOvr>
  <p:transition spd="slow">
    <p:blinds/>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8870" cy="521970"/>
          </a:xfrm>
          <a:prstGeom prst="rect">
            <a:avLst/>
          </a:prstGeom>
          <a:noFill/>
        </p:spPr>
        <p:txBody>
          <a:bodyPr wrap="none" rtlCol="0">
            <a:spAutoFit/>
          </a:bodyPr>
          <a:lstStyle/>
          <a:p>
            <a:r>
              <a:rPr lang="en-US" altLang="zh-CN" sz="2800" dirty="0" smtClean="0">
                <a:solidFill>
                  <a:schemeClr val="accent5">
                    <a:lumMod val="75000"/>
                  </a:schemeClr>
                </a:solidFill>
                <a:latin typeface="Arial" pitchFamily="34" charset="0"/>
                <a:ea typeface="Arial" pitchFamily="34" charset="0"/>
              </a:rPr>
              <a:t>Part 1</a:t>
            </a:r>
            <a:endParaRPr lang="en-US" altLang="zh-CN" sz="2800" dirty="0" smtClean="0">
              <a:solidFill>
                <a:schemeClr val="accent5">
                  <a:lumMod val="75000"/>
                </a:schemeClr>
              </a:solidFill>
              <a:latin typeface="Arial" pitchFamily="34" charset="0"/>
              <a:ea typeface="Arial" pitchFamily="34" charset="0"/>
            </a:endParaRP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585970" y="4453255"/>
            <a:ext cx="6943090" cy="1753235"/>
          </a:xfrm>
          <a:prstGeom prst="rect">
            <a:avLst/>
          </a:prstGeom>
          <a:noFill/>
        </p:spPr>
        <p:txBody>
          <a:bodyPr wrap="square" rtlCol="0" anchor="t">
            <a:spAutoFit/>
          </a:bodyPr>
          <a:lstStyle/>
          <a:p>
            <a:r>
              <a:rPr lang="en-US" altLang="zh-CN">
                <a:solidFill>
                  <a:schemeClr val="accent1"/>
                </a:solidFill>
                <a:effectLst>
                  <a:outerShdw blurRad="38100" dist="25400" dir="5400000" algn="ctr" rotWithShape="0">
                    <a:srgbClr val="6E747A">
                      <a:alpha val="43000"/>
                    </a:srgbClr>
                  </a:outerShdw>
                </a:effectLst>
                <a:latin typeface="微软雅黑 Light" charset="-122"/>
                <a:ea typeface="微软雅黑 Light" charset="-122"/>
              </a:rPr>
              <a:t>       </a:t>
            </a:r>
            <a:r>
              <a:rPr lang="zh-CN" altLang="en-US">
                <a:solidFill>
                  <a:schemeClr val="accent1"/>
                </a:solidFill>
                <a:effectLst>
                  <a:outerShdw blurRad="38100" dist="25400" dir="5400000" algn="ctr" rotWithShape="0">
                    <a:srgbClr val="6E747A">
                      <a:alpha val="43000"/>
                    </a:srgbClr>
                  </a:outerShdw>
                </a:effectLst>
                <a:latin typeface="Arial" pitchFamily="34" charset="0"/>
                <a:ea typeface="Arial" pitchFamily="34" charset="0"/>
              </a:rPr>
              <a:t>After downloading the program</a:t>
            </a:r>
            <a:r>
              <a:rPr lang="en-US" altLang="zh-CN">
                <a:solidFill>
                  <a:schemeClr val="accent1"/>
                </a:solidFill>
                <a:effectLst>
                  <a:outerShdw blurRad="38100" dist="25400" dir="5400000" algn="ctr" rotWithShape="0">
                    <a:srgbClr val="6E747A">
                      <a:alpha val="43000"/>
                    </a:srgbClr>
                  </a:outerShdw>
                </a:effectLst>
                <a:latin typeface="Arial" pitchFamily="34" charset="0"/>
                <a:ea typeface="Arial" pitchFamily="34" charset="0"/>
              </a:rPr>
              <a:t>, the bit development board can be swung to the east, west, south, north, northeast, northwest, southeast, southwest eight different directions</a:t>
            </a:r>
            <a:r>
              <a:rPr lang="en-US">
                <a:solidFill>
                  <a:schemeClr val="accent1"/>
                </a:solidFill>
                <a:effectLst>
                  <a:outerShdw blurRad="38100" dist="25400" dir="5400000" algn="ctr" rotWithShape="0">
                    <a:srgbClr val="6E747A">
                      <a:alpha val="43000"/>
                    </a:srgbClr>
                  </a:outerShdw>
                </a:effectLst>
                <a:latin typeface="Arial" pitchFamily="34" charset="0"/>
                <a:ea typeface="Arial" pitchFamily="34" charset="0"/>
              </a:rPr>
              <a:t>. </a:t>
            </a:r>
            <a:r>
              <a:rPr>
                <a:solidFill>
                  <a:schemeClr val="accent1"/>
                </a:solidFill>
                <a:effectLst>
                  <a:outerShdw blurRad="38100" dist="25400" dir="5400000" algn="ctr" rotWithShape="0">
                    <a:srgbClr val="6E747A">
                      <a:alpha val="43000"/>
                    </a:srgbClr>
                  </a:outerShdw>
                </a:effectLst>
                <a:latin typeface="Arial" pitchFamily="34" charset="0"/>
                <a:ea typeface="Arial" pitchFamily="34" charset="0"/>
              </a:rPr>
              <a:t>You can see that no matter which direction the micro:bit swings, the pointer on the dot will point to this direction.</a:t>
            </a:r>
            <a:endParaRPr>
              <a:solidFill>
                <a:schemeClr val="accent1"/>
              </a:solidFill>
              <a:effectLst>
                <a:outerShdw blurRad="38100" dist="25400" dir="5400000" algn="ctr" rotWithShape="0">
                  <a:srgbClr val="6E747A">
                    <a:alpha val="43000"/>
                  </a:srgbClr>
                </a:outerShdw>
              </a:effectLst>
              <a:latin typeface="Arial" pitchFamily="34" charset="0"/>
              <a:ea typeface="Arial" pitchFamily="34" charset="0"/>
            </a:endParaRPr>
          </a:p>
          <a:p>
            <a:endParaRPr>
              <a:solidFill>
                <a:schemeClr val="accent1"/>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lstStyle/>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rPr>
              <a:t> entry video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pic>
        <p:nvPicPr>
          <p:cNvPr id="12" name="图片 11"/>
          <p:cNvPicPr>
            <a:picLocks noChangeAspect="1"/>
          </p:cNvPicPr>
          <p:nvPr/>
        </p:nvPicPr>
        <p:blipFill>
          <a:blip r:embed="rId1"/>
          <a:stretch>
            <a:fillRect/>
          </a:stretch>
        </p:blipFill>
        <p:spPr>
          <a:xfrm rot="16200000">
            <a:off x="3084830" y="1033145"/>
            <a:ext cx="1456055" cy="1694180"/>
          </a:xfrm>
          <a:prstGeom prst="rect">
            <a:avLst/>
          </a:prstGeom>
        </p:spPr>
      </p:pic>
      <p:pic>
        <p:nvPicPr>
          <p:cNvPr id="14" name="图片 13"/>
          <p:cNvPicPr>
            <a:picLocks noChangeAspect="1"/>
          </p:cNvPicPr>
          <p:nvPr/>
        </p:nvPicPr>
        <p:blipFill>
          <a:blip r:embed="rId2"/>
          <a:stretch>
            <a:fillRect/>
          </a:stretch>
        </p:blipFill>
        <p:spPr>
          <a:xfrm>
            <a:off x="7286625" y="1152525"/>
            <a:ext cx="1774825" cy="1456055"/>
          </a:xfrm>
          <a:prstGeom prst="rect">
            <a:avLst/>
          </a:prstGeom>
        </p:spPr>
      </p:pic>
      <p:pic>
        <p:nvPicPr>
          <p:cNvPr id="19" name="图片 18"/>
          <p:cNvPicPr>
            <a:picLocks noChangeAspect="1"/>
          </p:cNvPicPr>
          <p:nvPr/>
        </p:nvPicPr>
        <p:blipFill>
          <a:blip r:embed="rId3"/>
          <a:stretch>
            <a:fillRect/>
          </a:stretch>
        </p:blipFill>
        <p:spPr>
          <a:xfrm>
            <a:off x="5014595" y="1152525"/>
            <a:ext cx="1929765" cy="1455420"/>
          </a:xfrm>
          <a:prstGeom prst="rect">
            <a:avLst/>
          </a:prstGeom>
        </p:spPr>
      </p:pic>
      <p:pic>
        <p:nvPicPr>
          <p:cNvPr id="20" name="图片 19"/>
          <p:cNvPicPr>
            <a:picLocks noChangeAspect="1"/>
          </p:cNvPicPr>
          <p:nvPr/>
        </p:nvPicPr>
        <p:blipFill>
          <a:blip r:embed="rId4"/>
          <a:stretch>
            <a:fillRect/>
          </a:stretch>
        </p:blipFill>
        <p:spPr>
          <a:xfrm>
            <a:off x="9421495" y="1152525"/>
            <a:ext cx="1867535" cy="1455420"/>
          </a:xfrm>
          <a:prstGeom prst="rect">
            <a:avLst/>
          </a:prstGeom>
        </p:spPr>
      </p:pic>
      <p:pic>
        <p:nvPicPr>
          <p:cNvPr id="24" name="图片 23"/>
          <p:cNvPicPr>
            <a:picLocks noChangeAspect="1"/>
          </p:cNvPicPr>
          <p:nvPr/>
        </p:nvPicPr>
        <p:blipFill>
          <a:blip r:embed="rId5"/>
          <a:stretch>
            <a:fillRect/>
          </a:stretch>
        </p:blipFill>
        <p:spPr>
          <a:xfrm>
            <a:off x="2936875" y="2896870"/>
            <a:ext cx="1765935" cy="1404620"/>
          </a:xfrm>
          <a:prstGeom prst="rect">
            <a:avLst/>
          </a:prstGeom>
        </p:spPr>
      </p:pic>
      <p:pic>
        <p:nvPicPr>
          <p:cNvPr id="32" name="图片 31"/>
          <p:cNvPicPr>
            <a:picLocks noChangeAspect="1"/>
          </p:cNvPicPr>
          <p:nvPr/>
        </p:nvPicPr>
        <p:blipFill>
          <a:blip r:embed="rId6"/>
          <a:stretch>
            <a:fillRect/>
          </a:stretch>
        </p:blipFill>
        <p:spPr>
          <a:xfrm>
            <a:off x="5014595" y="2897505"/>
            <a:ext cx="1929130" cy="1450975"/>
          </a:xfrm>
          <a:prstGeom prst="rect">
            <a:avLst/>
          </a:prstGeom>
        </p:spPr>
      </p:pic>
      <p:pic>
        <p:nvPicPr>
          <p:cNvPr id="34" name="图片 33"/>
          <p:cNvPicPr>
            <a:picLocks noChangeAspect="1"/>
          </p:cNvPicPr>
          <p:nvPr/>
        </p:nvPicPr>
        <p:blipFill>
          <a:blip r:embed="rId7"/>
          <a:stretch>
            <a:fillRect/>
          </a:stretch>
        </p:blipFill>
        <p:spPr>
          <a:xfrm>
            <a:off x="7259955" y="2931160"/>
            <a:ext cx="1801495" cy="1408430"/>
          </a:xfrm>
          <a:prstGeom prst="rect">
            <a:avLst/>
          </a:prstGeom>
        </p:spPr>
      </p:pic>
      <p:pic>
        <p:nvPicPr>
          <p:cNvPr id="35" name="图片 34"/>
          <p:cNvPicPr>
            <a:picLocks noChangeAspect="1"/>
          </p:cNvPicPr>
          <p:nvPr/>
        </p:nvPicPr>
        <p:blipFill>
          <a:blip r:embed="rId8"/>
          <a:stretch>
            <a:fillRect/>
          </a:stretch>
        </p:blipFill>
        <p:spPr>
          <a:xfrm>
            <a:off x="9421495" y="2931160"/>
            <a:ext cx="1704975" cy="1408430"/>
          </a:xfrm>
          <a:prstGeom prst="rect">
            <a:avLst/>
          </a:prstGeom>
        </p:spPr>
      </p:pic>
      <p:sp>
        <p:nvSpPr>
          <p:cNvPr id="5" name="矩形 4"/>
          <p:cNvSpPr/>
          <p:nvPr/>
        </p:nvSpPr>
        <p:spPr>
          <a:xfrm>
            <a:off x="1102298" y="2243682"/>
            <a:ext cx="1991360" cy="953135"/>
          </a:xfrm>
          <a:prstGeom prst="rect">
            <a:avLst/>
          </a:prstGeom>
          <a:noFill/>
        </p:spPr>
        <p:txBody>
          <a:bodyPr wrap="square" rtlCol="0">
            <a:spAutoFit/>
          </a:bodyPr>
          <a:lstStyle/>
          <a:p>
            <a:r>
              <a:rPr lang="en-US" altLang="zh-CN" sz="2800" dirty="0">
                <a:solidFill>
                  <a:schemeClr val="accent5">
                    <a:lumMod val="75000"/>
                  </a:schemeClr>
                </a:solidFill>
                <a:latin typeface="Arial" pitchFamily="34" charset="0"/>
                <a:ea typeface="Arial" pitchFamily="34" charset="0"/>
              </a:rPr>
              <a:t>Learning goals</a:t>
            </a:r>
            <a:endParaRPr lang="en-US" altLang="zh-CN" sz="2800" dirty="0">
              <a:solidFill>
                <a:schemeClr val="accent5">
                  <a:lumMod val="75000"/>
                </a:schemeClr>
              </a:solidFill>
              <a:latin typeface="Arial" pitchFamily="34" charset="0"/>
              <a:ea typeface="Arial" pitchFamily="34" charset="0"/>
            </a:endParaRPr>
          </a:p>
        </p:txBody>
      </p:sp>
      <p:pic>
        <p:nvPicPr>
          <p:cNvPr id="3" name="图片 2"/>
          <p:cNvPicPr>
            <a:picLocks noChangeAspect="1"/>
          </p:cNvPicPr>
          <p:nvPr/>
        </p:nvPicPr>
        <p:blipFill>
          <a:blip r:embed="rId9"/>
          <a:stretch>
            <a:fillRect/>
          </a:stretch>
        </p:blipFill>
        <p:spPr>
          <a:xfrm>
            <a:off x="2740025" y="4453255"/>
            <a:ext cx="1845945" cy="1651635"/>
          </a:xfrm>
          <a:prstGeom prst="rect">
            <a:avLst/>
          </a:prstGeom>
        </p:spPr>
      </p:pic>
      <p:pic>
        <p:nvPicPr>
          <p:cNvPr id="4" name="图片 3" descr="新Logo标志 - 长方形"/>
          <p:cNvPicPr>
            <a:picLocks noChangeAspect="1"/>
          </p:cNvPicPr>
          <p:nvPr/>
        </p:nvPicPr>
        <p:blipFill>
          <a:blip r:embed="rId10"/>
          <a:stretch>
            <a:fillRect/>
          </a:stretch>
        </p:blipFill>
        <p:spPr>
          <a:xfrm>
            <a:off x="1542415" y="93980"/>
            <a:ext cx="1369695" cy="685165"/>
          </a:xfrm>
          <a:prstGeom prst="rect">
            <a:avLst/>
          </a:prstGeom>
        </p:spPr>
      </p:pic>
    </p:spTree>
  </p:cSld>
  <p:clrMapOvr>
    <a:masterClrMapping/>
  </p:clrMapOvr>
  <p:transition spd="slow">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5060" cy="521970"/>
          </a:xfrm>
          <a:prstGeom prst="rect">
            <a:avLst/>
          </a:prstGeom>
          <a:noFill/>
        </p:spPr>
        <p:txBody>
          <a:bodyPr wrap="none" rtlCol="0">
            <a:spAutoFit/>
          </a:bodyPr>
          <a:lstStyle/>
          <a:p>
            <a:r>
              <a:rPr lang="en-US" altLang="zh-CN" sz="2800" dirty="0" smtClean="0">
                <a:solidFill>
                  <a:schemeClr val="accent5">
                    <a:lumMod val="75000"/>
                  </a:schemeClr>
                </a:solidFill>
                <a:latin typeface="Arial" pitchFamily="34" charset="0"/>
                <a:ea typeface="Arial" pitchFamily="34" charset="0"/>
              </a:rPr>
              <a:t>Part </a:t>
            </a:r>
            <a:r>
              <a:rPr lang="en-US" sz="2800" dirty="0" smtClean="0">
                <a:solidFill>
                  <a:schemeClr val="accent5">
                    <a:lumMod val="75000"/>
                  </a:schemeClr>
                </a:solidFill>
                <a:latin typeface="Arial" pitchFamily="34" charset="0"/>
                <a:ea typeface="Arial" pitchFamily="34" charset="0"/>
              </a:rPr>
              <a:t>2</a:t>
            </a:r>
            <a:endParaRPr lang="en-US" sz="2800" dirty="0">
              <a:solidFill>
                <a:schemeClr val="accent5">
                  <a:lumMod val="75000"/>
                </a:schemeClr>
              </a:solidFill>
              <a:latin typeface="Arial" pitchFamily="34" charset="0"/>
              <a:ea typeface="Arial"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lstStyle/>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rPr>
              <a:t> entry video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19" name="文本框 18"/>
          <p:cNvSpPr txBox="1"/>
          <p:nvPr/>
        </p:nvSpPr>
        <p:spPr>
          <a:xfrm>
            <a:off x="3037572" y="1290888"/>
            <a:ext cx="1589405" cy="460375"/>
          </a:xfrm>
          <a:prstGeom prst="rect">
            <a:avLst/>
          </a:prstGeom>
          <a:noFill/>
        </p:spPr>
        <p:txBody>
          <a:bodyPr wrap="none" rtlCol="0">
            <a:spAutoFit/>
          </a:bodyPr>
          <a:lstStyle/>
          <a:p>
            <a:pPr algn="l"/>
            <a:r>
              <a:rPr lang="zh-CN" altLang="en-US" sz="2400" dirty="0">
                <a:solidFill>
                  <a:schemeClr val="accent5">
                    <a:lumMod val="75000"/>
                  </a:schemeClr>
                </a:solidFill>
                <a:latin typeface="Arial" pitchFamily="34" charset="0"/>
                <a:ea typeface="Arial" pitchFamily="34" charset="0"/>
              </a:rPr>
              <a:t>Hardware</a:t>
            </a:r>
            <a:r>
              <a:rPr lang="en-US" altLang="zh-CN" sz="2400" dirty="0">
                <a:solidFill>
                  <a:schemeClr val="accent5">
                    <a:lumMod val="75000"/>
                  </a:schemeClr>
                </a:solidFill>
                <a:latin typeface="Arial" pitchFamily="34" charset="0"/>
                <a:ea typeface="Arial" pitchFamily="34" charset="0"/>
              </a:rPr>
              <a:t>:</a:t>
            </a:r>
            <a:endParaRPr lang="en-US" altLang="zh-CN" sz="2400" dirty="0">
              <a:solidFill>
                <a:schemeClr val="accent5">
                  <a:lumMod val="75000"/>
                </a:schemeClr>
              </a:solidFill>
              <a:latin typeface="Arial" pitchFamily="34" charset="0"/>
              <a:ea typeface="Arial" pitchFamily="34" charset="0"/>
            </a:endParaRPr>
          </a:p>
        </p:txBody>
      </p:sp>
      <p:sp>
        <p:nvSpPr>
          <p:cNvPr id="2" name="文本框 1"/>
          <p:cNvSpPr txBox="1"/>
          <p:nvPr/>
        </p:nvSpPr>
        <p:spPr>
          <a:xfrm>
            <a:off x="4290695" y="2089785"/>
            <a:ext cx="5583555" cy="1568450"/>
          </a:xfrm>
          <a:prstGeom prst="rect">
            <a:avLst/>
          </a:prstGeom>
          <a:noFill/>
        </p:spPr>
        <p:txBody>
          <a:bodyPr wrap="square" rtlCol="0">
            <a:spAutoFit/>
          </a:bodyPr>
          <a:lstStyle/>
          <a:p>
            <a:r>
              <a:rPr lang="en-US" altLang="zh-CN" sz="3200" dirty="0">
                <a:solidFill>
                  <a:schemeClr val="accent5">
                    <a:lumMod val="75000"/>
                  </a:schemeClr>
                </a:solidFill>
                <a:latin typeface="Arial" pitchFamily="34" charset="0"/>
                <a:ea typeface="Arial" pitchFamily="34" charset="0"/>
              </a:rPr>
              <a:t>●  </a:t>
            </a:r>
            <a:r>
              <a:rPr sz="3200" dirty="0">
                <a:solidFill>
                  <a:schemeClr val="accent5">
                    <a:lumMod val="75000"/>
                  </a:schemeClr>
                </a:solidFill>
                <a:latin typeface="Arial" pitchFamily="34" charset="0"/>
                <a:ea typeface="Arial" pitchFamily="34" charset="0"/>
              </a:rPr>
              <a:t>1 X Micro: bit Board</a:t>
            </a:r>
            <a:endParaRPr sz="3200" dirty="0">
              <a:solidFill>
                <a:schemeClr val="accent5">
                  <a:lumMod val="75000"/>
                </a:schemeClr>
              </a:solidFill>
              <a:latin typeface="Arial" pitchFamily="34" charset="0"/>
              <a:ea typeface="Arial" pitchFamily="34" charset="0"/>
            </a:endParaRPr>
          </a:p>
          <a:p>
            <a:r>
              <a:rPr lang="en-US" altLang="zh-CN" sz="3200" dirty="0">
                <a:solidFill>
                  <a:schemeClr val="accent5">
                    <a:lumMod val="75000"/>
                  </a:schemeClr>
                </a:solidFill>
                <a:latin typeface="Arial" pitchFamily="34" charset="0"/>
                <a:ea typeface="Arial" pitchFamily="34" charset="0"/>
                <a:sym typeface="+mn-ea"/>
              </a:rPr>
              <a:t>●  </a:t>
            </a:r>
            <a:r>
              <a:rPr sz="3200" dirty="0">
                <a:solidFill>
                  <a:schemeClr val="accent5">
                    <a:lumMod val="75000"/>
                  </a:schemeClr>
                </a:solidFill>
                <a:latin typeface="Arial" pitchFamily="34" charset="0"/>
                <a:ea typeface="Arial" pitchFamily="34" charset="0"/>
              </a:rPr>
              <a:t>1 X Micro USB Cable</a:t>
            </a:r>
            <a:endParaRPr sz="3200" dirty="0">
              <a:solidFill>
                <a:schemeClr val="accent5">
                  <a:lumMod val="75000"/>
                </a:schemeClr>
              </a:solidFill>
              <a:latin typeface="Arial" pitchFamily="34" charset="0"/>
              <a:ea typeface="Arial" pitchFamily="34" charset="0"/>
            </a:endParaRPr>
          </a:p>
          <a:p>
            <a:r>
              <a:rPr lang="en-US" altLang="zh-CN" sz="3200" dirty="0">
                <a:solidFill>
                  <a:schemeClr val="accent5">
                    <a:lumMod val="75000"/>
                  </a:schemeClr>
                </a:solidFill>
                <a:latin typeface="Arial" pitchFamily="34" charset="0"/>
                <a:ea typeface="Arial" pitchFamily="34" charset="0"/>
                <a:sym typeface="+mn-ea"/>
              </a:rPr>
              <a:t>●  </a:t>
            </a:r>
            <a:r>
              <a:rPr lang="zh-CN" altLang="en-US" sz="3200" dirty="0">
                <a:solidFill>
                  <a:schemeClr val="accent5">
                    <a:lumMod val="75000"/>
                  </a:schemeClr>
                </a:solidFill>
                <a:latin typeface="Arial" pitchFamily="34" charset="0"/>
                <a:ea typeface="Arial" pitchFamily="34" charset="0"/>
              </a:rPr>
              <a:t>2 X AAA batteries</a:t>
            </a:r>
            <a:endParaRPr lang="zh-CN" altLang="en-US" sz="3200" dirty="0">
              <a:solidFill>
                <a:schemeClr val="accent5">
                  <a:lumMod val="75000"/>
                </a:schemeClr>
              </a:solidFill>
              <a:latin typeface="Arial" pitchFamily="34" charset="0"/>
              <a:ea typeface="Arial" pitchFamily="34" charset="0"/>
            </a:endParaRPr>
          </a:p>
        </p:txBody>
      </p:sp>
      <p:sp>
        <p:nvSpPr>
          <p:cNvPr id="3" name="文本框 2"/>
          <p:cNvSpPr txBox="1"/>
          <p:nvPr/>
        </p:nvSpPr>
        <p:spPr>
          <a:xfrm>
            <a:off x="2849245" y="4122420"/>
            <a:ext cx="8710930" cy="1198880"/>
          </a:xfrm>
          <a:prstGeom prst="rect">
            <a:avLst/>
          </a:prstGeom>
          <a:noFill/>
        </p:spPr>
        <p:txBody>
          <a:bodyPr wrap="square" rtlCol="0">
            <a:spAutoFit/>
          </a:bodyPr>
          <a:lstStyle/>
          <a:p>
            <a:pPr algn="l"/>
            <a:r>
              <a:rPr lang="en-US" altLang="zh-CN" sz="2400" dirty="0">
                <a:solidFill>
                  <a:schemeClr val="accent5">
                    <a:lumMod val="75000"/>
                  </a:schemeClr>
                </a:solidFill>
                <a:latin typeface="微软雅黑 Light" charset="-122"/>
                <a:ea typeface="微软雅黑 Light" charset="-122"/>
              </a:rPr>
              <a:t>       </a:t>
            </a:r>
            <a:r>
              <a:rPr sz="2400" dirty="0">
                <a:solidFill>
                  <a:schemeClr val="accent5">
                    <a:lumMod val="75000"/>
                  </a:schemeClr>
                </a:solidFill>
                <a:latin typeface="Arial" pitchFamily="34" charset="0"/>
                <a:ea typeface="Arial" pitchFamily="34" charset="0"/>
              </a:rPr>
              <a:t>Then the micro:bit is connected to the computer through USB, and the computer will pop up a U disk and click the URL in the U disk to enter the programming interface.</a:t>
            </a:r>
            <a:endParaRPr sz="2400" dirty="0">
              <a:solidFill>
                <a:schemeClr val="accent5">
                  <a:lumMod val="75000"/>
                </a:schemeClr>
              </a:solidFill>
              <a:latin typeface="Arial" pitchFamily="34" charset="0"/>
              <a:ea typeface="Arial" pitchFamily="34" charset="0"/>
            </a:endParaRPr>
          </a:p>
        </p:txBody>
      </p:sp>
      <p:grpSp>
        <p:nvGrpSpPr>
          <p:cNvPr id="25" name="组合 24"/>
          <p:cNvGrpSpPr/>
          <p:nvPr/>
        </p:nvGrpSpPr>
        <p:grpSpPr>
          <a:xfrm>
            <a:off x="638113" y="2002382"/>
            <a:ext cx="2118598" cy="1272213"/>
            <a:chOff x="5213810" y="4799296"/>
            <a:chExt cx="2118598" cy="1272213"/>
          </a:xfrm>
        </p:grpSpPr>
        <p:sp>
          <p:nvSpPr>
            <p:cNvPr id="26" name="任意多边形 25"/>
            <p:cNvSpPr/>
            <p:nvPr/>
          </p:nvSpPr>
          <p:spPr>
            <a:xfrm>
              <a:off x="5213810" y="479929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214048" y="5409995"/>
              <a:ext cx="2118360" cy="521970"/>
            </a:xfrm>
            <a:prstGeom prst="rect">
              <a:avLst/>
            </a:prstGeom>
            <a:noFill/>
          </p:spPr>
          <p:txBody>
            <a:bodyPr wrap="none" rtlCol="0">
              <a:spAutoFit/>
            </a:bodyPr>
            <a:lstStyle/>
            <a:p>
              <a:r>
                <a:rPr lang="en-US" altLang="zh-CN" sz="2800" dirty="0">
                  <a:solidFill>
                    <a:schemeClr val="accent5">
                      <a:lumMod val="75000"/>
                    </a:schemeClr>
                  </a:solidFill>
                  <a:latin typeface="Arial" pitchFamily="34" charset="0"/>
                  <a:ea typeface="Arial" pitchFamily="34" charset="0"/>
                </a:rPr>
                <a:t>Preparation </a:t>
              </a:r>
              <a:endParaRPr lang="en-US" altLang="zh-CN" sz="2800" dirty="0">
                <a:solidFill>
                  <a:schemeClr val="accent5">
                    <a:lumMod val="75000"/>
                  </a:schemeClr>
                </a:solidFill>
                <a:latin typeface="Arial" pitchFamily="34" charset="0"/>
                <a:ea typeface="Arial" pitchFamily="34" charset="0"/>
              </a:endParaRPr>
            </a:p>
          </p:txBody>
        </p:sp>
      </p:grpSp>
      <p:pic>
        <p:nvPicPr>
          <p:cNvPr id="4" name="图片 3" descr="新Logo标志 - 长方形"/>
          <p:cNvPicPr>
            <a:picLocks noChangeAspect="1"/>
          </p:cNvPicPr>
          <p:nvPr/>
        </p:nvPicPr>
        <p:blipFill>
          <a:blip r:embed="rId1"/>
          <a:stretch>
            <a:fillRect/>
          </a:stretch>
        </p:blipFill>
        <p:spPr>
          <a:xfrm>
            <a:off x="1542415" y="93980"/>
            <a:ext cx="1369695" cy="685165"/>
          </a:xfrm>
          <a:prstGeom prst="rect">
            <a:avLst/>
          </a:prstGeom>
        </p:spPr>
      </p:pic>
    </p:spTree>
  </p:cSld>
  <p:clrMapOvr>
    <a:masterClrMapping/>
  </p:clrMapOvr>
  <p:transition spd="slow">
    <p:check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099820" cy="521970"/>
          </a:xfrm>
          <a:prstGeom prst="rect">
            <a:avLst/>
          </a:prstGeom>
          <a:noFill/>
        </p:spPr>
        <p:txBody>
          <a:bodyPr wrap="none" rtlCol="0">
            <a:spAutoFit/>
          </a:bodyPr>
          <a:lstStyle/>
          <a:p>
            <a:r>
              <a:rPr lang="en-US" altLang="zh-CN" sz="2800" dirty="0" smtClean="0">
                <a:solidFill>
                  <a:schemeClr val="accent5">
                    <a:lumMod val="75000"/>
                  </a:schemeClr>
                </a:solidFill>
                <a:latin typeface="Arial" pitchFamily="34" charset="0"/>
                <a:ea typeface="Arial" pitchFamily="34" charset="0"/>
              </a:rPr>
              <a:t>Part 3</a:t>
            </a:r>
            <a:endParaRPr lang="en-US" altLang="zh-CN" sz="2800" dirty="0" smtClean="0">
              <a:solidFill>
                <a:schemeClr val="accent5">
                  <a:lumMod val="75000"/>
                </a:schemeClr>
              </a:solidFill>
              <a:latin typeface="Arial" pitchFamily="34" charset="0"/>
              <a:ea typeface="Arial" pitchFamily="34" charset="0"/>
            </a:endParaRP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5565" y="45085"/>
            <a:ext cx="10042525" cy="583565"/>
          </a:xfrm>
          <a:prstGeom prst="rect">
            <a:avLst/>
          </a:prstGeom>
          <a:noFill/>
        </p:spPr>
        <p:txBody>
          <a:bodyPr wrap="square" rtlCol="0" anchor="t">
            <a:spAutoFit/>
          </a:bodyPr>
          <a:lstStyle/>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rPr>
              <a:t> entry video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5" name="矩形 4"/>
          <p:cNvSpPr/>
          <p:nvPr/>
        </p:nvSpPr>
        <p:spPr>
          <a:xfrm>
            <a:off x="2731770" y="5182870"/>
            <a:ext cx="8284845" cy="706755"/>
          </a:xfrm>
          <a:prstGeom prst="rect">
            <a:avLst/>
          </a:prstGeom>
          <a:noFill/>
          <a:ln>
            <a:noFill/>
          </a:ln>
        </p:spPr>
        <p:txBody>
          <a:bodyPr wrap="square" rtlCol="0" anchor="t">
            <a:spAutoFit/>
          </a:bodyPr>
          <a:lstStyle/>
          <a:p>
            <a:pPr algn="ctr"/>
            <a:r>
              <a:rPr lang="en-US" altLang="zh-CN" sz="2000">
                <a:solidFill>
                  <a:srgbClr val="00B050"/>
                </a:solidFill>
                <a:effectLst>
                  <a:outerShdw blurRad="38100" dist="25400" dir="5400000" algn="ctr" rotWithShape="0">
                    <a:srgbClr val="6E747A">
                      <a:alpha val="43000"/>
                    </a:srgbClr>
                  </a:outerShdw>
                </a:effectLst>
                <a:latin typeface="Arial" pitchFamily="34" charset="0"/>
                <a:ea typeface="Arial" pitchFamily="34" charset="0"/>
              </a:rPr>
              <a:t>compass heading</a:t>
            </a:r>
            <a:r>
              <a:rPr sz="2000">
                <a:effectLst>
                  <a:outerShdw blurRad="38100" dist="25400" dir="5400000" algn="ctr" rotWithShape="0">
                    <a:srgbClr val="6E747A">
                      <a:alpha val="43000"/>
                    </a:srgbClr>
                  </a:outerShdw>
                </a:effectLst>
                <a:latin typeface="Arial" pitchFamily="34" charset="0"/>
                <a:ea typeface="Arial" pitchFamily="34" charset="0"/>
              </a:rPr>
              <a:t> "the direction of the compass", </a:t>
            </a:r>
            <a:endParaRPr sz="2000">
              <a:effectLst>
                <a:outerShdw blurRad="38100" dist="25400" dir="5400000" algn="ctr" rotWithShape="0">
                  <a:srgbClr val="6E747A">
                    <a:alpha val="43000"/>
                  </a:srgbClr>
                </a:outerShdw>
              </a:effectLst>
              <a:latin typeface="Arial" pitchFamily="34" charset="0"/>
              <a:ea typeface="Arial" pitchFamily="34" charset="0"/>
            </a:endParaRPr>
          </a:p>
          <a:p>
            <a:pPr algn="ctr"/>
            <a:r>
              <a:rPr sz="2000">
                <a:solidFill>
                  <a:schemeClr val="accent1"/>
                </a:solidFill>
                <a:effectLst>
                  <a:outerShdw blurRad="38100" dist="25400" dir="5400000" algn="ctr" rotWithShape="0">
                    <a:srgbClr val="6E747A">
                      <a:alpha val="43000"/>
                    </a:srgbClr>
                  </a:outerShdw>
                </a:effectLst>
                <a:latin typeface="Arial" pitchFamily="34" charset="0"/>
                <a:ea typeface="Arial" pitchFamily="34" charset="0"/>
              </a:rPr>
              <a:t>In micro:bit, we use the degree to indicate its direction by default.</a:t>
            </a:r>
            <a:endParaRPr sz="2000">
              <a:solidFill>
                <a:schemeClr val="accent1"/>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4" name="矩形 3"/>
          <p:cNvSpPr/>
          <p:nvPr/>
        </p:nvSpPr>
        <p:spPr>
          <a:xfrm>
            <a:off x="890843" y="2347187"/>
            <a:ext cx="2311400" cy="1383665"/>
          </a:xfrm>
          <a:prstGeom prst="rect">
            <a:avLst/>
          </a:prstGeom>
          <a:noFill/>
        </p:spPr>
        <p:txBody>
          <a:bodyPr wrap="square" rtlCol="0">
            <a:spAutoFit/>
          </a:bodyPr>
          <a:lstStyle/>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2" name="图片 1"/>
          <p:cNvPicPr>
            <a:picLocks noChangeAspect="1"/>
          </p:cNvPicPr>
          <p:nvPr/>
        </p:nvPicPr>
        <p:blipFill>
          <a:blip r:embed="rId1"/>
          <a:stretch>
            <a:fillRect/>
          </a:stretch>
        </p:blipFill>
        <p:spPr>
          <a:xfrm>
            <a:off x="2731135" y="834390"/>
            <a:ext cx="4500245" cy="4142740"/>
          </a:xfrm>
          <a:prstGeom prst="rect">
            <a:avLst/>
          </a:prstGeom>
        </p:spPr>
      </p:pic>
      <p:pic>
        <p:nvPicPr>
          <p:cNvPr id="9" name="图片 8"/>
          <p:cNvPicPr>
            <a:picLocks noChangeAspect="1"/>
          </p:cNvPicPr>
          <p:nvPr/>
        </p:nvPicPr>
        <p:blipFill>
          <a:blip r:embed="rId2"/>
          <a:stretch>
            <a:fillRect/>
          </a:stretch>
        </p:blipFill>
        <p:spPr>
          <a:xfrm>
            <a:off x="7332345" y="848360"/>
            <a:ext cx="3509645" cy="4128770"/>
          </a:xfrm>
          <a:prstGeom prst="rect">
            <a:avLst/>
          </a:prstGeom>
        </p:spPr>
      </p:pic>
      <p:pic>
        <p:nvPicPr>
          <p:cNvPr id="6" name="图片 5" descr="新Logo标志 - 长方形"/>
          <p:cNvPicPr>
            <a:picLocks noChangeAspect="1"/>
          </p:cNvPicPr>
          <p:nvPr/>
        </p:nvPicPr>
        <p:blipFill>
          <a:blip r:embed="rId3"/>
          <a:stretch>
            <a:fillRect/>
          </a:stretch>
        </p:blipFill>
        <p:spPr>
          <a:xfrm>
            <a:off x="1542415" y="93980"/>
            <a:ext cx="1369695" cy="685165"/>
          </a:xfrm>
          <a:prstGeom prst="rect">
            <a:avLst/>
          </a:prstGeom>
        </p:spPr>
      </p:pic>
    </p:spTree>
  </p:cSld>
  <p:clrMapOvr>
    <a:masterClrMapping/>
  </p:clrMapOvr>
  <p:transition spd="slow">
    <p:zoom dir="in"/>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099820" cy="521970"/>
          </a:xfrm>
          <a:prstGeom prst="rect">
            <a:avLst/>
          </a:prstGeom>
          <a:noFill/>
        </p:spPr>
        <p:txBody>
          <a:bodyPr wrap="none" rtlCol="0">
            <a:spAutoFit/>
          </a:bodyPr>
          <a:lstStyle/>
          <a:p>
            <a:r>
              <a:rPr lang="en-US" altLang="zh-CN" sz="2800" dirty="0" smtClean="0">
                <a:solidFill>
                  <a:schemeClr val="accent5">
                    <a:lumMod val="75000"/>
                  </a:schemeClr>
                </a:solidFill>
                <a:latin typeface="Arial" pitchFamily="34" charset="0"/>
                <a:ea typeface="Arial" pitchFamily="34" charset="0"/>
              </a:rPr>
              <a:t>Part 3</a:t>
            </a:r>
            <a:endParaRPr lang="en-US" altLang="zh-CN" sz="2800" dirty="0" smtClean="0">
              <a:solidFill>
                <a:schemeClr val="accent5">
                  <a:lumMod val="75000"/>
                </a:schemeClr>
              </a:solidFill>
              <a:latin typeface="Arial" pitchFamily="34" charset="0"/>
              <a:ea typeface="Arial" pitchFamily="34" charset="0"/>
            </a:endParaRP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5565" y="45085"/>
            <a:ext cx="10042525" cy="583565"/>
          </a:xfrm>
          <a:prstGeom prst="rect">
            <a:avLst/>
          </a:prstGeom>
          <a:noFill/>
        </p:spPr>
        <p:txBody>
          <a:bodyPr wrap="square" rtlCol="0" anchor="t">
            <a:spAutoFit/>
          </a:bodyPr>
          <a:lstStyle/>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rPr>
              <a:t> entry video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5" name="矩形 4"/>
          <p:cNvSpPr/>
          <p:nvPr/>
        </p:nvSpPr>
        <p:spPr>
          <a:xfrm>
            <a:off x="890843" y="2347187"/>
            <a:ext cx="2311400" cy="1383665"/>
          </a:xfrm>
          <a:prstGeom prst="rect">
            <a:avLst/>
          </a:prstGeom>
          <a:noFill/>
        </p:spPr>
        <p:txBody>
          <a:bodyPr wrap="square" rtlCol="0">
            <a:spAutoFit/>
          </a:bodyPr>
          <a:lstStyle/>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6" name="图片 5"/>
          <p:cNvPicPr>
            <a:picLocks noChangeAspect="1"/>
          </p:cNvPicPr>
          <p:nvPr/>
        </p:nvPicPr>
        <p:blipFill>
          <a:blip r:embed="rId1"/>
          <a:stretch>
            <a:fillRect/>
          </a:stretch>
        </p:blipFill>
        <p:spPr>
          <a:xfrm>
            <a:off x="2762885" y="1075690"/>
            <a:ext cx="3628390" cy="4371340"/>
          </a:xfrm>
          <a:prstGeom prst="rect">
            <a:avLst/>
          </a:prstGeom>
        </p:spPr>
      </p:pic>
      <p:pic>
        <p:nvPicPr>
          <p:cNvPr id="8" name="图片 7"/>
          <p:cNvPicPr>
            <a:picLocks noChangeAspect="1"/>
          </p:cNvPicPr>
          <p:nvPr/>
        </p:nvPicPr>
        <p:blipFill>
          <a:blip r:embed="rId2"/>
          <a:stretch>
            <a:fillRect/>
          </a:stretch>
        </p:blipFill>
        <p:spPr>
          <a:xfrm>
            <a:off x="6579235" y="1075690"/>
            <a:ext cx="4170680" cy="4377690"/>
          </a:xfrm>
          <a:prstGeom prst="rect">
            <a:avLst/>
          </a:prstGeom>
        </p:spPr>
      </p:pic>
      <p:pic>
        <p:nvPicPr>
          <p:cNvPr id="2" name="图片 1" descr="新Logo标志 - 长方形"/>
          <p:cNvPicPr>
            <a:picLocks noChangeAspect="1"/>
          </p:cNvPicPr>
          <p:nvPr/>
        </p:nvPicPr>
        <p:blipFill>
          <a:blip r:embed="rId3"/>
          <a:stretch>
            <a:fillRect/>
          </a:stretch>
        </p:blipFill>
        <p:spPr>
          <a:xfrm>
            <a:off x="1542415" y="93980"/>
            <a:ext cx="1369695" cy="685165"/>
          </a:xfrm>
          <a:prstGeom prst="rect">
            <a:avLst/>
          </a:prstGeom>
        </p:spPr>
      </p:pic>
    </p:spTree>
  </p:cSld>
  <p:clrMapOvr>
    <a:masterClrMapping/>
  </p:clrMapOvr>
  <p:transition spd="slow">
    <p:comb/>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3165475" y="137160"/>
            <a:ext cx="10042525" cy="579120"/>
          </a:xfrm>
          <a:prstGeom prst="rect">
            <a:avLst/>
          </a:prstGeom>
          <a:noFill/>
        </p:spPr>
        <p:txBody>
          <a:bodyPr wrap="square" rtlCol="0" anchor="t">
            <a:spAutoFit/>
          </a:bodyPr>
          <a:lstStyle/>
          <a:p>
            <a:r>
              <a:rPr lang="en-US" altLang="zh-CN" sz="3200">
                <a:solidFill>
                  <a:schemeClr val="bg1"/>
                </a:solidFill>
                <a:latin typeface="Arial" pitchFamily="34" charset="0"/>
                <a:ea typeface="Arial" pitchFamily="34" charset="0"/>
              </a:rPr>
              <a:t>        micro:bit</a:t>
            </a:r>
            <a:r>
              <a:rPr lang="zh-CN" altLang="en-US" sz="3200">
                <a:solidFill>
                  <a:schemeClr val="bg1"/>
                </a:solidFill>
                <a:latin typeface="Arial" pitchFamily="34" charset="0"/>
                <a:ea typeface="Arial" pitchFamily="34" charset="0"/>
              </a:rPr>
              <a:t> entry video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7" name="文本框 6"/>
          <p:cNvSpPr txBox="1"/>
          <p:nvPr/>
        </p:nvSpPr>
        <p:spPr>
          <a:xfrm>
            <a:off x="638251" y="688905"/>
            <a:ext cx="1099820" cy="521970"/>
          </a:xfrm>
          <a:prstGeom prst="rect">
            <a:avLst/>
          </a:prstGeom>
          <a:noFill/>
        </p:spPr>
        <p:txBody>
          <a:bodyPr wrap="none" rtlCol="0">
            <a:spAutoFit/>
          </a:bodyPr>
          <a:lstStyle/>
          <a:p>
            <a:r>
              <a:rPr lang="en-US" altLang="zh-CN" sz="2800" dirty="0" smtClean="0">
                <a:solidFill>
                  <a:schemeClr val="accent5">
                    <a:lumMod val="75000"/>
                  </a:schemeClr>
                </a:solidFill>
                <a:latin typeface="Arial" pitchFamily="34" charset="0"/>
                <a:ea typeface="Arial" pitchFamily="34" charset="0"/>
              </a:rPr>
              <a:t>Part 3</a:t>
            </a:r>
            <a:endParaRPr lang="en-US" altLang="zh-CN" sz="2800" dirty="0" smtClean="0">
              <a:solidFill>
                <a:schemeClr val="accent5">
                  <a:lumMod val="75000"/>
                </a:schemeClr>
              </a:solidFill>
              <a:latin typeface="Arial" pitchFamily="34" charset="0"/>
              <a:ea typeface="Arial" pitchFamily="34" charset="0"/>
            </a:endParaRP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6" name="矩形 5"/>
          <p:cNvSpPr/>
          <p:nvPr/>
        </p:nvSpPr>
        <p:spPr>
          <a:xfrm>
            <a:off x="890843" y="2347187"/>
            <a:ext cx="2311400" cy="1383665"/>
          </a:xfrm>
          <a:prstGeom prst="rect">
            <a:avLst/>
          </a:prstGeom>
          <a:noFill/>
        </p:spPr>
        <p:txBody>
          <a:bodyPr wrap="square" rtlCol="0">
            <a:spAutoFit/>
          </a:bodyPr>
          <a:lstStyle/>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9" name="图片 8"/>
          <p:cNvPicPr>
            <a:picLocks noChangeAspect="1"/>
          </p:cNvPicPr>
          <p:nvPr/>
        </p:nvPicPr>
        <p:blipFill>
          <a:blip r:embed="rId1"/>
          <a:stretch>
            <a:fillRect/>
          </a:stretch>
        </p:blipFill>
        <p:spPr>
          <a:xfrm>
            <a:off x="3270250" y="1210945"/>
            <a:ext cx="2952115" cy="1266825"/>
          </a:xfrm>
          <a:prstGeom prst="rect">
            <a:avLst/>
          </a:prstGeom>
        </p:spPr>
      </p:pic>
      <p:pic>
        <p:nvPicPr>
          <p:cNvPr id="10" name="图片 9"/>
          <p:cNvPicPr>
            <a:picLocks noChangeAspect="1"/>
          </p:cNvPicPr>
          <p:nvPr/>
        </p:nvPicPr>
        <p:blipFill>
          <a:blip r:embed="rId2"/>
          <a:stretch>
            <a:fillRect/>
          </a:stretch>
        </p:blipFill>
        <p:spPr>
          <a:xfrm>
            <a:off x="6572885" y="1487170"/>
            <a:ext cx="3809365" cy="714375"/>
          </a:xfrm>
          <a:prstGeom prst="rect">
            <a:avLst/>
          </a:prstGeom>
        </p:spPr>
      </p:pic>
      <p:pic>
        <p:nvPicPr>
          <p:cNvPr id="11" name="图片 10"/>
          <p:cNvPicPr>
            <a:picLocks noChangeAspect="1"/>
          </p:cNvPicPr>
          <p:nvPr/>
        </p:nvPicPr>
        <p:blipFill>
          <a:blip r:embed="rId3"/>
          <a:stretch>
            <a:fillRect/>
          </a:stretch>
        </p:blipFill>
        <p:spPr>
          <a:xfrm>
            <a:off x="3079115" y="2797175"/>
            <a:ext cx="6781165" cy="2066925"/>
          </a:xfrm>
          <a:prstGeom prst="rect">
            <a:avLst/>
          </a:prstGeom>
        </p:spPr>
      </p:pic>
      <p:pic>
        <p:nvPicPr>
          <p:cNvPr id="2" name="图片 1" descr="新Logo标志 - 长方形"/>
          <p:cNvPicPr>
            <a:picLocks noChangeAspect="1"/>
          </p:cNvPicPr>
          <p:nvPr/>
        </p:nvPicPr>
        <p:blipFill>
          <a:blip r:embed="rId4"/>
          <a:stretch>
            <a:fillRect/>
          </a:stretch>
        </p:blipFill>
        <p:spPr>
          <a:xfrm>
            <a:off x="1542415" y="93980"/>
            <a:ext cx="1369695" cy="6851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1885" cy="521970"/>
          </a:xfrm>
          <a:prstGeom prst="rect">
            <a:avLst/>
          </a:prstGeom>
          <a:noFill/>
        </p:spPr>
        <p:txBody>
          <a:bodyPr wrap="none" rtlCol="0">
            <a:spAutoFit/>
          </a:bodyPr>
          <a:lstStyle/>
          <a:p>
            <a:r>
              <a:rPr lang="en-US" altLang="zh-CN" sz="2800" dirty="0" smtClean="0">
                <a:solidFill>
                  <a:schemeClr val="accent5">
                    <a:lumMod val="75000"/>
                  </a:schemeClr>
                </a:solidFill>
                <a:latin typeface="Arial" pitchFamily="34" charset="0"/>
                <a:ea typeface="Arial" pitchFamily="34" charset="0"/>
              </a:rPr>
              <a:t>Part </a:t>
            </a:r>
            <a:r>
              <a:rPr lang="en-US" sz="2800" dirty="0" smtClean="0">
                <a:solidFill>
                  <a:schemeClr val="accent5">
                    <a:lumMod val="75000"/>
                  </a:schemeClr>
                </a:solidFill>
                <a:latin typeface="Arial" pitchFamily="34" charset="0"/>
                <a:ea typeface="Arial" pitchFamily="34" charset="0"/>
              </a:rPr>
              <a:t>4</a:t>
            </a:r>
            <a:endParaRPr lang="en-US" sz="2800" dirty="0">
              <a:solidFill>
                <a:schemeClr val="accent5">
                  <a:lumMod val="75000"/>
                </a:schemeClr>
              </a:solidFill>
              <a:latin typeface="Arial" pitchFamily="34" charset="0"/>
              <a:ea typeface="Arial" pitchFamily="34" charset="0"/>
            </a:endParaRP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5565" y="45085"/>
            <a:ext cx="10042525" cy="583565"/>
          </a:xfrm>
          <a:prstGeom prst="rect">
            <a:avLst/>
          </a:prstGeom>
          <a:noFill/>
        </p:spPr>
        <p:txBody>
          <a:bodyPr wrap="square" rtlCol="0" anchor="t">
            <a:spAutoFit/>
          </a:bodyPr>
          <a:lstStyle/>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rPr>
              <a:t> entry video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6" name="矩形 5"/>
          <p:cNvSpPr/>
          <p:nvPr/>
        </p:nvSpPr>
        <p:spPr>
          <a:xfrm>
            <a:off x="288290" y="5671185"/>
            <a:ext cx="2630170" cy="829945"/>
          </a:xfrm>
          <a:prstGeom prst="rect">
            <a:avLst/>
          </a:prstGeom>
          <a:noFill/>
          <a:ln>
            <a:noFill/>
          </a:ln>
        </p:spPr>
        <p:txBody>
          <a:bodyPr wrap="square" rtlCol="0" anchor="t">
            <a:spAutoFit/>
          </a:bodyPr>
          <a:lstStyle/>
          <a:p>
            <a:pPr algn="ctr"/>
            <a:r>
              <a:rPr lang="en-US" altLang="zh-CN" sz="2400">
                <a:solidFill>
                  <a:srgbClr val="FF0000"/>
                </a:solidFill>
                <a:effectLst>
                  <a:outerShdw blurRad="38100" dist="25400" dir="5400000" algn="ctr" rotWithShape="0">
                    <a:srgbClr val="6E747A">
                      <a:alpha val="43000"/>
                    </a:srgbClr>
                  </a:outerShdw>
                </a:effectLst>
                <a:latin typeface="Arial" pitchFamily="34" charset="0"/>
                <a:ea typeface="Arial" pitchFamily="34" charset="0"/>
              </a:rPr>
              <a:t>The right blocks follow with the left </a:t>
            </a:r>
            <a:endParaRPr lang="en-US" altLang="zh-CN" sz="2400">
              <a:solidFill>
                <a:srgbClr val="FF0000"/>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190" name=" 190"/>
          <p:cNvSpPr/>
          <p:nvPr/>
        </p:nvSpPr>
        <p:spPr>
          <a:xfrm>
            <a:off x="288290" y="5849620"/>
            <a:ext cx="223520" cy="228600"/>
          </a:xfrm>
          <a:prstGeom prst="diamond">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 name="矩形 4"/>
          <p:cNvSpPr/>
          <p:nvPr/>
        </p:nvSpPr>
        <p:spPr>
          <a:xfrm>
            <a:off x="1059753" y="2331947"/>
            <a:ext cx="2076450" cy="953135"/>
          </a:xfrm>
          <a:prstGeom prst="rect">
            <a:avLst/>
          </a:prstGeom>
          <a:noFill/>
        </p:spPr>
        <p:txBody>
          <a:bodyPr wrap="square" rtlCol="0">
            <a:spAutoFit/>
          </a:bodyPr>
          <a:lstStyle/>
          <a:p>
            <a:r>
              <a:rPr lang="en-US" altLang="zh-CN" sz="2800" dirty="0">
                <a:solidFill>
                  <a:schemeClr val="accent5">
                    <a:lumMod val="75000"/>
                  </a:schemeClr>
                </a:solidFill>
                <a:latin typeface="Arial" pitchFamily="34" charset="0"/>
                <a:ea typeface="Arial" pitchFamily="34" charset="0"/>
              </a:rPr>
              <a:t>Combine blocks</a:t>
            </a:r>
            <a:endParaRPr lang="en-US" altLang="zh-CN" sz="2800" dirty="0">
              <a:solidFill>
                <a:schemeClr val="accent5">
                  <a:lumMod val="75000"/>
                </a:schemeClr>
              </a:solidFill>
              <a:latin typeface="Arial" pitchFamily="34" charset="0"/>
              <a:ea typeface="Arial" pitchFamily="34" charset="0"/>
            </a:endParaRPr>
          </a:p>
        </p:txBody>
      </p:sp>
      <p:pic>
        <p:nvPicPr>
          <p:cNvPr id="8" name="图片 7"/>
          <p:cNvPicPr>
            <a:picLocks noChangeAspect="1"/>
          </p:cNvPicPr>
          <p:nvPr/>
        </p:nvPicPr>
        <p:blipFill>
          <a:blip r:embed="rId1"/>
          <a:stretch>
            <a:fillRect/>
          </a:stretch>
        </p:blipFill>
        <p:spPr>
          <a:xfrm>
            <a:off x="3006725" y="831215"/>
            <a:ext cx="3535045" cy="5295900"/>
          </a:xfrm>
          <a:prstGeom prst="rect">
            <a:avLst/>
          </a:prstGeom>
        </p:spPr>
      </p:pic>
      <p:pic>
        <p:nvPicPr>
          <p:cNvPr id="9" name="图片 8"/>
          <p:cNvPicPr>
            <a:picLocks noChangeAspect="1"/>
          </p:cNvPicPr>
          <p:nvPr/>
        </p:nvPicPr>
        <p:blipFill>
          <a:blip r:embed="rId2"/>
          <a:stretch>
            <a:fillRect/>
          </a:stretch>
        </p:blipFill>
        <p:spPr>
          <a:xfrm>
            <a:off x="7088505" y="835025"/>
            <a:ext cx="3788410" cy="5292090"/>
          </a:xfrm>
          <a:prstGeom prst="rect">
            <a:avLst/>
          </a:prstGeom>
        </p:spPr>
      </p:pic>
      <p:pic>
        <p:nvPicPr>
          <p:cNvPr id="2" name="图片 1" descr="新Logo标志 - 长方形"/>
          <p:cNvPicPr>
            <a:picLocks noChangeAspect="1"/>
          </p:cNvPicPr>
          <p:nvPr/>
        </p:nvPicPr>
        <p:blipFill>
          <a:blip r:embed="rId3"/>
          <a:stretch>
            <a:fillRect/>
          </a:stretch>
        </p:blipFill>
        <p:spPr>
          <a:xfrm>
            <a:off x="1542415" y="93980"/>
            <a:ext cx="1369695" cy="685165"/>
          </a:xfrm>
          <a:prstGeom prst="rect">
            <a:avLst/>
          </a:prstGeom>
        </p:spPr>
      </p:pic>
    </p:spTree>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1885" cy="521970"/>
          </a:xfrm>
          <a:prstGeom prst="rect">
            <a:avLst/>
          </a:prstGeom>
          <a:noFill/>
        </p:spPr>
        <p:txBody>
          <a:bodyPr wrap="none" rtlCol="0">
            <a:spAutoFit/>
          </a:bodyPr>
          <a:lstStyle/>
          <a:p>
            <a:r>
              <a:rPr lang="en-US" altLang="zh-CN" sz="2800" dirty="0" smtClean="0">
                <a:solidFill>
                  <a:schemeClr val="accent5">
                    <a:lumMod val="75000"/>
                  </a:schemeClr>
                </a:solidFill>
                <a:latin typeface="Arial" pitchFamily="34" charset="0"/>
                <a:ea typeface="Arial" pitchFamily="34" charset="0"/>
              </a:rPr>
              <a:t>Part </a:t>
            </a:r>
            <a:r>
              <a:rPr lang="en-US" sz="2800" dirty="0" smtClean="0">
                <a:solidFill>
                  <a:schemeClr val="accent5">
                    <a:lumMod val="75000"/>
                  </a:schemeClr>
                </a:solidFill>
                <a:latin typeface="Arial" pitchFamily="34" charset="0"/>
                <a:ea typeface="Arial" pitchFamily="34" charset="0"/>
              </a:rPr>
              <a:t>4</a:t>
            </a:r>
            <a:endParaRPr lang="en-US" sz="2800" dirty="0">
              <a:solidFill>
                <a:schemeClr val="accent5">
                  <a:lumMod val="75000"/>
                </a:schemeClr>
              </a:solidFill>
              <a:latin typeface="Arial" pitchFamily="34" charset="0"/>
              <a:ea typeface="Arial" pitchFamily="34" charset="0"/>
            </a:endParaRPr>
          </a:p>
        </p:txBody>
      </p:sp>
      <p:sp>
        <p:nvSpPr>
          <p:cNvPr id="26" name="任意多边形 25"/>
          <p:cNvSpPr/>
          <p:nvPr/>
        </p:nvSpPr>
        <p:spPr>
          <a:xfrm>
            <a:off x="778510" y="2021479"/>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5565" y="45085"/>
            <a:ext cx="10042525" cy="583565"/>
          </a:xfrm>
          <a:prstGeom prst="rect">
            <a:avLst/>
          </a:prstGeom>
          <a:noFill/>
        </p:spPr>
        <p:txBody>
          <a:bodyPr wrap="square" rtlCol="0" anchor="t">
            <a:spAutoFit/>
          </a:bodyPr>
          <a:lstStyle/>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rPr>
              <a:t> entry video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5" name="矩形 4"/>
          <p:cNvSpPr/>
          <p:nvPr/>
        </p:nvSpPr>
        <p:spPr>
          <a:xfrm>
            <a:off x="1307032" y="2576963"/>
            <a:ext cx="1258062" cy="523220"/>
          </a:xfrm>
          <a:prstGeom prst="rect">
            <a:avLst/>
          </a:prstGeom>
          <a:noFill/>
        </p:spPr>
        <p:txBody>
          <a:bodyPr wrap="square" rtlCol="0">
            <a:spAutoFit/>
          </a:bodyPr>
          <a:lstStyle/>
          <a:p>
            <a:r>
              <a:rPr lang="en-US" altLang="zh-CN" sz="2800" dirty="0" smtClean="0">
                <a:solidFill>
                  <a:srgbClr val="FF0000"/>
                </a:solidFill>
                <a:latin typeface="方正少儿_GBK" pitchFamily="2" charset="-122"/>
                <a:ea typeface="方正少儿_GBK" pitchFamily="2" charset="-122"/>
              </a:rPr>
              <a:t>!!!Note</a:t>
            </a:r>
            <a:endParaRPr lang="en-US" altLang="zh-CN" sz="2800" dirty="0">
              <a:solidFill>
                <a:srgbClr val="FF0000"/>
              </a:solidFill>
              <a:latin typeface="方正少儿_GBK" pitchFamily="2" charset="-122"/>
              <a:ea typeface="方正少儿_GBK" pitchFamily="2" charset="-122"/>
            </a:endParaRPr>
          </a:p>
        </p:txBody>
      </p:sp>
      <p:sp>
        <p:nvSpPr>
          <p:cNvPr id="17" name="文本框 16"/>
          <p:cNvSpPr txBox="1"/>
          <p:nvPr/>
        </p:nvSpPr>
        <p:spPr>
          <a:xfrm>
            <a:off x="2849245" y="4122420"/>
            <a:ext cx="8710930" cy="461665"/>
          </a:xfrm>
          <a:prstGeom prst="rect">
            <a:avLst/>
          </a:prstGeom>
          <a:noFill/>
        </p:spPr>
        <p:txBody>
          <a:bodyPr wrap="square" rtlCol="0">
            <a:spAutoFit/>
          </a:bodyPr>
          <a:lstStyle/>
          <a:p>
            <a:pPr algn="l"/>
            <a:endParaRPr sz="2400" dirty="0">
              <a:solidFill>
                <a:schemeClr val="accent5">
                  <a:lumMod val="75000"/>
                </a:schemeClr>
              </a:solidFill>
              <a:latin typeface="Arial" pitchFamily="34" charset="0"/>
              <a:ea typeface="Arial" pitchFamily="34" charset="0"/>
            </a:endParaRPr>
          </a:p>
        </p:txBody>
      </p:sp>
      <p:sp>
        <p:nvSpPr>
          <p:cNvPr id="18" name="文本框 17"/>
          <p:cNvSpPr txBox="1"/>
          <p:nvPr/>
        </p:nvSpPr>
        <p:spPr>
          <a:xfrm>
            <a:off x="2939861" y="1457846"/>
            <a:ext cx="8710930" cy="3444240"/>
          </a:xfrm>
          <a:prstGeom prst="rect">
            <a:avLst/>
          </a:prstGeom>
          <a:noFill/>
        </p:spPr>
        <p:txBody>
          <a:bodyPr wrap="square" rtlCol="0">
            <a:spAutoFit/>
          </a:bodyPr>
          <a:lstStyle/>
          <a:p>
            <a:r>
              <a:rPr lang="en-US" altLang="zh-CN" sz="2800" dirty="0">
                <a:solidFill>
                  <a:srgbClr val="FF0000"/>
                </a:solidFill>
                <a:latin typeface="方正少儿_GBK" pitchFamily="2" charset="-122"/>
                <a:ea typeface="方正少儿_GBK" pitchFamily="2" charset="-122"/>
              </a:rPr>
              <a:t>After downloading the program, we need to calibrate the compass for normal use. </a:t>
            </a:r>
            <a:endParaRPr lang="en-US" altLang="zh-CN" sz="2800" dirty="0" smtClean="0">
              <a:solidFill>
                <a:srgbClr val="FF0000"/>
              </a:solidFill>
              <a:latin typeface="方正少儿_GBK" pitchFamily="2" charset="-122"/>
              <a:ea typeface="方正少儿_GBK" pitchFamily="2" charset="-122"/>
            </a:endParaRPr>
          </a:p>
          <a:p>
            <a:r>
              <a:rPr lang="en-US" altLang="zh-CN" sz="2800" dirty="0" smtClean="0">
                <a:solidFill>
                  <a:srgbClr val="FF0000"/>
                </a:solidFill>
                <a:latin typeface="方正少儿_GBK" pitchFamily="2" charset="-122"/>
                <a:ea typeface="方正少儿_GBK" pitchFamily="2" charset="-122"/>
              </a:rPr>
              <a:t>The </a:t>
            </a:r>
            <a:r>
              <a:rPr lang="en-US" altLang="zh-CN" sz="2800" dirty="0">
                <a:solidFill>
                  <a:srgbClr val="FF0000"/>
                </a:solidFill>
                <a:latin typeface="方正少儿_GBK" pitchFamily="2" charset="-122"/>
                <a:ea typeface="方正少儿_GBK" pitchFamily="2" charset="-122"/>
              </a:rPr>
              <a:t>calibration method is</a:t>
            </a:r>
            <a:r>
              <a:rPr lang="en-US" altLang="zh-CN" sz="2800" dirty="0" smtClean="0">
                <a:solidFill>
                  <a:srgbClr val="FF0000"/>
                </a:solidFill>
                <a:latin typeface="方正少儿_GBK" pitchFamily="2" charset="-122"/>
                <a:ea typeface="方正少儿_GBK" pitchFamily="2" charset="-122"/>
              </a:rPr>
              <a:t>:</a:t>
            </a:r>
            <a:endParaRPr lang="en-US" altLang="zh-CN" sz="2800" dirty="0" smtClean="0">
              <a:solidFill>
                <a:srgbClr val="FF0000"/>
              </a:solidFill>
              <a:latin typeface="方正少儿_GBK" pitchFamily="2" charset="-122"/>
              <a:ea typeface="方正少儿_GBK" pitchFamily="2" charset="-122"/>
            </a:endParaRPr>
          </a:p>
          <a:p>
            <a:r>
              <a:rPr lang="en-US" altLang="zh-CN" sz="2800" dirty="0" smtClean="0">
                <a:solidFill>
                  <a:srgbClr val="FF0000"/>
                </a:solidFill>
                <a:latin typeface="方正少儿_GBK" pitchFamily="2" charset="-122"/>
                <a:ea typeface="方正少儿_GBK" pitchFamily="2" charset="-122"/>
              </a:rPr>
              <a:t>We need to bias </a:t>
            </a:r>
            <a:r>
              <a:rPr lang="en-US" altLang="zh-CN" sz="2800" dirty="0">
                <a:solidFill>
                  <a:srgbClr val="FF0000"/>
                </a:solidFill>
                <a:latin typeface="方正少儿_GBK" pitchFamily="2" charset="-122"/>
                <a:ea typeface="方正少儿_GBK" pitchFamily="2" charset="-122"/>
              </a:rPr>
              <a:t>the </a:t>
            </a:r>
            <a:r>
              <a:rPr lang="en-US" altLang="zh-CN" sz="2800" dirty="0" err="1" smtClean="0">
                <a:solidFill>
                  <a:srgbClr val="FF0000"/>
                </a:solidFill>
                <a:latin typeface="方正少儿_GBK" pitchFamily="2" charset="-122"/>
                <a:ea typeface="方正少儿_GBK" pitchFamily="2" charset="-122"/>
              </a:rPr>
              <a:t>micro:bit</a:t>
            </a:r>
            <a:r>
              <a:rPr lang="en-US" altLang="zh-CN" sz="2800" dirty="0" smtClean="0">
                <a:solidFill>
                  <a:srgbClr val="FF0000"/>
                </a:solidFill>
                <a:latin typeface="方正少儿_GBK" pitchFamily="2" charset="-122"/>
                <a:ea typeface="方正少儿_GBK" pitchFamily="2" charset="-122"/>
              </a:rPr>
              <a:t> </a:t>
            </a:r>
            <a:r>
              <a:rPr lang="en-US" altLang="zh-CN" sz="2800" dirty="0">
                <a:solidFill>
                  <a:srgbClr val="FF0000"/>
                </a:solidFill>
                <a:latin typeface="方正少儿_GBK" pitchFamily="2" charset="-122"/>
                <a:ea typeface="方正少儿_GBK" pitchFamily="2" charset="-122"/>
              </a:rPr>
              <a:t>in different directions, illuminate all the LED lights on the LED dot matrix, and a smile appears, indicating that the calibration is successful. We can use the </a:t>
            </a:r>
            <a:r>
              <a:rPr lang="en-US" altLang="zh-CN" sz="2800" dirty="0" err="1" smtClean="0">
                <a:solidFill>
                  <a:srgbClr val="FF0000"/>
                </a:solidFill>
                <a:latin typeface="方正少儿_GBK" pitchFamily="2" charset="-122"/>
                <a:ea typeface="方正少儿_GBK" pitchFamily="2" charset="-122"/>
              </a:rPr>
              <a:t>micro:bit</a:t>
            </a:r>
            <a:r>
              <a:rPr lang="en-US" altLang="zh-CN" sz="2800" dirty="0" smtClean="0">
                <a:solidFill>
                  <a:srgbClr val="FF0000"/>
                </a:solidFill>
                <a:latin typeface="方正少儿_GBK" pitchFamily="2" charset="-122"/>
                <a:ea typeface="方正少儿_GBK" pitchFamily="2" charset="-122"/>
              </a:rPr>
              <a:t> </a:t>
            </a:r>
            <a:r>
              <a:rPr lang="en-US" altLang="zh-CN" sz="2800" dirty="0">
                <a:solidFill>
                  <a:srgbClr val="FF0000"/>
                </a:solidFill>
                <a:latin typeface="方正少儿_GBK" pitchFamily="2" charset="-122"/>
                <a:ea typeface="方正少儿_GBK" pitchFamily="2" charset="-122"/>
              </a:rPr>
              <a:t>compass normally.</a:t>
            </a:r>
            <a:endParaRPr lang="en-US" altLang="zh-CN" sz="2800" dirty="0" smtClean="0">
              <a:solidFill>
                <a:srgbClr val="FF0000"/>
              </a:solidFill>
              <a:latin typeface="方正少儿_GBK" pitchFamily="2" charset="-122"/>
              <a:ea typeface="方正少儿_GBK" pitchFamily="2" charset="-122"/>
            </a:endParaRPr>
          </a:p>
          <a:p>
            <a:endParaRPr sz="2400" dirty="0">
              <a:solidFill>
                <a:schemeClr val="accent5">
                  <a:lumMod val="75000"/>
                </a:schemeClr>
              </a:solidFill>
              <a:latin typeface="Arial" pitchFamily="34" charset="0"/>
              <a:ea typeface="Arial" pitchFamily="34" charset="0"/>
            </a:endParaRPr>
          </a:p>
        </p:txBody>
      </p:sp>
      <p:pic>
        <p:nvPicPr>
          <p:cNvPr id="2" name="图片 1" descr="新Logo标志 - 长方形"/>
          <p:cNvPicPr>
            <a:picLocks noChangeAspect="1"/>
          </p:cNvPicPr>
          <p:nvPr/>
        </p:nvPicPr>
        <p:blipFill>
          <a:blip r:embed="rId1"/>
          <a:stretch>
            <a:fillRect/>
          </a:stretch>
        </p:blipFill>
        <p:spPr>
          <a:xfrm>
            <a:off x="1542415" y="93980"/>
            <a:ext cx="1369695" cy="685165"/>
          </a:xfrm>
          <a:prstGeom prst="rect">
            <a:avLst/>
          </a:prstGeom>
        </p:spPr>
      </p:pic>
    </p:spTree>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卡通">
      <a:majorFont>
        <a:latin typeface="方正卡通简体"/>
        <a:ea typeface="方正喵呜体"/>
        <a:cs typeface=""/>
      </a:majorFont>
      <a:minorFont>
        <a:latin typeface="方正卡通简体"/>
        <a:ea typeface="方正卡通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3152</Words>
  <Application>WPS 演示</Application>
  <PresentationFormat>宽屏</PresentationFormat>
  <Paragraphs>144</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 </vt:lpstr>
      <vt:lpstr>宋体 </vt:lpstr>
      <vt:lpstr>icomoon</vt:lpstr>
      <vt:lpstr>Yu Gothic UI Semibold</vt:lpstr>
      <vt:lpstr>微软雅黑 Light</vt:lpstr>
      <vt:lpstr>方正少儿_GBK</vt:lpstr>
      <vt:lpstr>方正喵呜体</vt:lpstr>
      <vt:lpstr>方正卡通简体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Administrator</cp:lastModifiedBy>
  <cp:revision>81</cp:revision>
  <dcterms:created xsi:type="dcterms:W3CDTF">2014-02-21T16:31:00Z</dcterms:created>
  <dcterms:modified xsi:type="dcterms:W3CDTF">2020-12-31T07:48:33Z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