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handoutMasterIdLst>
    <p:handoutMasterId r:id="rId13"/>
  </p:handoutMasterIdLst>
  <p:sldIdLst>
    <p:sldId id="258" r:id="rId3"/>
    <p:sldId id="281" r:id="rId4"/>
    <p:sldId id="264" r:id="rId5"/>
    <p:sldId id="282" r:id="rId6"/>
    <p:sldId id="268" r:id="rId7"/>
    <p:sldId id="277" r:id="rId8"/>
    <p:sldId id="269" r:id="rId9"/>
    <p:sldId id="283" r:id="rId10"/>
    <p:sldId id="284" r:id="rId11"/>
  </p:sldIdLst>
  <p:sldSz cx="12192000" cy="6858000"/>
  <p:notesSz cx="6858000" cy="9144000"/>
  <p:embeddedFontLst>
    <p:embeddedFont>
      <p:font typeface="icomoon" charset="0"/>
      <p:regular r:id="rId17"/>
    </p:embeddedFont>
    <p:embeddedFont>
      <p:font typeface="Yu Gothic UI Semibold" charset="-128"/>
      <p:regular r:id="rId18"/>
    </p:embeddedFont>
    <p:embeddedFont>
      <p:font typeface="方正喵呜体" charset="0"/>
      <p:regular r:id="rId19"/>
    </p:embeddedFont>
    <p:embeddedFont>
      <p:font typeface="方正卡通简体" charset="0"/>
      <p:regular r:id="rId20"/>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31"/>
        <p:guide pos="3888"/>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image" Target="../media/image4.jpeg"/><Relationship Id="rId4" Type="http://schemas.openxmlformats.org/officeDocument/2006/relationships/slide" Target="slide5.xml"/><Relationship Id="rId3" Type="http://schemas.openxmlformats.org/officeDocument/2006/relationships/slide" Target="slide1.xml"/><Relationship Id="rId2" Type="http://schemas.openxmlformats.org/officeDocument/2006/relationships/slide" Target="sl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2.jpe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4.jpe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image" Target="../media/image15.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Lesson 6 </a:t>
            </a:r>
            <a:endParaRPr lang="zh-CN" sz="40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micro:bit</a:t>
            </a:r>
            <a:r>
              <a:rPr lang="zh-CN" altLang="en-US"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sym typeface="+mn-ea"/>
              </a:rPr>
              <a:t>basic lesson 6 “</a:t>
            </a:r>
            <a:r>
              <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Listen to music”</a:t>
            </a:r>
            <a:endParaRPr lang="en-US" altLang="zh-CN" sz="3200" dirty="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722491" y="77896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20607" y="2473706"/>
            <a:ext cx="7537790" cy="846183"/>
            <a:chOff x="1374507" y="1292335"/>
            <a:chExt cx="7537790" cy="846183"/>
          </a:xfrm>
        </p:grpSpPr>
        <p:sp>
          <p:nvSpPr>
            <p:cNvPr id="18" name="文本框 17"/>
            <p:cNvSpPr txBox="1"/>
            <p:nvPr/>
          </p:nvSpPr>
          <p:spPr>
            <a:xfrm>
              <a:off x="1459489" y="1292335"/>
              <a:ext cx="7219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19" name="文本框 18"/>
            <p:cNvSpPr txBox="1"/>
            <p:nvPr/>
          </p:nvSpPr>
          <p:spPr>
            <a:xfrm>
              <a:off x="1374507" y="1754802"/>
              <a:ext cx="1681480" cy="368300"/>
            </a:xfrm>
            <a:prstGeom prst="rect">
              <a:avLst/>
            </a:prstGeom>
            <a:noFill/>
          </p:spPr>
          <p:txBody>
            <a:bodyPr wrap="none" rtlCol="0">
              <a:spAutoFit/>
            </a:bodyPr>
            <a:lstStyle/>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24" name="文本框 23"/>
            <p:cNvSpPr txBox="1"/>
            <p:nvPr/>
          </p:nvSpPr>
          <p:spPr>
            <a:xfrm>
              <a:off x="3278949" y="1292335"/>
              <a:ext cx="78295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5" name="文本框 24"/>
            <p:cNvSpPr txBox="1"/>
            <p:nvPr/>
          </p:nvSpPr>
          <p:spPr>
            <a:xfrm>
              <a:off x="3195436" y="1754802"/>
              <a:ext cx="13639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27" name="文本框 26"/>
            <p:cNvSpPr txBox="1"/>
            <p:nvPr/>
          </p:nvSpPr>
          <p:spPr>
            <a:xfrm>
              <a:off x="5271947" y="1312655"/>
              <a:ext cx="709295"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28" name="文本框 27"/>
            <p:cNvSpPr txBox="1"/>
            <p:nvPr/>
          </p:nvSpPr>
          <p:spPr>
            <a:xfrm>
              <a:off x="5155414" y="1754802"/>
              <a:ext cx="19481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3"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32" name="文本框 31"/>
            <p:cNvSpPr txBox="1"/>
            <p:nvPr/>
          </p:nvSpPr>
          <p:spPr>
            <a:xfrm>
              <a:off x="7180936" y="1292511"/>
              <a:ext cx="781050" cy="368300"/>
            </a:xfrm>
            <a:prstGeom prst="rect">
              <a:avLst/>
            </a:prstGeom>
            <a:solidFill>
              <a:schemeClr val="accent5">
                <a:lumMod val="20000"/>
                <a:lumOff val="80000"/>
              </a:schemeClr>
            </a:solidFill>
          </p:spPr>
          <p:txBody>
            <a:bodyPr wrap="non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sp>
          <p:nvSpPr>
            <p:cNvPr id="34" name="文本框 33"/>
            <p:cNvSpPr txBox="1"/>
            <p:nvPr/>
          </p:nvSpPr>
          <p:spPr>
            <a:xfrm>
              <a:off x="7103817" y="1770218"/>
              <a:ext cx="1808480" cy="368300"/>
            </a:xfrm>
            <a:prstGeom prst="rect">
              <a:avLst/>
            </a:prstGeom>
            <a:noFill/>
          </p:spPr>
          <p:txBody>
            <a:bodyPr wrap="none" rtlCol="0">
              <a:spAutoFit/>
            </a:bodyPr>
            <a:lstStyle/>
            <a:p>
              <a:pPr algn="l"/>
              <a:r>
                <a:rPr lang="zh-CN" altLang="en-US" dirty="0">
                  <a:solidFill>
                    <a:schemeClr val="accent5">
                      <a:lumMod val="75000"/>
                    </a:schemeClr>
                  </a:solidFill>
                  <a:latin typeface="Arial" pitchFamily="34" charset="0"/>
                  <a:ea typeface="Arial" pitchFamily="34" charset="0"/>
                  <a:hlinkClick r:id="rId3" action="ppaction://hlinksldjump"/>
                </a:rPr>
                <a:t>Combin</a:t>
              </a:r>
              <a:r>
                <a:rPr lang="en-US" altLang="zh-CN" dirty="0">
                  <a:solidFill>
                    <a:schemeClr val="accent5">
                      <a:lumMod val="75000"/>
                    </a:schemeClr>
                  </a:solidFill>
                  <a:latin typeface="Arial" pitchFamily="34" charset="0"/>
                  <a:ea typeface="Arial" pitchFamily="34" charset="0"/>
                  <a:hlinkClick r:id="rId3" action="ppaction://hlinksldjump"/>
                </a:rPr>
                <a:t>e</a:t>
              </a:r>
              <a:r>
                <a:rPr lang="zh-CN" altLang="en-US" dirty="0">
                  <a:solidFill>
                    <a:schemeClr val="accent5">
                      <a:lumMod val="75000"/>
                    </a:schemeClr>
                  </a:solidFill>
                  <a:latin typeface="Arial" pitchFamily="34" charset="0"/>
                  <a:ea typeface="Arial" pitchFamily="34" charset="0"/>
                  <a:hlinkClick r:id="rId3" action="ppaction://hlinksldjump"/>
                </a:rPr>
                <a:t> blocks</a:t>
              </a:r>
              <a:endParaRPr lang="zh-CN" altLang="en-US" dirty="0">
                <a:solidFill>
                  <a:schemeClr val="accent5">
                    <a:lumMod val="75000"/>
                  </a:schemeClr>
                </a:solidFill>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9" name="文本框 8"/>
          <p:cNvSpPr txBox="1"/>
          <p:nvPr/>
        </p:nvSpPr>
        <p:spPr>
          <a:xfrm>
            <a:off x="9822536" y="2473882"/>
            <a:ext cx="774065" cy="368300"/>
          </a:xfrm>
          <a:prstGeom prst="rect">
            <a:avLst/>
          </a:prstGeom>
          <a:solidFill>
            <a:schemeClr val="accent5">
              <a:lumMod val="20000"/>
              <a:lumOff val="80000"/>
            </a:schemeClr>
          </a:solidFill>
        </p:spPr>
        <p:txBody>
          <a:bodyPr wrap="none" rtlCol="0">
            <a:spAutoFit/>
          </a:bodyPr>
          <a:p>
            <a:r>
              <a:rPr lang="en-US" altLang="zh-CN" dirty="0" smtClean="0">
                <a:latin typeface="Arial" pitchFamily="34" charset="0"/>
                <a:ea typeface="Arial" pitchFamily="34" charset="0"/>
              </a:rPr>
              <a:t>Part </a:t>
            </a:r>
            <a:r>
              <a:rPr lang="en-US" dirty="0" smtClean="0">
                <a:latin typeface="Arial" pitchFamily="34" charset="0"/>
                <a:ea typeface="Arial" pitchFamily="34" charset="0"/>
              </a:rPr>
              <a:t>5</a:t>
            </a:r>
            <a:endParaRPr lang="en-US" dirty="0">
              <a:latin typeface="Arial" pitchFamily="34" charset="0"/>
              <a:ea typeface="Arial" pitchFamily="34" charset="0"/>
            </a:endParaRPr>
          </a:p>
        </p:txBody>
      </p:sp>
      <p:sp>
        <p:nvSpPr>
          <p:cNvPr id="10" name="文本框 9"/>
          <p:cNvSpPr txBox="1"/>
          <p:nvPr/>
        </p:nvSpPr>
        <p:spPr>
          <a:xfrm>
            <a:off x="9726367" y="2936349"/>
            <a:ext cx="1287780" cy="645160"/>
          </a:xfrm>
          <a:prstGeom prst="rect">
            <a:avLst/>
          </a:prstGeom>
          <a:noFill/>
        </p:spPr>
        <p:txBody>
          <a:bodyPr wrap="none" rtlCol="0">
            <a:spAutoFit/>
          </a:bodyPr>
          <a:p>
            <a:pPr algn="l"/>
            <a:r>
              <a:rPr lang="en-US" altLang="zh-CN" dirty="0">
                <a:solidFill>
                  <a:schemeClr val="accent5">
                    <a:lumMod val="75000"/>
                  </a:schemeClr>
                </a:solidFill>
                <a:latin typeface="Arial" pitchFamily="34" charset="0"/>
                <a:ea typeface="Arial" pitchFamily="34" charset="0"/>
                <a:hlinkClick r:id="rId4" action="ppaction://hlinksldjump"/>
              </a:rPr>
              <a:t>Have a try </a:t>
            </a:r>
            <a:endParaRPr lang="en-US" altLang="zh-CN" dirty="0">
              <a:solidFill>
                <a:schemeClr val="accent5">
                  <a:lumMod val="75000"/>
                </a:schemeClr>
              </a:solidFill>
              <a:latin typeface="Arial" pitchFamily="34" charset="0"/>
              <a:ea typeface="Arial" pitchFamily="34" charset="0"/>
              <a:hlinkClick r:id="rId4" action="ppaction://hlinksldjump"/>
            </a:endParaRPr>
          </a:p>
          <a:p>
            <a:pPr algn="l"/>
            <a:endParaRPr lang="en-US" altLang="zh-CN" dirty="0">
              <a:solidFill>
                <a:schemeClr val="accent5">
                  <a:lumMod val="75000"/>
                </a:schemeClr>
              </a:solidFill>
              <a:latin typeface="Arial" pitchFamily="34" charset="0"/>
              <a:ea typeface="Arial" pitchFamily="34" charset="0"/>
              <a:hlinkClick r:id="rId4" action="ppaction://hlinksldjump"/>
            </a:endParaRPr>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pic>
        <p:nvPicPr>
          <p:cNvPr id="7" name="图片 6" descr="新Logo标志 - 长方形"/>
          <p:cNvPicPr>
            <a:picLocks noChangeAspect="1"/>
          </p:cNvPicPr>
          <p:nvPr/>
        </p:nvPicPr>
        <p:blipFill>
          <a:blip r:embed="rId5"/>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p:transition>
    </mc:Choice>
    <mc:Fallback>
      <p:transition spd="slow">
        <p:blind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14041"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16026"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53340"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22225"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2835275" y="4408805"/>
            <a:ext cx="8206740" cy="1737360"/>
          </a:xfrm>
          <a:prstGeom prst="rect">
            <a:avLst/>
          </a:prstGeom>
          <a:noFill/>
        </p:spPr>
        <p:txBody>
          <a:bodyPr wrap="square" rtlCol="0" anchor="t">
            <a:spAutoFit/>
          </a:bodyPr>
          <a:p>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You need two crocodile clips and a pair of headphones for this experiment. </a:t>
            </a:r>
            <a:r>
              <a:rPr>
                <a:solidFill>
                  <a:schemeClr val="tx1"/>
                </a:solidFill>
                <a:effectLst>
                  <a:outerShdw blurRad="38100" dist="25400" dir="5400000" algn="ctr" rotWithShape="0">
                    <a:srgbClr val="6E747A">
                      <a:alpha val="43000"/>
                    </a:srgbClr>
                  </a:outerShdw>
                </a:effectLst>
                <a:latin typeface="Arial" pitchFamily="34" charset="0"/>
                <a:ea typeface="Arial" pitchFamily="34" charset="0"/>
              </a:rPr>
              <a:t>First, the black crocodile clip is used to clamp the GND of micro:bit, and the black crocodile clip on the other side clamps the interface of the earphone</a:t>
            </a:r>
            <a:r>
              <a:rPr lang="en-US">
                <a:solidFill>
                  <a:schemeClr val="tx1"/>
                </a:solidFill>
                <a:effectLst>
                  <a:outerShdw blurRad="38100" dist="25400" dir="5400000" algn="ctr" rotWithShape="0">
                    <a:srgbClr val="6E747A">
                      <a:alpha val="43000"/>
                    </a:srgbClr>
                  </a:outerShdw>
                </a:effectLst>
                <a:latin typeface="Arial" pitchFamily="34" charset="0"/>
                <a:ea typeface="Arial" pitchFamily="34" charset="0"/>
              </a:rPr>
              <a:t>.</a:t>
            </a:r>
            <a:endParaRPr lang="en-US">
              <a:solidFill>
                <a:schemeClr val="tx1"/>
              </a:solidFill>
              <a:effectLst>
                <a:outerShdw blurRad="38100" dist="25400" dir="5400000" algn="ctr" rotWithShape="0">
                  <a:srgbClr val="6E747A">
                    <a:alpha val="43000"/>
                  </a:srgbClr>
                </a:outerShdw>
              </a:effectLst>
              <a:latin typeface="Arial" pitchFamily="34" charset="0"/>
              <a:ea typeface="Arial" pitchFamily="34" charset="0"/>
            </a:endParaRPr>
          </a:p>
          <a:p>
            <a:r>
              <a:rPr>
                <a:solidFill>
                  <a:srgbClr val="FF0000"/>
                </a:solidFill>
                <a:effectLst>
                  <a:outerShdw blurRad="38100" dist="25400" dir="5400000" algn="ctr" rotWithShape="0">
                    <a:srgbClr val="6E747A">
                      <a:alpha val="43000"/>
                    </a:srgbClr>
                  </a:outerShdw>
                </a:effectLst>
                <a:latin typeface="Arial" pitchFamily="34" charset="0"/>
                <a:ea typeface="Arial" pitchFamily="34" charset="0"/>
              </a:rPr>
              <a:t>Then use the red crocodile clip to clamp P0, and the other end clamps the interface of the earphone 2.</a:t>
            </a:r>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After downloading the program, you can play music from the earphone.</a:t>
            </a:r>
            <a:endParaRPr>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56285"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4" name="图片 13"/>
          <p:cNvPicPr>
            <a:picLocks noChangeAspect="1"/>
          </p:cNvPicPr>
          <p:nvPr/>
        </p:nvPicPr>
        <p:blipFill>
          <a:blip r:embed="rId1"/>
          <a:stretch>
            <a:fillRect/>
          </a:stretch>
        </p:blipFill>
        <p:spPr>
          <a:xfrm>
            <a:off x="2835275" y="1210945"/>
            <a:ext cx="5894705" cy="3197860"/>
          </a:xfrm>
          <a:prstGeom prst="rect">
            <a:avLst/>
          </a:prstGeom>
        </p:spPr>
      </p:pic>
      <p:sp>
        <p:nvSpPr>
          <p:cNvPr id="5" name="矩形 4"/>
          <p:cNvSpPr/>
          <p:nvPr/>
        </p:nvSpPr>
        <p:spPr>
          <a:xfrm>
            <a:off x="1102298"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2"/>
          <a:stretch>
            <a:fillRect/>
          </a:stretch>
        </p:blipFill>
        <p:spPr>
          <a:xfrm>
            <a:off x="8960485" y="2580640"/>
            <a:ext cx="2209800" cy="1219200"/>
          </a:xfrm>
          <a:prstGeom prst="rect">
            <a:avLst/>
          </a:prstGeom>
        </p:spPr>
      </p:pic>
      <p:pic>
        <p:nvPicPr>
          <p:cNvPr id="3" name="图片 2"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9" name="文本框 18"/>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2" name="文本框 1"/>
          <p:cNvSpPr txBox="1"/>
          <p:nvPr/>
        </p:nvSpPr>
        <p:spPr>
          <a:xfrm>
            <a:off x="4214495" y="1674495"/>
            <a:ext cx="5583555" cy="2553335"/>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rPr>
              <a:t>●  </a:t>
            </a:r>
            <a:r>
              <a:rPr sz="3200" dirty="0">
                <a:solidFill>
                  <a:schemeClr val="accent5">
                    <a:lumMod val="75000"/>
                  </a:schemeClr>
                </a:solidFill>
                <a:latin typeface="Arial" pitchFamily="34" charset="0"/>
                <a:ea typeface="Arial" pitchFamily="34" charset="0"/>
              </a:rPr>
              <a:t>1 X Micro: bit Board</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sz="3200" dirty="0">
                <a:solidFill>
                  <a:schemeClr val="accent5">
                    <a:lumMod val="75000"/>
                  </a:schemeClr>
                </a:solidFill>
                <a:latin typeface="Arial" pitchFamily="34" charset="0"/>
                <a:ea typeface="Arial" pitchFamily="34" charset="0"/>
              </a:rPr>
              <a:t>1 X Micro USB Cable</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2 X </a:t>
            </a:r>
            <a:r>
              <a:rPr sz="3200" dirty="0">
                <a:solidFill>
                  <a:schemeClr val="accent5">
                    <a:lumMod val="75000"/>
                  </a:schemeClr>
                </a:solidFill>
                <a:latin typeface="Arial" pitchFamily="34" charset="0"/>
                <a:ea typeface="Arial" pitchFamily="34" charset="0"/>
                <a:sym typeface="+mn-ea"/>
              </a:rPr>
              <a:t>Crocodile clip cable</a:t>
            </a:r>
            <a:endParaRPr sz="3200" dirty="0">
              <a:solidFill>
                <a:schemeClr val="accent5">
                  <a:lumMod val="75000"/>
                </a:schemeClr>
              </a:solidFill>
              <a:latin typeface="Arial" pitchFamily="34" charset="0"/>
              <a:ea typeface="Arial" pitchFamily="34" charset="0"/>
              <a:sym typeface="+mn-ea"/>
            </a:endParaRPr>
          </a:p>
          <a:p>
            <a:r>
              <a:rPr sz="3200" dirty="0">
                <a:solidFill>
                  <a:schemeClr val="accent5">
                    <a:lumMod val="75000"/>
                  </a:schemeClr>
                </a:solidFill>
                <a:latin typeface="Arial" pitchFamily="34" charset="0"/>
                <a:ea typeface="Arial" pitchFamily="34" charset="0"/>
                <a:sym typeface="+mn-ea"/>
              </a:rPr>
              <a:t>●  1 X Headphones</a:t>
            </a:r>
            <a:endParaRPr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a:t>
            </a:r>
            <a:r>
              <a:rPr lang="zh-CN" altLang="en-US" sz="3200" dirty="0">
                <a:solidFill>
                  <a:schemeClr val="accent5">
                    <a:lumMod val="75000"/>
                  </a:schemeClr>
                </a:solidFill>
                <a:latin typeface="Arial" pitchFamily="34" charset="0"/>
                <a:ea typeface="Arial" pitchFamily="34" charset="0"/>
              </a:rPr>
              <a:t>2 X AAA batteries</a:t>
            </a:r>
            <a:endParaRPr lang="zh-CN" altLang="en-US" sz="3200" dirty="0">
              <a:solidFill>
                <a:schemeClr val="accent5">
                  <a:lumMod val="75000"/>
                </a:schemeClr>
              </a:solidFill>
              <a:latin typeface="Arial" pitchFamily="34" charset="0"/>
              <a:ea typeface="Arial" pitchFamily="34" charset="0"/>
            </a:endParaRPr>
          </a:p>
        </p:txBody>
      </p:sp>
      <p:sp>
        <p:nvSpPr>
          <p:cNvPr id="3" name="文本框 2"/>
          <p:cNvSpPr txBox="1"/>
          <p:nvPr/>
        </p:nvSpPr>
        <p:spPr>
          <a:xfrm>
            <a:off x="2849245" y="4122420"/>
            <a:ext cx="8710930" cy="118872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rPr>
              <a:t>Then the micro:bit is connected to the computer through USB, and the computer will pop up a U disk and click the URL in the U disk to enter the programming interface.</a:t>
            </a:r>
            <a:endParaRPr sz="2400"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638113" y="2002382"/>
            <a:ext cx="2118598" cy="1272213"/>
            <a:chOff x="5213810" y="4799296"/>
            <a:chExt cx="2118598" cy="1272213"/>
          </a:xfrm>
        </p:grpSpPr>
        <p:sp>
          <p:nvSpPr>
            <p:cNvPr id="26" name="任意多边形 25"/>
            <p:cNvSpPr/>
            <p:nvPr/>
          </p:nvSpPr>
          <p:spPr>
            <a:xfrm>
              <a:off x="5213810" y="479929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214048" y="5409995"/>
              <a:ext cx="2118360" cy="521970"/>
            </a:xfrm>
            <a:prstGeom prst="rect">
              <a:avLst/>
            </a:prstGeom>
            <a:noFill/>
          </p:spPr>
          <p:txBody>
            <a:bodyPr wrap="none" rtlCol="0">
              <a:spAutoFit/>
            </a:bodyPr>
            <a:lstStyle/>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grpSp>
      <p:pic>
        <p:nvPicPr>
          <p:cNvPr id="4" name="图片 3"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686373" y="226209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3867150" y="1000125"/>
            <a:ext cx="4457065" cy="485711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矩形 1"/>
          <p:cNvSpPr/>
          <p:nvPr/>
        </p:nvSpPr>
        <p:spPr>
          <a:xfrm>
            <a:off x="686373" y="226209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5" name="图片 4"/>
          <p:cNvPicPr>
            <a:picLocks noChangeAspect="1"/>
          </p:cNvPicPr>
          <p:nvPr/>
        </p:nvPicPr>
        <p:blipFill>
          <a:blip r:embed="rId1"/>
          <a:stretch>
            <a:fillRect/>
          </a:stretch>
        </p:blipFill>
        <p:spPr>
          <a:xfrm>
            <a:off x="3622675" y="1150620"/>
            <a:ext cx="5781040" cy="438086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14973" y="2519272"/>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729230" y="1641475"/>
            <a:ext cx="8805545" cy="3575685"/>
          </a:xfrm>
          <a:prstGeom prst="rect">
            <a:avLst/>
          </a:prstGeom>
        </p:spPr>
      </p:pic>
      <p:pic>
        <p:nvPicPr>
          <p:cNvPr id="7" name="图片 6" descr="新Logo标志 - 长方形"/>
          <p:cNvPicPr>
            <a:picLocks noChangeAspect="1"/>
          </p:cNvPicPr>
          <p:nvPr/>
        </p:nvPicPr>
        <p:blipFill>
          <a:blip r:embed="rId2"/>
          <a:stretch>
            <a:fillRect/>
          </a:stretch>
        </p:blipFill>
        <p:spPr>
          <a:xfrm>
            <a:off x="1542415" y="93980"/>
            <a:ext cx="1369695" cy="6851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0109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5</a:t>
            </a:r>
            <a:endParaRPr lang="en-US" altLang="zh-CN" sz="2800" dirty="0" smtClean="0">
              <a:solidFill>
                <a:schemeClr val="accent5">
                  <a:lumMod val="75000"/>
                </a:schemeClr>
              </a:solidFill>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entry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4" name="文本框 3"/>
          <p:cNvSpPr txBox="1"/>
          <p:nvPr/>
        </p:nvSpPr>
        <p:spPr>
          <a:xfrm>
            <a:off x="2858135" y="932815"/>
            <a:ext cx="7789545" cy="4831080"/>
          </a:xfrm>
          <a:prstGeom prst="rect">
            <a:avLst/>
          </a:prstGeom>
          <a:noFill/>
        </p:spPr>
        <p:txBody>
          <a:bodyPr wrap="square" rtlCol="0" anchor="t">
            <a:spAutoFit/>
          </a:bodyPr>
          <a:p>
            <a:pPr algn="l"/>
            <a:r>
              <a:rPr lang="zh-CN" altLang="en-US" sz="2800" dirty="0">
                <a:solidFill>
                  <a:schemeClr val="accent5">
                    <a:lumMod val="75000"/>
                  </a:schemeClr>
                </a:solidFill>
                <a:latin typeface="Arial" pitchFamily="34" charset="0"/>
                <a:ea typeface="Arial" pitchFamily="34" charset="0"/>
                <a:sym typeface="+mn-ea"/>
              </a:rPr>
              <a:t>Do you learn the course today?</a:t>
            </a:r>
            <a:endParaRPr lang="zh-CN" altLang="en-US"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If you learn to do it, give yourself a top quack.</a:t>
            </a:r>
            <a:endParaRPr sz="2800" dirty="0">
              <a:solidFill>
                <a:schemeClr val="accent5">
                  <a:lumMod val="75000"/>
                </a:schemeClr>
              </a:solidFill>
              <a:latin typeface="Arial" pitchFamily="34" charset="0"/>
              <a:ea typeface="Arial" pitchFamily="34" charset="0"/>
              <a:sym typeface="+mn-ea"/>
            </a:endParaRPr>
          </a:p>
          <a:p>
            <a:pPr algn="l"/>
            <a:r>
              <a:rPr sz="2800" dirty="0">
                <a:solidFill>
                  <a:schemeClr val="accent5">
                    <a:lumMod val="75000"/>
                  </a:schemeClr>
                </a:solidFill>
                <a:latin typeface="Arial" pitchFamily="34" charset="0"/>
                <a:ea typeface="Arial" pitchFamily="34" charset="0"/>
                <a:sym typeface="+mn-ea"/>
              </a:rPr>
              <a:t>Now give you a homework assignment.</a:t>
            </a:r>
            <a:endParaRPr sz="2800" dirty="0">
              <a:solidFill>
                <a:schemeClr val="accent5">
                  <a:lumMod val="75000"/>
                </a:schemeClr>
              </a:solidFill>
              <a:latin typeface="Arial" pitchFamily="34" charset="0"/>
              <a:ea typeface="Arial" pitchFamily="34" charset="0"/>
              <a:sym typeface="+mn-ea"/>
            </a:endParaRPr>
          </a:p>
          <a:p>
            <a:pPr algn="l"/>
            <a:endParaRPr sz="2800" dirty="0">
              <a:solidFill>
                <a:schemeClr val="accent5">
                  <a:lumMod val="75000"/>
                </a:schemeClr>
              </a:solidFill>
              <a:latin typeface="Arial" pitchFamily="34" charset="0"/>
              <a:ea typeface="Arial" pitchFamily="34" charset="0"/>
              <a:sym typeface="+mn-ea"/>
            </a:endParaRPr>
          </a:p>
          <a:p>
            <a:pPr algn="l"/>
            <a:r>
              <a:rPr lang="zh-CN" altLang="en-US"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rPr>
              <a:t>On the basis of the playing music we just realized, plus the function of the key, we play the song after pressing the key, and the name of the song is displayed on the dot matrix.</a:t>
            </a:r>
            <a:endParaRPr lang="zh-CN" altLang="en-US" sz="2800" dirty="0">
              <a:solidFill>
                <a:srgbClr val="FF0000"/>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r>
              <a:rPr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rPr>
              <a:t>Start your little brain. Try it.</a:t>
            </a:r>
            <a:endParaRPr lang="en-US" altLang="zh-CN" sz="2800" dirty="0">
              <a:solidFill>
                <a:schemeClr val="accent5">
                  <a:lumMod val="75000"/>
                </a:schemeClr>
              </a:solidFill>
              <a:effectLst>
                <a:outerShdw blurRad="38100" dist="19050" dir="2700000" algn="tl" rotWithShape="0">
                  <a:schemeClr val="dk1">
                    <a:alpha val="40000"/>
                  </a:schemeClr>
                </a:outerShdw>
              </a:effectLst>
              <a:latin typeface="Arial" pitchFamily="34" charset="0"/>
              <a:ea typeface="Arial" pitchFamily="34" charset="0"/>
              <a:sym typeface="+mn-ea"/>
            </a:endParaRPr>
          </a:p>
          <a:p>
            <a:pPr algn="l"/>
            <a:endParaRPr lang="en-US" altLang="zh-CN" sz="2800"/>
          </a:p>
        </p:txBody>
      </p:sp>
      <p:pic>
        <p:nvPicPr>
          <p:cNvPr id="5" name="图片 4" descr="大拇指"/>
          <p:cNvPicPr>
            <a:picLocks noChangeAspect="1"/>
          </p:cNvPicPr>
          <p:nvPr/>
        </p:nvPicPr>
        <p:blipFill>
          <a:blip r:embed="rId1"/>
          <a:stretch>
            <a:fillRect/>
          </a:stretch>
        </p:blipFill>
        <p:spPr>
          <a:xfrm>
            <a:off x="10118090" y="1277620"/>
            <a:ext cx="579755" cy="579755"/>
          </a:xfrm>
          <a:prstGeom prst="rect">
            <a:avLst/>
          </a:prstGeom>
        </p:spPr>
      </p:pic>
      <p:pic>
        <p:nvPicPr>
          <p:cNvPr id="6" name="图片 5" descr="疑问"/>
          <p:cNvPicPr>
            <a:picLocks noChangeAspect="1"/>
          </p:cNvPicPr>
          <p:nvPr/>
        </p:nvPicPr>
        <p:blipFill>
          <a:blip r:embed="rId2"/>
          <a:stretch>
            <a:fillRect/>
          </a:stretch>
        </p:blipFill>
        <p:spPr>
          <a:xfrm>
            <a:off x="7222490" y="4742815"/>
            <a:ext cx="607695" cy="512445"/>
          </a:xfrm>
          <a:prstGeom prst="rect">
            <a:avLst/>
          </a:prstGeom>
        </p:spPr>
      </p:pic>
      <p:sp>
        <p:nvSpPr>
          <p:cNvPr id="3" name="矩形 2"/>
          <p:cNvSpPr/>
          <p:nvPr/>
        </p:nvSpPr>
        <p:spPr>
          <a:xfrm>
            <a:off x="916481" y="2585141"/>
            <a:ext cx="1802765"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Have a try</a:t>
            </a:r>
            <a:endParaRPr lang="en-US" altLang="zh-CN" sz="2800" dirty="0">
              <a:solidFill>
                <a:schemeClr val="accent5">
                  <a:lumMod val="75000"/>
                </a:schemeClr>
              </a:solidFill>
              <a:latin typeface="Arial" pitchFamily="34" charset="0"/>
              <a:ea typeface="Arial" pitchFamily="34" charset="0"/>
            </a:endParaRPr>
          </a:p>
        </p:txBody>
      </p:sp>
      <p:pic>
        <p:nvPicPr>
          <p:cNvPr id="8" name="图片 7" descr="新Logo标志 - 长方形"/>
          <p:cNvPicPr>
            <a:picLocks noChangeAspect="1"/>
          </p:cNvPicPr>
          <p:nvPr/>
        </p:nvPicPr>
        <p:blipFill>
          <a:blip r:embed="rId3"/>
          <a:stretch>
            <a:fillRect/>
          </a:stretch>
        </p:blipFill>
        <p:spPr>
          <a:xfrm>
            <a:off x="1542415" y="93980"/>
            <a:ext cx="1369695" cy="6851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2729230" y="3028950"/>
            <a:ext cx="7263765" cy="922020"/>
          </a:xfrm>
          <a:prstGeom prst="rect">
            <a:avLst/>
          </a:prstGeom>
          <a:noFill/>
        </p:spPr>
        <p:txBody>
          <a:bodyPr wrap="square" rtlCol="0">
            <a:spAutoFit/>
          </a:bodyPr>
          <a:lstStyle/>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094286" y="1072882"/>
            <a:ext cx="10464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micro:bit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project </a:t>
            </a:r>
            <a:endParaRPr lang="en-US" altLang="zh-CN" dirty="0">
              <a:solidFill>
                <a:schemeClr val="accent5">
                  <a:lumMod val="75000"/>
                </a:schemeClr>
              </a:solidFill>
              <a:latin typeface="Arial" pitchFamily="34" charset="0"/>
              <a:ea typeface="Arial" pitchFamily="34" charset="0"/>
            </a:endParaRPr>
          </a:p>
        </p:txBody>
      </p:sp>
      <p:grpSp>
        <p:nvGrpSpPr>
          <p:cNvPr id="25" name="组合 24"/>
          <p:cNvGrpSpPr/>
          <p:nvPr/>
        </p:nvGrpSpPr>
        <p:grpSpPr>
          <a:xfrm>
            <a:off x="518733" y="3918177"/>
            <a:ext cx="2146300" cy="1272213"/>
            <a:chOff x="5213810" y="4721826"/>
            <a:chExt cx="2146300" cy="1272213"/>
          </a:xfrm>
        </p:grpSpPr>
        <p:sp>
          <p:nvSpPr>
            <p:cNvPr id="26" name="任意多边形 25"/>
            <p:cNvSpPr/>
            <p:nvPr/>
          </p:nvSpPr>
          <p:spPr>
            <a:xfrm>
              <a:off x="5213810" y="4721826"/>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532580" y="5217126"/>
              <a:ext cx="1827530" cy="645160"/>
            </a:xfrm>
            <a:prstGeom prst="rect">
              <a:avLst/>
            </a:prstGeom>
            <a:noFill/>
          </p:spPr>
          <p:txBody>
            <a:bodyPr wrap="square" rtlCol="0">
              <a:spAutoFit/>
            </a:bodyPr>
            <a:lstStyle/>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grpSp>
      <p:sp>
        <p:nvSpPr>
          <p:cNvPr id="15" name="文本框 14"/>
          <p:cNvSpPr txBox="1"/>
          <p:nvPr/>
        </p:nvSpPr>
        <p:spPr>
          <a:xfrm>
            <a:off x="1383030" y="10160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entry</a:t>
            </a:r>
            <a:r>
              <a:rPr lang="zh-CN" altLang="en-US" sz="3200">
                <a:solidFill>
                  <a:schemeClr val="bg1"/>
                </a:solidFill>
                <a:latin typeface="Arial" pitchFamily="34" charset="0"/>
                <a:ea typeface="Arial" pitchFamily="34" charset="0"/>
              </a:rPr>
              <a:t> video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894070"/>
            <a:ext cx="12192000" cy="97599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pic>
        <p:nvPicPr>
          <p:cNvPr id="7" name="图片 6" descr="新Logo标志 - 长方形"/>
          <p:cNvPicPr>
            <a:picLocks noChangeAspect="1"/>
          </p:cNvPicPr>
          <p:nvPr/>
        </p:nvPicPr>
        <p:blipFill>
          <a:blip r:embed="rId1"/>
          <a:stretch>
            <a:fillRect/>
          </a:stretch>
        </p:blipFill>
        <p:spPr>
          <a:xfrm>
            <a:off x="1542415" y="93980"/>
            <a:ext cx="1369695" cy="685165"/>
          </a:xfrm>
          <a:prstGeom prst="rect">
            <a:avLst/>
          </a:prstGeom>
        </p:spPr>
      </p:pic>
    </p:spTree>
  </p:cSld>
  <p:clrMapOvr>
    <a:masterClrMapping/>
  </p:clrMapOvr>
  <p:transition>
    <p:wipe/>
  </p:transition>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2493</Words>
  <Application>WPS 演示</Application>
  <PresentationFormat>自定义</PresentationFormat>
  <Paragraphs>120</Paragraphs>
  <Slides>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78</cp:revision>
  <dcterms:created xsi:type="dcterms:W3CDTF">2014-02-21T16:31:00Z</dcterms:created>
  <dcterms:modified xsi:type="dcterms:W3CDTF">2020-12-31T07:49:19Z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