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89" r:id="rId4"/>
    <p:sldId id="264" r:id="rId5"/>
    <p:sldId id="290" r:id="rId6"/>
    <p:sldId id="268" r:id="rId7"/>
    <p:sldId id="277" r:id="rId8"/>
    <p:sldId id="281" r:id="rId9"/>
    <p:sldId id="285" r:id="rId10"/>
    <p:sldId id="269" r:id="rId11"/>
    <p:sldId id="292" r:id="rId12"/>
    <p:sldId id="291"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微软雅黑 Light" charset="-122"/>
      <p:regular r:id="rId21"/>
    </p:embeddedFont>
    <p:embeddedFont>
      <p:font typeface="方正喵呜体" charset="0"/>
      <p:regular r:id="rId22"/>
    </p:embeddedFont>
    <p:embeddedFont>
      <p:font typeface="方正卡通简体" charset="0"/>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image" Target="../media/image2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5.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11.jpe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4.jpe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Lesson 7</a:t>
            </a:r>
            <a:endPar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7 “Dice game”</a:t>
            </a:r>
            <a:endParaRPr 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5</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itchFamily="34" charset="0"/>
                <a:ea typeface="Arial" pitchFamily="34" charset="0"/>
                <a:sym typeface="+mn-ea"/>
              </a:rPr>
              <a:t>Do you learn the course today?</a:t>
            </a:r>
            <a:endParaRPr lang="zh-CN" altLang="en-US"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If you learn to do it, give yourself a top quack.</a:t>
            </a:r>
            <a:endParaRPr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Now give you a homework assignment.</a:t>
            </a:r>
            <a:endParaRPr sz="2800" dirty="0">
              <a:solidFill>
                <a:schemeClr val="accent5">
                  <a:lumMod val="75000"/>
                </a:schemeClr>
              </a:solidFill>
              <a:latin typeface="Arial" pitchFamily="34" charset="0"/>
              <a:ea typeface="Arial" pitchFamily="34" charset="0"/>
              <a:sym typeface="+mn-ea"/>
            </a:endParaRPr>
          </a:p>
          <a:p>
            <a:pPr algn="l"/>
            <a:r>
              <a:rPr sz="2800" dirty="0">
                <a:solidFill>
                  <a:srgbClr val="FF0000"/>
                </a:solidFill>
                <a:latin typeface="Arial" pitchFamily="34" charset="0"/>
                <a:ea typeface="Arial" pitchFamily="34" charset="0"/>
                <a:sym typeface="+mn-ea"/>
              </a:rPr>
              <a:t>  </a:t>
            </a:r>
            <a:endParaRPr sz="2800" dirty="0">
              <a:solidFill>
                <a:srgbClr val="FF0000"/>
              </a:solidFill>
              <a:latin typeface="Arial" pitchFamily="34" charset="0"/>
              <a:ea typeface="Arial" pitchFamily="34" charset="0"/>
              <a:sym typeface="+mn-ea"/>
            </a:endParaRPr>
          </a:p>
          <a:p>
            <a:pPr algn="l"/>
            <a:endParaRPr sz="2800" dirty="0">
              <a:solidFill>
                <a:srgbClr val="FF0000"/>
              </a:solidFill>
              <a:latin typeface="Arial" pitchFamily="34" charset="0"/>
              <a:ea typeface="Arial" pitchFamily="34" charset="0"/>
              <a:sym typeface="+mn-ea"/>
            </a:endParaRPr>
          </a:p>
          <a:p>
            <a:pPr algn="l"/>
            <a:r>
              <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rPr>
              <a:t>On micro:bit, we can play a melody when we shake it.</a:t>
            </a:r>
            <a:endPar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lang="en-US" altLang="zh-CN" sz="2800"/>
          </a:p>
        </p:txBody>
      </p:sp>
      <p:pic>
        <p:nvPicPr>
          <p:cNvPr id="5" name="图片 4" descr="大拇指"/>
          <p:cNvPicPr>
            <a:picLocks noChangeAspect="1"/>
          </p:cNvPicPr>
          <p:nvPr/>
        </p:nvPicPr>
        <p:blipFill>
          <a:blip r:embed="rId1"/>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2"/>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Have a try</a:t>
            </a:r>
            <a:endParaRPr lang="en-US" altLang="zh-CN" sz="2800" dirty="0">
              <a:solidFill>
                <a:schemeClr val="accent5">
                  <a:lumMod val="75000"/>
                </a:schemeClr>
              </a:solidFill>
              <a:latin typeface="Arial" pitchFamily="34" charset="0"/>
              <a:ea typeface="Arial" pitchFamily="34" charset="0"/>
            </a:endParaRPr>
          </a:p>
        </p:txBody>
      </p:sp>
      <p:pic>
        <p:nvPicPr>
          <p:cNvPr id="8" name="图片 7"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micro:bit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project </a:t>
            </a:r>
            <a:endParaRPr lang="en-US" altLang="zh-CN"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1223010" y="14859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entry</a:t>
            </a:r>
            <a:r>
              <a:rPr lang="zh-CN" altLang="en-US" sz="3200">
                <a:solidFill>
                  <a:schemeClr val="bg1"/>
                </a:solidFill>
                <a:latin typeface="Arial" pitchFamily="34" charset="0"/>
                <a:ea typeface="Arial" pitchFamily="34" charset="0"/>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a:t>
            </a:r>
            <a:r>
              <a:rPr lang="en-US" dirty="0" smtClean="0">
                <a:latin typeface="Arial" pitchFamily="34" charset="0"/>
                <a:ea typeface="Arial" pitchFamily="34" charset="0"/>
              </a:rPr>
              <a:t>5</a:t>
            </a:r>
            <a:endParaRPr lang="en-US" dirty="0">
              <a:latin typeface="Arial" pitchFamily="34" charset="0"/>
              <a:ea typeface="Arial"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hlinkClick r:id="rId3" action="ppaction://hlinksldjump"/>
              </a:rPr>
              <a:t>Have a try </a:t>
            </a:r>
            <a:endParaRPr lang="en-US" altLang="zh-CN" dirty="0">
              <a:solidFill>
                <a:schemeClr val="accent5">
                  <a:lumMod val="75000"/>
                </a:schemeClr>
              </a:solidFill>
              <a:latin typeface="Arial" pitchFamily="34" charset="0"/>
              <a:ea typeface="Arial" pitchFamily="34" charset="0"/>
              <a:hlinkClick r:id="rId3" action="ppaction://hlinksldjump"/>
            </a:endParaRPr>
          </a:p>
          <a:p>
            <a:pPr algn="l"/>
            <a:endParaRPr lang="en-US" altLang="zh-CN" dirty="0">
              <a:solidFill>
                <a:schemeClr val="accent5">
                  <a:lumMod val="75000"/>
                </a:schemeClr>
              </a:solidFill>
              <a:latin typeface="Arial" pitchFamily="34" charset="0"/>
              <a:ea typeface="Arial" pitchFamily="34" charset="0"/>
              <a:hlinkClick r:id="rId3" action="ppaction://hlinksldjump"/>
            </a:endParaRPr>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961640" y="4758055"/>
            <a:ext cx="8206740"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charset="-122"/>
                <a:ea typeface="微软雅黑 Light" charset="-122"/>
              </a:rPr>
              <a:t>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shake a roll of micro:bit</a:t>
            </a:r>
            <a:r>
              <a:rPr lang="en-US" altLang="zh-CN">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There are 1-6 points randomly appearing on the dot matrix, which is exactly the same as playing the dice. You can call your buddy to play this game, see who points out relatively large</a:t>
            </a:r>
            <a:endParaRPr>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3243580" y="1012825"/>
            <a:ext cx="2100580" cy="1654175"/>
          </a:xfrm>
          <a:prstGeom prst="rect">
            <a:avLst/>
          </a:prstGeom>
        </p:spPr>
      </p:pic>
      <p:pic>
        <p:nvPicPr>
          <p:cNvPr id="5" name="图片 4"/>
          <p:cNvPicPr>
            <a:picLocks noChangeAspect="1"/>
          </p:cNvPicPr>
          <p:nvPr/>
        </p:nvPicPr>
        <p:blipFill>
          <a:blip r:embed="rId2"/>
          <a:stretch>
            <a:fillRect/>
          </a:stretch>
        </p:blipFill>
        <p:spPr>
          <a:xfrm>
            <a:off x="5945505" y="1012825"/>
            <a:ext cx="2068830" cy="1654175"/>
          </a:xfrm>
          <a:prstGeom prst="rect">
            <a:avLst/>
          </a:prstGeom>
        </p:spPr>
      </p:pic>
      <p:pic>
        <p:nvPicPr>
          <p:cNvPr id="13" name="图片 12"/>
          <p:cNvPicPr>
            <a:picLocks noChangeAspect="1"/>
          </p:cNvPicPr>
          <p:nvPr/>
        </p:nvPicPr>
        <p:blipFill>
          <a:blip r:embed="rId3"/>
          <a:stretch>
            <a:fillRect/>
          </a:stretch>
        </p:blipFill>
        <p:spPr>
          <a:xfrm>
            <a:off x="8609330" y="1012825"/>
            <a:ext cx="2090420" cy="1654175"/>
          </a:xfrm>
          <a:prstGeom prst="rect">
            <a:avLst/>
          </a:prstGeom>
        </p:spPr>
      </p:pic>
      <p:pic>
        <p:nvPicPr>
          <p:cNvPr id="14" name="图片 13"/>
          <p:cNvPicPr>
            <a:picLocks noChangeAspect="1"/>
          </p:cNvPicPr>
          <p:nvPr/>
        </p:nvPicPr>
        <p:blipFill>
          <a:blip r:embed="rId4"/>
          <a:stretch>
            <a:fillRect/>
          </a:stretch>
        </p:blipFill>
        <p:spPr>
          <a:xfrm>
            <a:off x="3216275" y="2812415"/>
            <a:ext cx="2155190" cy="1675130"/>
          </a:xfrm>
          <a:prstGeom prst="rect">
            <a:avLst/>
          </a:prstGeom>
        </p:spPr>
      </p:pic>
      <p:pic>
        <p:nvPicPr>
          <p:cNvPr id="18" name="图片 17"/>
          <p:cNvPicPr>
            <a:picLocks noChangeAspect="1"/>
          </p:cNvPicPr>
          <p:nvPr/>
        </p:nvPicPr>
        <p:blipFill>
          <a:blip r:embed="rId5"/>
          <a:stretch>
            <a:fillRect/>
          </a:stretch>
        </p:blipFill>
        <p:spPr>
          <a:xfrm>
            <a:off x="5945505" y="2812415"/>
            <a:ext cx="2085975" cy="1687195"/>
          </a:xfrm>
          <a:prstGeom prst="rect">
            <a:avLst/>
          </a:prstGeom>
        </p:spPr>
      </p:pic>
      <p:pic>
        <p:nvPicPr>
          <p:cNvPr id="19" name="图片 18"/>
          <p:cNvPicPr>
            <a:picLocks noChangeAspect="1"/>
          </p:cNvPicPr>
          <p:nvPr/>
        </p:nvPicPr>
        <p:blipFill>
          <a:blip r:embed="rId6"/>
          <a:stretch>
            <a:fillRect/>
          </a:stretch>
        </p:blipFill>
        <p:spPr>
          <a:xfrm>
            <a:off x="8609330" y="2803525"/>
            <a:ext cx="2044065" cy="1684020"/>
          </a:xfrm>
          <a:prstGeom prst="rect">
            <a:avLst/>
          </a:prstGeom>
        </p:spPr>
      </p:pic>
      <p:sp>
        <p:nvSpPr>
          <p:cNvPr id="3" name="矩形 2"/>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8" name="图片 7" descr="新Logo标志 - 长方形"/>
          <p:cNvPicPr>
            <a:picLocks noChangeAspect="1"/>
          </p:cNvPicPr>
          <p:nvPr/>
        </p:nvPicPr>
        <p:blipFill>
          <a:blip r:embed="rId7"/>
          <a:stretch>
            <a:fillRect/>
          </a:stretch>
        </p:blipFill>
        <p:spPr>
          <a:xfrm>
            <a:off x="1731010" y="74930"/>
            <a:ext cx="1369695" cy="6851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rPr>
              <a:t>●  </a:t>
            </a:r>
            <a:r>
              <a:rPr sz="3200" dirty="0">
                <a:solidFill>
                  <a:schemeClr val="accent5">
                    <a:lumMod val="75000"/>
                  </a:schemeClr>
                </a:solidFill>
                <a:latin typeface="Arial" pitchFamily="34" charset="0"/>
                <a:ea typeface="Arial" pitchFamily="34" charset="0"/>
              </a:rPr>
              <a:t>1 X Micro: bit Board</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sz="3200" dirty="0">
                <a:solidFill>
                  <a:schemeClr val="accent5">
                    <a:lumMod val="75000"/>
                  </a:schemeClr>
                </a:solidFill>
                <a:latin typeface="Arial" pitchFamily="34" charset="0"/>
                <a:ea typeface="Arial" pitchFamily="34" charset="0"/>
              </a:rPr>
              <a:t>1 X Micro USB Cable</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lang="zh-CN" altLang="en-US" sz="3200" dirty="0">
                <a:solidFill>
                  <a:schemeClr val="accent5">
                    <a:lumMod val="75000"/>
                  </a:schemeClr>
                </a:solidFill>
                <a:latin typeface="Arial" pitchFamily="34" charset="0"/>
                <a:ea typeface="Arial" pitchFamily="34" charset="0"/>
              </a:rPr>
              <a:t>2 X AAA batteries</a:t>
            </a:r>
            <a:endParaRPr lang="zh-CN" altLang="en-US" sz="32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gr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2757170" y="1306830"/>
            <a:ext cx="4129405" cy="4243705"/>
          </a:xfrm>
          <a:prstGeom prst="rect">
            <a:avLst/>
          </a:prstGeom>
        </p:spPr>
      </p:pic>
      <p:pic>
        <p:nvPicPr>
          <p:cNvPr id="8" name="图片 7"/>
          <p:cNvPicPr>
            <a:picLocks noChangeAspect="1"/>
          </p:cNvPicPr>
          <p:nvPr/>
        </p:nvPicPr>
        <p:blipFill>
          <a:blip r:embed="rId2"/>
          <a:stretch>
            <a:fillRect/>
          </a:stretch>
        </p:blipFill>
        <p:spPr>
          <a:xfrm>
            <a:off x="7218680" y="1329690"/>
            <a:ext cx="4363085" cy="4197985"/>
          </a:xfrm>
          <a:prstGeom prst="rect">
            <a:avLst/>
          </a:prstGeom>
        </p:spPr>
      </p:pic>
      <p:pic>
        <p:nvPicPr>
          <p:cNvPr id="7" name="图片 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2755265" y="1262380"/>
            <a:ext cx="3733165" cy="4333240"/>
          </a:xfrm>
          <a:prstGeom prst="rect">
            <a:avLst/>
          </a:prstGeom>
        </p:spPr>
      </p:pic>
      <p:pic>
        <p:nvPicPr>
          <p:cNvPr id="8" name="图片 7"/>
          <p:cNvPicPr>
            <a:picLocks noChangeAspect="1"/>
          </p:cNvPicPr>
          <p:nvPr/>
        </p:nvPicPr>
        <p:blipFill>
          <a:blip r:embed="rId2"/>
          <a:stretch>
            <a:fillRect/>
          </a:stretch>
        </p:blipFill>
        <p:spPr>
          <a:xfrm>
            <a:off x="6585585" y="1281430"/>
            <a:ext cx="4199890" cy="4314190"/>
          </a:xfrm>
          <a:prstGeom prst="rect">
            <a:avLst/>
          </a:prstGeom>
        </p:spPr>
      </p:pic>
      <p:pic>
        <p:nvPicPr>
          <p:cNvPr id="2" name="图片 1"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8" name="矩形 27"/>
          <p:cNvSpPr/>
          <p:nvPr/>
        </p:nvSpPr>
        <p:spPr>
          <a:xfrm>
            <a:off x="755826" y="2477191"/>
            <a:ext cx="1605280" cy="953135"/>
          </a:xfrm>
          <a:prstGeom prst="rect">
            <a:avLst/>
          </a:prstGeom>
          <a:noFill/>
        </p:spPr>
        <p:txBody>
          <a:bodyPr wrap="none" rtlCol="0">
            <a:spAutoFit/>
          </a:bodyPr>
          <a:p>
            <a:r>
              <a:rPr lang="zh-CN" altLang="en-US" sz="2800" dirty="0">
                <a:solidFill>
                  <a:schemeClr val="accent5">
                    <a:lumMod val="75000"/>
                  </a:schemeClr>
                </a:solidFill>
                <a:latin typeface="Arial" pitchFamily="34" charset="0"/>
                <a:ea typeface="Arial" pitchFamily="34" charset="0"/>
              </a:rPr>
              <a:t>寻找积木</a:t>
            </a:r>
            <a:endParaRPr lang="zh-CN" altLang="en-US"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矩形 3"/>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3895725" y="1129030"/>
            <a:ext cx="4399915" cy="4599940"/>
          </a:xfrm>
          <a:prstGeom prst="rect">
            <a:avLst/>
          </a:prstGeom>
        </p:spPr>
      </p:pic>
      <p:pic>
        <p:nvPicPr>
          <p:cNvPr id="2" name="图片 1"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3146425" y="127635"/>
            <a:ext cx="10042525" cy="579120"/>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矩形 3"/>
          <p:cNvSpPr/>
          <p:nvPr/>
        </p:nvSpPr>
        <p:spPr>
          <a:xfrm>
            <a:off x="673038" y="227924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8" name="图片 7"/>
          <p:cNvPicPr>
            <a:picLocks noChangeAspect="1"/>
          </p:cNvPicPr>
          <p:nvPr/>
        </p:nvPicPr>
        <p:blipFill>
          <a:blip r:embed="rId1"/>
          <a:stretch>
            <a:fillRect/>
          </a:stretch>
        </p:blipFill>
        <p:spPr>
          <a:xfrm>
            <a:off x="2926080" y="898525"/>
            <a:ext cx="3818890" cy="1704975"/>
          </a:xfrm>
          <a:prstGeom prst="rect">
            <a:avLst/>
          </a:prstGeom>
        </p:spPr>
      </p:pic>
      <p:pic>
        <p:nvPicPr>
          <p:cNvPr id="11" name="图片 10"/>
          <p:cNvPicPr>
            <a:picLocks noChangeAspect="1"/>
          </p:cNvPicPr>
          <p:nvPr/>
        </p:nvPicPr>
        <p:blipFill>
          <a:blip r:embed="rId2"/>
          <a:stretch>
            <a:fillRect/>
          </a:stretch>
        </p:blipFill>
        <p:spPr>
          <a:xfrm>
            <a:off x="3439160" y="2982595"/>
            <a:ext cx="6828790" cy="2200275"/>
          </a:xfrm>
          <a:prstGeom prst="rect">
            <a:avLst/>
          </a:prstGeom>
        </p:spPr>
      </p:pic>
      <p:pic>
        <p:nvPicPr>
          <p:cNvPr id="12" name="图片 11"/>
          <p:cNvPicPr>
            <a:picLocks noChangeAspect="1"/>
          </p:cNvPicPr>
          <p:nvPr/>
        </p:nvPicPr>
        <p:blipFill>
          <a:blip r:embed="rId3"/>
          <a:stretch>
            <a:fillRect/>
          </a:stretch>
        </p:blipFill>
        <p:spPr>
          <a:xfrm>
            <a:off x="6974840" y="1303655"/>
            <a:ext cx="3847465" cy="895350"/>
          </a:xfrm>
          <a:prstGeom prst="rect">
            <a:avLst/>
          </a:prstGeom>
        </p:spPr>
      </p:pic>
      <p:pic>
        <p:nvPicPr>
          <p:cNvPr id="7" name="图片 6"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6718" y="248561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sp>
        <p:nvSpPr>
          <p:cNvPr id="4" name="矩形 3"/>
          <p:cNvSpPr/>
          <p:nvPr/>
        </p:nvSpPr>
        <p:spPr>
          <a:xfrm>
            <a:off x="288290" y="5671185"/>
            <a:ext cx="2630170" cy="829945"/>
          </a:xfrm>
          <a:prstGeom prst="rect">
            <a:avLst/>
          </a:prstGeom>
          <a:noFill/>
          <a:ln>
            <a:noFill/>
          </a:ln>
        </p:spPr>
        <p:txBody>
          <a:bodyPr wrap="square" rtlCol="0" anchor="t">
            <a:spAutoFit/>
          </a:bodyPr>
          <a:p>
            <a:pPr algn="ctr"/>
            <a:r>
              <a:rPr lang="en-US" altLang="zh-CN" sz="2400">
                <a:solidFill>
                  <a:srgbClr val="FF0000"/>
                </a:solidFill>
                <a:effectLst>
                  <a:outerShdw blurRad="38100" dist="25400" dir="5400000" algn="ctr" rotWithShape="0">
                    <a:srgbClr val="6E747A">
                      <a:alpha val="43000"/>
                    </a:srgbClr>
                  </a:outerShdw>
                </a:effectLst>
                <a:latin typeface="Arial" pitchFamily="34" charset="0"/>
                <a:ea typeface="Arial" pitchFamily="34" charset="0"/>
              </a:rPr>
              <a:t>The right blocks follow with the left </a:t>
            </a:r>
            <a:endParaRPr lang="en-US" altLang="zh-CN" sz="240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p:txBody>
      </p:sp>
      <p:pic>
        <p:nvPicPr>
          <p:cNvPr id="9" name="图片 8"/>
          <p:cNvPicPr>
            <a:picLocks noChangeAspect="1"/>
          </p:cNvPicPr>
          <p:nvPr/>
        </p:nvPicPr>
        <p:blipFill>
          <a:blip r:embed="rId1"/>
          <a:stretch>
            <a:fillRect/>
          </a:stretch>
        </p:blipFill>
        <p:spPr>
          <a:xfrm>
            <a:off x="2729230" y="848360"/>
            <a:ext cx="3365500" cy="5170805"/>
          </a:xfrm>
          <a:prstGeom prst="rect">
            <a:avLst/>
          </a:prstGeom>
        </p:spPr>
      </p:pic>
      <p:pic>
        <p:nvPicPr>
          <p:cNvPr id="10" name="图片 9"/>
          <p:cNvPicPr>
            <a:picLocks noChangeAspect="1"/>
          </p:cNvPicPr>
          <p:nvPr/>
        </p:nvPicPr>
        <p:blipFill>
          <a:blip r:embed="rId2"/>
          <a:stretch>
            <a:fillRect/>
          </a:stretch>
        </p:blipFill>
        <p:spPr>
          <a:xfrm>
            <a:off x="6862445" y="848360"/>
            <a:ext cx="2962910" cy="5207000"/>
          </a:xfrm>
          <a:prstGeom prst="rect">
            <a:avLst/>
          </a:prstGeom>
        </p:spPr>
      </p:pic>
      <p:pic>
        <p:nvPicPr>
          <p:cNvPr id="7" name="图片 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2498</Words>
  <Application>WPS 演示</Application>
  <PresentationFormat>自定义</PresentationFormat>
  <Paragraphs>142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81</cp:revision>
  <dcterms:created xsi:type="dcterms:W3CDTF">2014-02-21T16:31:00Z</dcterms:created>
  <dcterms:modified xsi:type="dcterms:W3CDTF">2020-12-31T07:50:07Z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