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71" r:id="rId4"/>
    <p:sldId id="262" r:id="rId5"/>
    <p:sldId id="272" r:id="rId6"/>
    <p:sldId id="264" r:id="rId7"/>
    <p:sldId id="265" r:id="rId8"/>
    <p:sldId id="268" r:id="rId9"/>
    <p:sldId id="274" r:id="rId10"/>
    <p:sldId id="273" r:id="rId11"/>
  </p:sldIdLst>
  <p:sldSz cx="12192000" cy="6858000"/>
  <p:notesSz cx="6858000" cy="9144000"/>
  <p:embeddedFontLst>
    <p:embeddedFont>
      <p:font typeface="icomoon" charset="0"/>
      <p:regular r:id="rId17"/>
    </p:embeddedFont>
    <p:embeddedFont>
      <p:font typeface="Yu Gothic UI Semibold" charset="-128"/>
      <p:regular r:id="rId18"/>
    </p:embeddedFont>
    <p:embeddedFont>
      <p:font typeface="方正喵呜体" charset="0"/>
      <p:regular r:id="rId19"/>
    </p:embeddedFont>
    <p:embeddedFont>
      <p:font typeface="方正卡通简体" charset="0"/>
      <p:regular r:id="rId2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23D"/>
    <a:srgbClr val="EC12CB"/>
    <a:srgbClr val="3BF55A"/>
    <a:srgbClr val="FC6334"/>
    <a:srgbClr val="9B3FF1"/>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721" autoAdjust="0"/>
    <p:restoredTop sz="94660"/>
  </p:normalViewPr>
  <p:slideViewPr>
    <p:cSldViewPr snapToGrid="0">
      <p:cViewPr varScale="1">
        <p:scale>
          <a:sx n="114" d="100"/>
          <a:sy n="114" d="100"/>
        </p:scale>
        <p:origin x="-720" y="-96"/>
      </p:cViewPr>
      <p:guideLst>
        <p:guide orient="horz" pos="2109"/>
        <p:guide pos="389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90083" y="421749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696085" y="1127125"/>
            <a:ext cx="8550275" cy="3538220"/>
          </a:xfrm>
          <a:prstGeom prst="rect">
            <a:avLst/>
          </a:prstGeom>
          <a:ln w="57150">
            <a:solidFill>
              <a:srgbClr val="5B9BD5"/>
            </a:solidFill>
          </a:ln>
        </p:spPr>
      </p:pic>
      <p:sp>
        <p:nvSpPr>
          <p:cNvPr id="29" name="任意多边形 28"/>
          <p:cNvSpPr/>
          <p:nvPr/>
        </p:nvSpPr>
        <p:spPr>
          <a:xfrm>
            <a:off x="1176501" y="60887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1574" y="2002439"/>
            <a:ext cx="3818633" cy="706755"/>
          </a:xfrm>
          <a:prstGeom prst="rect">
            <a:avLst/>
          </a:prstGeom>
          <a:noFill/>
        </p:spPr>
        <p:txBody>
          <a:bodyPr wrap="square" rtlCol="0">
            <a:spAutoFit/>
            <a:scene3d>
              <a:camera prst="orthographicFront"/>
              <a:lightRig rig="threePt" dir="t"/>
            </a:scene3d>
          </a:bodyPr>
          <a:lstStyle/>
          <a:p>
            <a:pPr algn="ctr"/>
            <a:r>
              <a:rPr lang="en-US" altLang="zh-CN" sz="4000" dirty="0" smtClean="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Lesson 8</a:t>
            </a:r>
            <a:endPar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5" name="文本框 4"/>
          <p:cNvSpPr txBox="1"/>
          <p:nvPr/>
        </p:nvSpPr>
        <p:spPr>
          <a:xfrm>
            <a:off x="1696085" y="3137535"/>
            <a:ext cx="8550275" cy="521970"/>
          </a:xfrm>
          <a:prstGeom prst="rect">
            <a:avLst/>
          </a:prstGeom>
          <a:noFill/>
        </p:spPr>
        <p:txBody>
          <a:bodyPr wrap="square" rtlCol="0">
            <a:spAutoFit/>
          </a:bodyPr>
          <a:lstStyle/>
          <a:p>
            <a:pPr algn="ct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8 “Good morning, good night”</a:t>
            </a:r>
            <a:endParaRPr lang="en-US" altLang="zh-CN" sz="28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任意多边形 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descr="新Logo标志 - 长方形"/>
          <p:cNvPicPr>
            <a:picLocks noChangeAspect="1"/>
          </p:cNvPicPr>
          <p:nvPr/>
        </p:nvPicPr>
        <p:blipFill>
          <a:blip r:embed="rId2"/>
          <a:stretch>
            <a:fillRect/>
          </a:stretch>
        </p:blipFill>
        <p:spPr>
          <a:xfrm>
            <a:off x="2106930" y="66040"/>
            <a:ext cx="1369695" cy="6851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a:t>
            </a:r>
            <a:r>
              <a:rPr lang="en-US" dirty="0" smtClean="0">
                <a:latin typeface="Arial" pitchFamily="34" charset="0"/>
                <a:ea typeface="Arial" pitchFamily="34" charset="0"/>
              </a:rPr>
              <a:t>5</a:t>
            </a:r>
            <a:endParaRPr lang="en-US" dirty="0">
              <a:latin typeface="Arial" pitchFamily="34" charset="0"/>
              <a:ea typeface="Arial"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hlinkClick r:id="rId2" action="ppaction://hlinksldjump"/>
              </a:rPr>
              <a:t>Have a try </a:t>
            </a:r>
            <a:endParaRPr lang="en-US" altLang="zh-CN" dirty="0">
              <a:solidFill>
                <a:schemeClr val="accent5">
                  <a:lumMod val="75000"/>
                </a:schemeClr>
              </a:solidFill>
              <a:latin typeface="Arial" pitchFamily="34" charset="0"/>
              <a:ea typeface="Arial" pitchFamily="34" charset="0"/>
              <a:hlinkClick r:id="rId2" action="ppaction://hlinksldjump"/>
            </a:endParaRPr>
          </a:p>
          <a:p>
            <a:pPr algn="l"/>
            <a:endParaRPr lang="en-US" altLang="zh-CN" dirty="0">
              <a:solidFill>
                <a:schemeClr val="accent5">
                  <a:lumMod val="75000"/>
                </a:schemeClr>
              </a:solidFill>
              <a:latin typeface="Arial" pitchFamily="34" charset="0"/>
              <a:ea typeface="Arial" pitchFamily="34" charset="0"/>
              <a:hlinkClick r:id="rId2" action="ppaction://hlinksldjump"/>
            </a:endParaRPr>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437255" y="4404995"/>
            <a:ext cx="6943090" cy="1737360"/>
          </a:xfrm>
          <a:prstGeom prst="rect">
            <a:avLst/>
          </a:prstGeom>
          <a:noFill/>
        </p:spPr>
        <p:txBody>
          <a:bodyPr wrap="square" rtlCol="0" anchor="t">
            <a:spAutoFit/>
          </a:bodyPr>
          <a:lstStyle/>
          <a:p>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a:t>
            </a:r>
            <a:r>
              <a:rPr>
                <a:solidFill>
                  <a:srgbClr val="FC6334"/>
                </a:solidFill>
                <a:effectLst>
                  <a:outerShdw blurRad="38100" dist="25400" dir="5400000" algn="ctr" rotWithShape="0">
                    <a:srgbClr val="6E747A">
                      <a:alpha val="43000"/>
                    </a:srgbClr>
                  </a:outerShdw>
                </a:effectLst>
                <a:latin typeface="Arial" pitchFamily="34" charset="0"/>
                <a:ea typeface="Arial" pitchFamily="34" charset="0"/>
              </a:rPr>
              <a:t>When the micro:bit development board is in the brighter environment, a pattern of the sun will be displayed on the dot matrix, which means to say "good morning" to everyone.</a:t>
            </a:r>
            <a:r>
              <a:rPr lang="zh-CN" altLang="en-US">
                <a:solidFill>
                  <a:srgbClr val="9B3FF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a:solidFill>
                  <a:srgbClr val="9B3FF1"/>
                </a:solidFill>
                <a:effectLst>
                  <a:outerShdw blurRad="38100" dist="25400" dir="5400000" algn="ctr" rotWithShape="0">
                    <a:srgbClr val="6E747A">
                      <a:alpha val="43000"/>
                    </a:srgbClr>
                  </a:outerShdw>
                </a:effectLst>
                <a:latin typeface="Arial" pitchFamily="34" charset="0"/>
                <a:ea typeface="Arial" pitchFamily="34" charset="0"/>
              </a:rPr>
              <a:t>similarly, when in a dark environment,  the moon pattern will be displayed on the dot matrix, which means to say "good night" to everyone.  </a:t>
            </a:r>
            <a:endParaRPr lang="en-US" altLang="zh-CN">
              <a:solidFill>
                <a:srgbClr val="9B3FF1"/>
              </a:solidFill>
              <a:effectLst>
                <a:outerShdw blurRad="38100" dist="25400" dir="5400000" algn="ctr" rotWithShape="0">
                  <a:srgbClr val="6E747A">
                    <a:alpha val="43000"/>
                  </a:srgbClr>
                </a:outerShdw>
              </a:effectLst>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8" name="图片 7"/>
          <p:cNvPicPr>
            <a:picLocks noChangeAspect="1"/>
          </p:cNvPicPr>
          <p:nvPr/>
        </p:nvPicPr>
        <p:blipFill>
          <a:blip r:embed="rId1"/>
          <a:stretch>
            <a:fillRect/>
          </a:stretch>
        </p:blipFill>
        <p:spPr>
          <a:xfrm>
            <a:off x="6779260" y="1298575"/>
            <a:ext cx="2647950" cy="2054860"/>
          </a:xfrm>
          <a:prstGeom prst="rect">
            <a:avLst/>
          </a:prstGeom>
        </p:spPr>
      </p:pic>
      <p:pic>
        <p:nvPicPr>
          <p:cNvPr id="9" name="图片 8"/>
          <p:cNvPicPr>
            <a:picLocks noChangeAspect="1"/>
          </p:cNvPicPr>
          <p:nvPr/>
        </p:nvPicPr>
        <p:blipFill>
          <a:blip r:embed="rId2"/>
          <a:stretch>
            <a:fillRect/>
          </a:stretch>
        </p:blipFill>
        <p:spPr>
          <a:xfrm>
            <a:off x="3352800" y="1262380"/>
            <a:ext cx="2695575" cy="2129155"/>
          </a:xfrm>
          <a:prstGeom prst="rect">
            <a:avLst/>
          </a:prstGeom>
        </p:spPr>
      </p:pic>
      <p:sp>
        <p:nvSpPr>
          <p:cNvPr id="10" name="矩形 9"/>
          <p:cNvSpPr/>
          <p:nvPr/>
        </p:nvSpPr>
        <p:spPr>
          <a:xfrm>
            <a:off x="3617595" y="3476625"/>
            <a:ext cx="2115820" cy="706755"/>
          </a:xfrm>
          <a:prstGeom prst="rect">
            <a:avLst/>
          </a:prstGeom>
          <a:noFill/>
          <a:ln>
            <a:noFill/>
          </a:ln>
        </p:spPr>
        <p:txBody>
          <a:bodyPr wrap="square" rtlCol="0" anchor="t">
            <a:spAutoFit/>
          </a:bodyPr>
          <a:lstStyle/>
          <a:p>
            <a:pPr algn="ctr"/>
            <a:r>
              <a:rPr lang="en-US" altLang="zh-CN" sz="2000">
                <a:solidFill>
                  <a:srgbClr val="FF0000"/>
                </a:solidFill>
                <a:effectLst>
                  <a:outerShdw blurRad="38100" dist="25400" dir="5400000" algn="ctr" rotWithShape="0">
                    <a:srgbClr val="6E747A">
                      <a:alpha val="43000"/>
                    </a:srgbClr>
                  </a:outerShdw>
                </a:effectLst>
                <a:latin typeface="Arial" pitchFamily="34" charset="0"/>
                <a:ea typeface="Arial" pitchFamily="34" charset="0"/>
              </a:rPr>
              <a:t>Sunlight</a:t>
            </a:r>
            <a:endParaRPr lang="en-US" altLang="zh-CN" sz="200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a:p>
            <a:pPr algn="ctr"/>
            <a:r>
              <a:rPr lang="en-US" altLang="zh-CN" sz="2000">
                <a:solidFill>
                  <a:srgbClr val="FF0000"/>
                </a:solidFill>
                <a:effectLst>
                  <a:outerShdw blurRad="38100" dist="25400" dir="5400000" algn="ctr" rotWithShape="0">
                    <a:srgbClr val="6E747A">
                      <a:alpha val="43000"/>
                    </a:srgbClr>
                  </a:outerShdw>
                </a:effectLst>
                <a:latin typeface="Arial" pitchFamily="34" charset="0"/>
                <a:ea typeface="Arial" pitchFamily="34" charset="0"/>
              </a:rPr>
              <a:t>(Good morning)</a:t>
            </a:r>
            <a:endParaRPr lang="en-US" altLang="zh-CN" sz="200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1" name="矩形 10"/>
          <p:cNvSpPr/>
          <p:nvPr/>
        </p:nvSpPr>
        <p:spPr>
          <a:xfrm>
            <a:off x="7167245" y="3476625"/>
            <a:ext cx="1875790" cy="706755"/>
          </a:xfrm>
          <a:prstGeom prst="rect">
            <a:avLst/>
          </a:prstGeom>
          <a:noFill/>
          <a:ln>
            <a:noFill/>
          </a:ln>
        </p:spPr>
        <p:txBody>
          <a:bodyPr wrap="square" rtlCol="0" anchor="t">
            <a:spAutoFit/>
          </a:bodyPr>
          <a:lstStyle/>
          <a:p>
            <a:pPr algn="ctr"/>
            <a:r>
              <a:rPr lang="en-US" altLang="zh-CN" sz="2000">
                <a:solidFill>
                  <a:srgbClr val="00B050"/>
                </a:solidFill>
                <a:effectLst>
                  <a:outerShdw blurRad="38100" dist="25400" dir="5400000" algn="ctr" rotWithShape="0">
                    <a:srgbClr val="6E747A">
                      <a:alpha val="43000"/>
                    </a:srgbClr>
                  </a:outerShdw>
                </a:effectLst>
                <a:latin typeface="Arial" pitchFamily="34" charset="0"/>
                <a:ea typeface="Arial" pitchFamily="34" charset="0"/>
              </a:rPr>
              <a:t>Moon</a:t>
            </a:r>
            <a:endParaRPr lang="en-US" altLang="zh-CN" sz="2000">
              <a:solidFill>
                <a:srgbClr val="00B050"/>
              </a:solidFill>
              <a:effectLst>
                <a:outerShdw blurRad="38100" dist="25400" dir="5400000" algn="ctr" rotWithShape="0">
                  <a:srgbClr val="6E747A">
                    <a:alpha val="43000"/>
                  </a:srgbClr>
                </a:outerShdw>
              </a:effectLst>
              <a:latin typeface="Arial" pitchFamily="34" charset="0"/>
              <a:ea typeface="Arial" pitchFamily="34" charset="0"/>
            </a:endParaRPr>
          </a:p>
          <a:p>
            <a:pPr algn="ctr"/>
            <a:r>
              <a:rPr lang="en-US" altLang="zh-CN" sz="2000">
                <a:solidFill>
                  <a:srgbClr val="00B050"/>
                </a:solidFill>
                <a:effectLst>
                  <a:outerShdw blurRad="38100" dist="25400" dir="5400000" algn="ctr" rotWithShape="0">
                    <a:srgbClr val="6E747A">
                      <a:alpha val="43000"/>
                    </a:srgbClr>
                  </a:outerShdw>
                </a:effectLst>
                <a:latin typeface="Arial" pitchFamily="34" charset="0"/>
                <a:ea typeface="Arial" pitchFamily="34" charset="0"/>
              </a:rPr>
              <a:t>(Good evening)</a:t>
            </a:r>
            <a:endParaRPr lang="zh-CN" altLang="en-US" sz="2000">
              <a:solidFill>
                <a:srgbClr val="00B05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4353" y="22944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rPr>
              <a:t>●  </a:t>
            </a:r>
            <a:r>
              <a:rPr sz="3200" dirty="0">
                <a:solidFill>
                  <a:schemeClr val="accent5">
                    <a:lumMod val="75000"/>
                  </a:schemeClr>
                </a:solidFill>
                <a:latin typeface="Arial" pitchFamily="34" charset="0"/>
                <a:ea typeface="Arial" pitchFamily="34" charset="0"/>
              </a:rPr>
              <a:t>1 X Micro: bit Board</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sz="3200" dirty="0">
                <a:solidFill>
                  <a:schemeClr val="accent5">
                    <a:lumMod val="75000"/>
                  </a:schemeClr>
                </a:solidFill>
                <a:latin typeface="Arial" pitchFamily="34" charset="0"/>
                <a:ea typeface="Arial" pitchFamily="34" charset="0"/>
              </a:rPr>
              <a:t>1 X Micro USB Cable</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lang="zh-CN" altLang="en-US" sz="3200" dirty="0">
                <a:solidFill>
                  <a:schemeClr val="accent5">
                    <a:lumMod val="75000"/>
                  </a:schemeClr>
                </a:solidFill>
                <a:latin typeface="Arial" pitchFamily="34" charset="0"/>
                <a:ea typeface="Arial" pitchFamily="34" charset="0"/>
              </a:rPr>
              <a:t>2 X AAA batteries</a:t>
            </a:r>
            <a:endParaRPr lang="zh-CN" altLang="en-US" sz="32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2849245" y="4122420"/>
            <a:ext cx="8710930" cy="118872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grpSp>
      <p:pic>
        <p:nvPicPr>
          <p:cNvPr id="4" name="图片 3" descr="新Logo标志 - 长方形"/>
          <p:cNvPicPr>
            <a:picLocks noChangeAspect="1"/>
          </p:cNvPicPr>
          <p:nvPr/>
        </p:nvPicPr>
        <p:blipFill>
          <a:blip r:embed="rId1"/>
          <a:stretch>
            <a:fillRect/>
          </a:stretch>
        </p:blipFill>
        <p:spPr>
          <a:xfrm>
            <a:off x="1589405" y="84455"/>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3</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矩形 3"/>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2752090" y="1002665"/>
            <a:ext cx="4690110" cy="4336415"/>
          </a:xfrm>
          <a:prstGeom prst="rect">
            <a:avLst/>
          </a:prstGeom>
        </p:spPr>
      </p:pic>
      <p:pic>
        <p:nvPicPr>
          <p:cNvPr id="8" name="图片 7"/>
          <p:cNvPicPr>
            <a:picLocks noChangeAspect="1"/>
          </p:cNvPicPr>
          <p:nvPr/>
        </p:nvPicPr>
        <p:blipFill>
          <a:blip r:embed="rId2"/>
          <a:stretch>
            <a:fillRect/>
          </a:stretch>
        </p:blipFill>
        <p:spPr>
          <a:xfrm>
            <a:off x="7442200" y="990600"/>
            <a:ext cx="4118610" cy="4361180"/>
          </a:xfrm>
          <a:prstGeom prst="rect">
            <a:avLst/>
          </a:prstGeom>
        </p:spPr>
      </p:pic>
      <p:pic>
        <p:nvPicPr>
          <p:cNvPr id="5" name="图片 4"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3</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890843" y="234718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6" name="图片 5"/>
          <p:cNvPicPr>
            <a:picLocks noChangeAspect="1"/>
          </p:cNvPicPr>
          <p:nvPr/>
        </p:nvPicPr>
        <p:blipFill>
          <a:blip r:embed="rId1"/>
          <a:stretch>
            <a:fillRect/>
          </a:stretch>
        </p:blipFill>
        <p:spPr>
          <a:xfrm>
            <a:off x="2742565" y="881380"/>
            <a:ext cx="3731260" cy="5196205"/>
          </a:xfrm>
          <a:prstGeom prst="rect">
            <a:avLst/>
          </a:prstGeom>
        </p:spPr>
      </p:pic>
      <p:pic>
        <p:nvPicPr>
          <p:cNvPr id="8" name="图片 7"/>
          <p:cNvPicPr>
            <a:picLocks noChangeAspect="1"/>
          </p:cNvPicPr>
          <p:nvPr/>
        </p:nvPicPr>
        <p:blipFill>
          <a:blip r:embed="rId2"/>
          <a:stretch>
            <a:fillRect/>
          </a:stretch>
        </p:blipFill>
        <p:spPr>
          <a:xfrm>
            <a:off x="6741795" y="1329690"/>
            <a:ext cx="4817745" cy="4298950"/>
          </a:xfrm>
          <a:prstGeom prst="rect">
            <a:avLst/>
          </a:prstGeom>
        </p:spPr>
      </p:pic>
      <p:pic>
        <p:nvPicPr>
          <p:cNvPr id="2" name="图片 1"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722880" y="876935"/>
            <a:ext cx="3542665" cy="5104765"/>
          </a:xfrm>
          <a:prstGeom prst="rect">
            <a:avLst/>
          </a:prstGeom>
        </p:spPr>
      </p:pic>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矩形 4"/>
          <p:cNvSpPr/>
          <p:nvPr/>
        </p:nvSpPr>
        <p:spPr>
          <a:xfrm>
            <a:off x="6118225" y="1381125"/>
            <a:ext cx="5407660" cy="3753485"/>
          </a:xfrm>
          <a:prstGeom prst="rect">
            <a:avLst/>
          </a:prstGeom>
          <a:noFill/>
          <a:ln>
            <a:noFill/>
          </a:ln>
        </p:spPr>
        <p:txBody>
          <a:bodyPr wrap="square" rtlCol="0" anchor="t">
            <a:spAutoFit/>
          </a:bodyPr>
          <a:lstStyle/>
          <a:p>
            <a:pPr algn="ctr"/>
            <a:r>
              <a:rPr lang="en-US" altLang="zh-CN" sz="2400" b="1"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20 here is an intermediate value set freely,</a:t>
            </a:r>
            <a:r>
              <a:rPr lang="zh-CN" altLang="en-US" sz="24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The meaning of building blocks is that:</a:t>
            </a:r>
            <a:r>
              <a:rPr lang="zh-CN" altLang="en-US"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rPr>
              <a:t>If the current light intensity is less than 20, the moon will appear on the dot matrix. If greater than 20, the</a:t>
            </a:r>
            <a:endParaRPr lang="zh-CN" altLang="en-US"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endParaRPr>
          </a:p>
          <a:p>
            <a:pPr algn="l"/>
            <a:r>
              <a:rPr lang="zh-CN" altLang="en-US"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rPr>
              <a:t>sun will appear</a:t>
            </a:r>
            <a:r>
              <a:rPr lang="en-US" altLang="zh-CN"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rPr>
              <a:t>.</a:t>
            </a:r>
            <a:endParaRPr lang="en-US" altLang="zh-CN"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endParaRPr>
          </a:p>
          <a:p>
            <a:pPr algn="l"/>
            <a:endParaRPr lang="en-US" altLang="zh-CN" sz="2400" dirty="0">
              <a:solidFill>
                <a:srgbClr val="00B050"/>
              </a:solidFill>
              <a:effectLst>
                <a:outerShdw blurRad="38100" dist="25400" dir="5400000" algn="ctr" rotWithShape="0">
                  <a:srgbClr val="6E747A">
                    <a:alpha val="43000"/>
                  </a:srgbClr>
                </a:outerShdw>
              </a:effectLst>
              <a:latin typeface="Arial" pitchFamily="34" charset="0"/>
              <a:ea typeface="Arial" pitchFamily="34" charset="0"/>
            </a:endParaRPr>
          </a:p>
          <a:p>
            <a:pPr algn="l"/>
            <a:r>
              <a:rPr lang="en-US" sz="1400">
                <a:solidFill>
                  <a:schemeClr val="tx1">
                    <a:lumMod val="75000"/>
                    <a:lumOff val="25000"/>
                  </a:schemeClr>
                </a:solidFill>
                <a:effectLst>
                  <a:outerShdw blurRad="38100" dist="25400" dir="5400000" algn="ctr" rotWithShape="0">
                    <a:srgbClr val="6E747A">
                      <a:alpha val="43000"/>
                    </a:srgbClr>
                  </a:outerShdw>
                </a:effectLst>
                <a:latin typeface="Arial" pitchFamily="34" charset="0"/>
                <a:ea typeface="Arial" pitchFamily="34" charset="0"/>
              </a:rPr>
              <a:t>     M</a:t>
            </a:r>
            <a:r>
              <a:rPr sz="1400">
                <a:solidFill>
                  <a:schemeClr val="tx1">
                    <a:lumMod val="75000"/>
                    <a:lumOff val="25000"/>
                  </a:schemeClr>
                </a:solidFill>
                <a:effectLst>
                  <a:outerShdw blurRad="38100" dist="25400" dir="5400000" algn="ctr" rotWithShape="0">
                    <a:srgbClr val="6E747A">
                      <a:alpha val="43000"/>
                    </a:srgbClr>
                  </a:outerShdw>
                </a:effectLst>
                <a:latin typeface="Arial" pitchFamily="34" charset="0"/>
                <a:ea typeface="Arial" pitchFamily="34" charset="0"/>
              </a:rPr>
              <a:t>edian value</a:t>
            </a:r>
            <a:r>
              <a:rPr lang="en-US" sz="1400">
                <a:solidFill>
                  <a:schemeClr val="tx1">
                    <a:lumMod val="75000"/>
                    <a:lumOff val="25000"/>
                  </a:schemeClr>
                </a:solidFill>
                <a:effectLst>
                  <a:outerShdw blurRad="38100" dist="25400" dir="5400000" algn="ctr" rotWithShape="0">
                    <a:srgbClr val="6E747A">
                      <a:alpha val="43000"/>
                    </a:srgbClr>
                  </a:outerShdw>
                </a:effectLst>
                <a:latin typeface="Arial" pitchFamily="34" charset="0"/>
                <a:ea typeface="Arial" pitchFamily="34" charset="0"/>
              </a:rPr>
              <a:t>: </a:t>
            </a:r>
            <a:r>
              <a:rPr sz="1400">
                <a:solidFill>
                  <a:schemeClr val="tx1">
                    <a:lumMod val="75000"/>
                    <a:lumOff val="25000"/>
                  </a:schemeClr>
                </a:solidFill>
                <a:effectLst>
                  <a:outerShdw blurRad="38100" dist="25400" dir="5400000" algn="ctr" rotWithShape="0">
                    <a:srgbClr val="6E747A">
                      <a:alpha val="43000"/>
                    </a:srgbClr>
                  </a:outerShdw>
                </a:effectLst>
                <a:latin typeface="Arial" pitchFamily="34" charset="0"/>
                <a:ea typeface="Arial" pitchFamily="34" charset="0"/>
              </a:rPr>
              <a:t>Put all the numbers in numerical order. If there is an odd number of results, the median is the middle number. If there is an even number of results, the median will be the mean of the two central numbers.</a:t>
            </a:r>
            <a:endParaRPr sz="1400">
              <a:solidFill>
                <a:schemeClr val="tx1">
                  <a:lumMod val="75000"/>
                  <a:lumOff val="25000"/>
                </a:schemeClr>
              </a:solidFill>
              <a:effectLst>
                <a:outerShdw blurRad="38100" dist="25400" dir="5400000" algn="ctr" rotWithShape="0">
                  <a:srgbClr val="6E747A">
                    <a:alpha val="43000"/>
                  </a:srgbClr>
                </a:outerShdw>
              </a:effectLst>
              <a:latin typeface="Arial" pitchFamily="34" charset="0"/>
              <a:ea typeface="Arial" pitchFamily="34" charset="0"/>
            </a:endParaRPr>
          </a:p>
          <a:p>
            <a:pPr algn="ctr"/>
            <a:r>
              <a:rPr lang="zh-CN" altLang="en-US" sz="1400" dirty="0">
                <a:solidFill>
                  <a:srgbClr val="FF0000"/>
                </a:solidFill>
                <a:effectLst>
                  <a:outerShdw blurRad="38100" dist="25400" dir="5400000" algn="ctr" rotWithShape="0">
                    <a:srgbClr val="6E747A">
                      <a:alpha val="43000"/>
                    </a:srgbClr>
                  </a:outerShdw>
                </a:effectLst>
                <a:latin typeface="Arial" pitchFamily="34" charset="0"/>
                <a:ea typeface="Arial" pitchFamily="34" charset="0"/>
              </a:rPr>
              <a:t>(in this course, you can set the middle value on your own).</a:t>
            </a:r>
            <a:endParaRPr lang="zh-CN" altLang="en-US" sz="1400" dirty="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4</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6350000"/>
            <a:ext cx="12192000" cy="27876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0" name=" 190"/>
          <p:cNvSpPr/>
          <p:nvPr/>
        </p:nvSpPr>
        <p:spPr>
          <a:xfrm>
            <a:off x="6117493" y="1449070"/>
            <a:ext cx="344805" cy="276860"/>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 name="矩形 2"/>
          <p:cNvSpPr/>
          <p:nvPr/>
        </p:nvSpPr>
        <p:spPr>
          <a:xfrm>
            <a:off x="1008318" y="2303372"/>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dir="in"/>
      </p:transition>
    </mc:Choice>
    <mc:Fallback>
      <p:transition spd="slow">
        <p:zoom dir="in"/>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5</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itchFamily="34" charset="0"/>
                <a:ea typeface="Arial" pitchFamily="34" charset="0"/>
                <a:sym typeface="+mn-ea"/>
              </a:rPr>
              <a:t>Do you learn the course today?</a:t>
            </a:r>
            <a:endParaRPr lang="zh-CN" altLang="en-US"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If you learn to do it, give yourself a top quack.</a:t>
            </a:r>
            <a:endParaRPr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Now give you a homework assignment.</a:t>
            </a:r>
            <a:r>
              <a:rPr sz="2800" dirty="0">
                <a:solidFill>
                  <a:srgbClr val="FF0000"/>
                </a:solidFill>
                <a:latin typeface="Arial" pitchFamily="34" charset="0"/>
                <a:ea typeface="Arial" pitchFamily="34" charset="0"/>
                <a:sym typeface="+mn-ea"/>
              </a:rPr>
              <a:t> </a:t>
            </a:r>
            <a:endParaRPr sz="2800" dirty="0">
              <a:solidFill>
                <a:srgbClr val="FF0000"/>
              </a:solidFill>
              <a:latin typeface="Arial" pitchFamily="34" charset="0"/>
              <a:ea typeface="Arial" pitchFamily="34" charset="0"/>
              <a:sym typeface="+mn-ea"/>
            </a:endParaRPr>
          </a:p>
          <a:p>
            <a:pPr algn="l"/>
            <a:r>
              <a:rPr sz="2800" dirty="0">
                <a:solidFill>
                  <a:srgbClr val="FF0000"/>
                </a:solidFill>
                <a:effectLst/>
                <a:latin typeface="Arial" pitchFamily="34" charset="0"/>
                <a:ea typeface="Arial" pitchFamily="34" charset="0"/>
                <a:sym typeface="+mn-ea"/>
              </a:rPr>
              <a:t>The value of the current luminance is displayed on the micro:bit dot matrix.</a:t>
            </a:r>
            <a:endParaRPr sz="2800" dirty="0">
              <a:solidFill>
                <a:srgbClr val="FF0000"/>
              </a:solidFill>
              <a:effectLst/>
              <a:latin typeface="Arial" pitchFamily="34" charset="0"/>
              <a:ea typeface="Arial" pitchFamily="34" charset="0"/>
              <a:sym typeface="+mn-ea"/>
            </a:endParaRPr>
          </a:p>
          <a:p>
            <a:pPr algn="l"/>
            <a:r>
              <a:rPr sz="2800" dirty="0">
                <a:solidFill>
                  <a:srgbClr val="FF0000"/>
                </a:solidFill>
                <a:effectLst/>
                <a:latin typeface="Arial" pitchFamily="34" charset="0"/>
                <a:ea typeface="Arial" pitchFamily="34" charset="0"/>
                <a:sym typeface="+mn-ea"/>
              </a:rPr>
              <a:t>Children can use the mobile phone lights or turn off the lights at home to change the current brightness.</a:t>
            </a:r>
            <a:endPar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lang="en-US" altLang="zh-CN" sz="2800"/>
          </a:p>
        </p:txBody>
      </p:sp>
      <p:pic>
        <p:nvPicPr>
          <p:cNvPr id="5" name="图片 4" descr="大拇指"/>
          <p:cNvPicPr>
            <a:picLocks noChangeAspect="1"/>
          </p:cNvPicPr>
          <p:nvPr/>
        </p:nvPicPr>
        <p:blipFill>
          <a:blip r:embed="rId1"/>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2"/>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Have a try</a:t>
            </a:r>
            <a:endParaRPr lang="en-US" altLang="zh-CN" sz="2800" dirty="0">
              <a:solidFill>
                <a:schemeClr val="accent5">
                  <a:lumMod val="75000"/>
                </a:schemeClr>
              </a:solidFill>
              <a:latin typeface="Arial" pitchFamily="34" charset="0"/>
              <a:ea typeface="Arial" pitchFamily="34" charset="0"/>
            </a:endParaRPr>
          </a:p>
        </p:txBody>
      </p:sp>
      <p:pic>
        <p:nvPicPr>
          <p:cNvPr id="8" name="图片 7"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micro:bit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project </a:t>
            </a:r>
            <a:endParaRPr lang="en-US" altLang="zh-CN"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1477645" y="14859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entry</a:t>
            </a:r>
            <a:r>
              <a:rPr lang="zh-CN" altLang="en-US" sz="3200">
                <a:solidFill>
                  <a:schemeClr val="bg1"/>
                </a:solidFill>
                <a:latin typeface="Arial" pitchFamily="34" charset="0"/>
                <a:ea typeface="Arial" pitchFamily="34" charset="0"/>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2961</Words>
  <Application>WPS 演示</Application>
  <PresentationFormat>自定义</PresentationFormat>
  <Paragraphs>129</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74</cp:revision>
  <dcterms:created xsi:type="dcterms:W3CDTF">2014-02-21T16:31:00Z</dcterms:created>
  <dcterms:modified xsi:type="dcterms:W3CDTF">2020-12-31T07:50:52Z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