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3"/>
    <p:sldId id="289" r:id="rId4"/>
    <p:sldId id="264" r:id="rId5"/>
    <p:sldId id="290" r:id="rId6"/>
    <p:sldId id="291" r:id="rId7"/>
    <p:sldId id="292" r:id="rId8"/>
    <p:sldId id="280" r:id="rId9"/>
    <p:sldId id="293" r:id="rId10"/>
    <p:sldId id="269" r:id="rId11"/>
    <p:sldId id="286" r:id="rId12"/>
    <p:sldId id="287" r:id="rId13"/>
    <p:sldId id="294" r:id="rId14"/>
  </p:sldIdLst>
  <p:sldSz cx="12192000" cy="6858000"/>
  <p:notesSz cx="6858000" cy="9144000"/>
  <p:embeddedFontLst>
    <p:embeddedFont>
      <p:font typeface="icomoon" charset="0"/>
      <p:regular r:id="rId20"/>
    </p:embeddedFont>
    <p:embeddedFont>
      <p:font typeface="Yu Gothic UI Semibold" charset="-128"/>
      <p:regular r:id="rId21"/>
    </p:embeddedFont>
    <p:embeddedFont>
      <p:font typeface="方正喵呜体" charset="0"/>
      <p:regular r:id="rId22"/>
    </p:embeddedFont>
    <p:embeddedFont>
      <p:font typeface="方正卡通简体" charset="0"/>
      <p:regular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0386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60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jpe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3.jpe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jpeg"/><Relationship Id="rId2" Type="http://schemas.openxmlformats.org/officeDocument/2006/relationships/slide" Target="slide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8.jpe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5102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rgbClr val="0070C0"/>
                </a:solidFill>
                <a:effectLst/>
                <a:latin typeface="Arial" pitchFamily="34" charset="0"/>
                <a:ea typeface="Arial" pitchFamily="34" charset="0"/>
              </a:rPr>
              <a:t>Lesson 7</a:t>
            </a:r>
            <a:endParaRPr lang="en-US" altLang="zh-CN" sz="4000" dirty="0">
              <a:solidFill>
                <a:srgbClr val="0070C0"/>
              </a:solidFill>
              <a:effectLst/>
              <a:latin typeface="Arial" pitchFamily="34" charset="0"/>
              <a:ea typeface="Arial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37535"/>
            <a:ext cx="83007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0070C0"/>
                </a:solidFill>
                <a:effectLst/>
                <a:latin typeface="Arial" pitchFamily="34" charset="0"/>
                <a:ea typeface="Arial" pitchFamily="34" charset="0"/>
              </a:rPr>
              <a:t>micro:bit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a</a:t>
            </a:r>
            <a:r>
              <a:rPr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dvanced lesson </a:t>
            </a:r>
            <a:r>
              <a:rPr lang="en-US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7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“Horse race lamp”</a:t>
            </a:r>
            <a:endParaRPr lang="zh-CN" altLang="en-US" sz="28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  <a:p>
            <a:pPr algn="ctr"/>
            <a:endParaRPr lang="zh-CN" altLang="en-US" sz="3200" dirty="0">
              <a:solidFill>
                <a:srgbClr val="0070C0"/>
              </a:solidFill>
              <a:effectLst/>
              <a:latin typeface="Arial" pitchFamily="34" charset="0"/>
              <a:ea typeface="Arial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latin typeface="icomoon" charset="0"/>
                <a:ea typeface="Yu Gothic UI Semibold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853378" y="247672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0" y="1109980"/>
            <a:ext cx="5904865" cy="4638040"/>
          </a:xfrm>
          <a:prstGeom prst="rect">
            <a:avLst/>
          </a:prstGeom>
        </p:spPr>
      </p:pic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853378" y="247672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6905" y="1057275"/>
            <a:ext cx="5838190" cy="4742815"/>
          </a:xfrm>
          <a:prstGeom prst="rect">
            <a:avLst/>
          </a:prstGeom>
        </p:spPr>
      </p:pic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195886" y="1072882"/>
            <a:ext cx="84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robot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lesson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644515"/>
            <a:ext cx="12192000" cy="12255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矩形 1"/>
          <p:cNvSpPr/>
          <p:nvPr/>
        </p:nvSpPr>
        <p:spPr>
          <a:xfrm>
            <a:off x="770193" y="4486502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5" name="图片 4" descr="新Logo标志 - 长方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6291" y="81579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476500" y="2463165"/>
            <a:ext cx="7237974" cy="388631"/>
            <a:chOff x="1459489" y="1292335"/>
            <a:chExt cx="6498938" cy="388428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Part1</a:t>
              </a:r>
              <a:endParaRPr lang="en-US" altLang="zh-CN" dirty="0" smtClean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 2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Part3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77377" y="1292511"/>
              <a:ext cx="781050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 4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37447" y="2925378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70C0"/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Learning goals</a:t>
            </a:r>
            <a:endParaRPr lang="zh-CN" altLang="en-US" dirty="0">
              <a:solidFill>
                <a:srgbClr val="0070C0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57156" y="2925378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  <a:hlinkClick r:id="rId2" action="ppaction://hlinksldjump"/>
              </a:rPr>
              <a:t>Preparation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  <a:hlinkClick r:id="rId2" action="ppaction://hlinksldjump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99989" y="2925378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Search for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722" y="2925554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2857500" y="4627245"/>
            <a:ext cx="820674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After you download the program, you can see a smile on the dot matrix of the car, and the colorful lights are lit from left to right. Is it beautiful, isn't it? Let's take a look at the effect.</a:t>
            </a:r>
            <a:endParaRPr lang="zh-CN" altLang="en-US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0" y="1663065"/>
            <a:ext cx="2640965" cy="2420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760" y="1663065"/>
            <a:ext cx="2815590" cy="24771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725" y="1663065"/>
            <a:ext cx="2707640" cy="24771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35623" y="2243682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4366260" y="2313940"/>
            <a:ext cx="5583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1 X USB cable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1 X micro:bit</a:t>
            </a:r>
            <a:r>
              <a:rPr lang="zh-CN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robot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1691" y="2591491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Preparation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: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7165" y="4005580"/>
            <a:ext cx="8801735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Then the micro:bit is connected to the computer through USB, and the computer will pop up a U disk and click the URL in the U disk to enter the programming interface.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Input this URL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sym typeface="+mn-ea"/>
              </a:rPr>
              <a:t>https://github.com/lzty634158/yahboom_mbit_en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to get the package.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2205" y="901065"/>
            <a:ext cx="4847590" cy="5171440"/>
          </a:xfrm>
          <a:prstGeom prst="rect">
            <a:avLst/>
          </a:prstGeom>
        </p:spPr>
      </p:pic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 dir="vert"/>
      </p:transition>
    </mc:Choice>
    <mc:Fallback>
      <p:transition spd="slow">
        <p:checke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9715" y="900430"/>
            <a:ext cx="5307330" cy="5191760"/>
          </a:xfrm>
          <a:prstGeom prst="rect">
            <a:avLst/>
          </a:prstGeom>
        </p:spPr>
      </p:pic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7175" y="916305"/>
            <a:ext cx="5518150" cy="5266055"/>
          </a:xfrm>
          <a:prstGeom prst="rect">
            <a:avLst/>
          </a:prstGeom>
        </p:spPr>
      </p:pic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4225" y="933450"/>
            <a:ext cx="4613275" cy="4991735"/>
          </a:xfrm>
          <a:prstGeom prst="rect">
            <a:avLst/>
          </a:prstGeom>
        </p:spPr>
      </p:pic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ru"/>
      </p:transition>
    </mc:Choice>
    <mc:Fallback>
      <p:transition spd="slow">
        <p:cover dir="r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7170" y="919480"/>
            <a:ext cx="5971540" cy="50190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803005" y="919480"/>
            <a:ext cx="2720975" cy="5212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宋体" pitchFamily="2" charset="-122"/>
              </a:rPr>
              <a:t>The courses about water lamp need to turn off the power before downloading the new program, otherwise the water lantern will always be on.</a:t>
            </a:r>
            <a:endParaRPr lang="zh-CN" altLang="en-US" sz="2800" b="0">
              <a:solidFill>
                <a:srgbClr val="FF0000"/>
              </a:solidFill>
              <a:latin typeface="Arial" pitchFamily="34" charset="0"/>
              <a:ea typeface="Arial" pitchFamily="34" charset="0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3378" y="247672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ru"/>
      </p:transition>
    </mc:Choice>
    <mc:Fallback>
      <p:transition spd="slow">
        <p:cover dir="ru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2564</Words>
  <Application>WPS 演示</Application>
  <PresentationFormat>自定义</PresentationFormat>
  <Paragraphs>132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 </vt:lpstr>
      <vt:lpstr>宋体 </vt:lpstr>
      <vt:lpstr>icomoon</vt:lpstr>
      <vt:lpstr>Yu Gothic UI Semibold</vt:lpstr>
      <vt:lpstr>方正喵呜体</vt:lpstr>
      <vt:lpstr>方正卡通简体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92</cp:revision>
  <dcterms:created xsi:type="dcterms:W3CDTF">2014-02-21T16:31:00Z</dcterms:created>
  <dcterms:modified xsi:type="dcterms:W3CDTF">2020-12-31T07:19:09Z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