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handoutMasterIdLst>
    <p:handoutMasterId r:id="rId12"/>
  </p:handoutMasterIdLst>
  <p:sldIdLst>
    <p:sldId id="258" r:id="rId3"/>
    <p:sldId id="289" r:id="rId4"/>
    <p:sldId id="264" r:id="rId5"/>
    <p:sldId id="290" r:id="rId6"/>
    <p:sldId id="268" r:id="rId7"/>
    <p:sldId id="277" r:id="rId8"/>
    <p:sldId id="287" r:id="rId9"/>
    <p:sldId id="291" r:id="rId10"/>
  </p:sldIdLst>
  <p:sldSz cx="12192000" cy="6858000"/>
  <p:notesSz cx="6858000" cy="9144000"/>
  <p:embeddedFontLst>
    <p:embeddedFont>
      <p:font typeface="icomoon" charset="0"/>
      <p:regular r:id="rId16"/>
    </p:embeddedFont>
    <p:embeddedFont>
      <p:font typeface="Yu Gothic UI Semibold" charset="-128"/>
      <p:regular r:id="rId17"/>
    </p:embeddedFont>
    <p:embeddedFont>
      <p:font typeface="方正喵呜体" charset="0"/>
      <p:regular r:id="rId18"/>
    </p:embeddedFont>
    <p:embeddedFont>
      <p:font typeface="方正卡通简体" charset="0"/>
      <p:regular r:id="rId1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0456"/>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31"/>
        <p:guide pos="391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jpeg"/><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jpe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jpe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4.jpe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Lesson 9</a:t>
            </a:r>
            <a:endPar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文本框 18"/>
          <p:cNvSpPr txBox="1"/>
          <p:nvPr/>
        </p:nvSpPr>
        <p:spPr>
          <a:xfrm>
            <a:off x="1844040" y="3168015"/>
            <a:ext cx="8300720" cy="521970"/>
          </a:xfrm>
          <a:prstGeom prst="rect">
            <a:avLst/>
          </a:prstGeom>
          <a:noFill/>
        </p:spPr>
        <p:txBody>
          <a:bodyPr wrap="square" rtlCol="0">
            <a:spAutoFit/>
          </a:bodyPr>
          <a:lstStyle/>
          <a:p>
            <a:pPr algn="ctr"/>
            <a:r>
              <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micro:bit </a:t>
            </a:r>
            <a:r>
              <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a</a:t>
            </a:r>
            <a:r>
              <a:rPr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dvanced lesson </a:t>
            </a:r>
            <a:r>
              <a:rPr lang="en-US"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9 </a:t>
            </a:r>
            <a:r>
              <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“Ultrasonic sensor”</a:t>
            </a:r>
            <a:endParaRPr lang="zh-CN" altLang="en-US"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video tutorial</a:t>
            </a:r>
            <a:r>
              <a:rPr lang="zh-CN" altLang="en-US" sz="2800">
                <a:latin typeface="icomoon" charset="0"/>
                <a:ea typeface="Yu Gothic UI Semibold" charset="-128"/>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476500" y="2463165"/>
            <a:ext cx="7237974" cy="388631"/>
            <a:chOff x="1459489" y="1292335"/>
            <a:chExt cx="6498938" cy="388428"/>
          </a:xfrm>
        </p:grpSpPr>
        <p:sp>
          <p:nvSpPr>
            <p:cNvPr id="18" name="文本框 17"/>
            <p:cNvSpPr txBox="1"/>
            <p:nvPr/>
          </p:nvSpPr>
          <p:spPr>
            <a:xfrm>
              <a:off x="1459489"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sp>
        <p:nvSpPr>
          <p:cNvPr id="9" name="文本框 8"/>
          <p:cNvSpPr txBox="1"/>
          <p:nvPr/>
        </p:nvSpPr>
        <p:spPr>
          <a:xfrm>
            <a:off x="2037447" y="2925378"/>
            <a:ext cx="1681480" cy="368300"/>
          </a:xfrm>
          <a:prstGeom prst="rect">
            <a:avLst/>
          </a:prstGeom>
          <a:noFill/>
        </p:spPr>
        <p:txBody>
          <a:bodyPr wrap="none" rtlCol="0">
            <a:spAutoFit/>
          </a:bodyPr>
          <a:p>
            <a:pPr algn="l"/>
            <a:r>
              <a:rPr lang="zh-CN" altLang="en-US" dirty="0">
                <a:solidFill>
                  <a:srgbClr val="0070C0"/>
                </a:solidFill>
                <a:latin typeface="Arial" pitchFamily="34" charset="0"/>
                <a:ea typeface="Arial" pitchFamily="34" charset="0"/>
                <a:hlinkClick r:id="rId2" action="ppaction://hlinksldjump"/>
              </a:rPr>
              <a:t>Learning goals</a:t>
            </a:r>
            <a:endParaRPr lang="zh-CN" altLang="en-US" dirty="0">
              <a:solidFill>
                <a:srgbClr val="0070C0"/>
              </a:solidFill>
              <a:latin typeface="Arial" pitchFamily="34" charset="0"/>
              <a:ea typeface="Arial" pitchFamily="34" charset="0"/>
            </a:endParaRPr>
          </a:p>
        </p:txBody>
      </p:sp>
      <p:sp>
        <p:nvSpPr>
          <p:cNvPr id="10" name="文本框 9"/>
          <p:cNvSpPr txBox="1"/>
          <p:nvPr/>
        </p:nvSpPr>
        <p:spPr>
          <a:xfrm>
            <a:off x="425715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sym typeface="+mn-ea"/>
                <a:hlinkClick r:id="rId2"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2" action="ppaction://hlinksldjump"/>
            </a:endParaRPr>
          </a:p>
        </p:txBody>
      </p:sp>
      <p:sp>
        <p:nvSpPr>
          <p:cNvPr id="11" name="文本框 10"/>
          <p:cNvSpPr txBox="1"/>
          <p:nvPr/>
        </p:nvSpPr>
        <p:spPr>
          <a:xfrm>
            <a:off x="6199989"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12" name="文本框 11"/>
          <p:cNvSpPr txBox="1"/>
          <p:nvPr/>
        </p:nvSpPr>
        <p:spPr>
          <a:xfrm>
            <a:off x="8375722"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Combin</a:t>
            </a:r>
            <a:r>
              <a:rPr lang="en-US" altLang="zh-CN" dirty="0">
                <a:solidFill>
                  <a:schemeClr val="accent5">
                    <a:lumMod val="75000"/>
                  </a:schemeClr>
                </a:solidFill>
                <a:latin typeface="Arial" pitchFamily="34" charset="0"/>
                <a:ea typeface="Arial" pitchFamily="34" charset="0"/>
                <a:hlinkClick r:id="rId2" action="ppaction://hlinksldjump"/>
              </a:rPr>
              <a:t>e</a:t>
            </a:r>
            <a:r>
              <a:rPr lang="zh-CN" altLang="en-US" dirty="0">
                <a:solidFill>
                  <a:schemeClr val="accent5">
                    <a:lumMod val="75000"/>
                  </a:schemeClr>
                </a:solidFill>
                <a:latin typeface="Arial" pitchFamily="34" charset="0"/>
                <a:ea typeface="Arial" pitchFamily="34" charset="0"/>
                <a:hlinkClick r:id="rId2" action="ppaction://hlinksldjump"/>
              </a:rPr>
              <a:t> blocks</a:t>
            </a:r>
            <a:endParaRPr lang="zh-CN" altLang="en-US"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3"/>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2755900" y="4853305"/>
            <a:ext cx="8206740" cy="1188720"/>
          </a:xfrm>
          <a:prstGeom prst="rect">
            <a:avLst/>
          </a:prstGeom>
          <a:noFill/>
        </p:spPr>
        <p:txBody>
          <a:bodyPr wrap="square" rtlCol="0" anchor="t">
            <a:spAutoFit/>
          </a:bodyPr>
          <a:p>
            <a:r>
              <a:rPr lang="zh-CN" altLang="en-US">
                <a:solidFill>
                  <a:srgbClr val="0070C0"/>
                </a:solidFill>
                <a:effectLst>
                  <a:outerShdw blurRad="38100" dist="25400" dir="5400000" algn="ctr" rotWithShape="0">
                    <a:srgbClr val="6E747A">
                      <a:alpha val="43000"/>
                    </a:srgbClr>
                  </a:outerShdw>
                </a:effectLst>
                <a:latin typeface="Arial" pitchFamily="34" charset="0"/>
                <a:ea typeface="Arial" pitchFamily="34" charset="0"/>
              </a:rPr>
              <a:t>When you download the program, you can see the number on the dot matrix of the car, and if the hand is shielded in front of the ultrasonic, you can see that the number is turned into a digit. Ultrasound can measure the distance of 2-400 (CM). Let's have a look at the effect together.</a:t>
            </a:r>
            <a:endParaRPr lang="en-US" altLang="zh-CN">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1"/>
          <a:stretch>
            <a:fillRect/>
          </a:stretch>
        </p:blipFill>
        <p:spPr>
          <a:xfrm>
            <a:off x="3268345" y="935990"/>
            <a:ext cx="3656965" cy="3856990"/>
          </a:xfrm>
          <a:prstGeom prst="rect">
            <a:avLst/>
          </a:prstGeom>
        </p:spPr>
      </p:pic>
      <p:pic>
        <p:nvPicPr>
          <p:cNvPr id="9" name="图片 8"/>
          <p:cNvPicPr>
            <a:picLocks noChangeAspect="1"/>
          </p:cNvPicPr>
          <p:nvPr/>
        </p:nvPicPr>
        <p:blipFill>
          <a:blip r:embed="rId2"/>
          <a:stretch>
            <a:fillRect/>
          </a:stretch>
        </p:blipFill>
        <p:spPr>
          <a:xfrm>
            <a:off x="7315200" y="935990"/>
            <a:ext cx="3647440" cy="3860165"/>
          </a:xfrm>
          <a:prstGeom prst="rect">
            <a:avLst/>
          </a:prstGeom>
        </p:spPr>
      </p:pic>
      <p:sp>
        <p:nvSpPr>
          <p:cNvPr id="3" name="矩形 2"/>
          <p:cNvSpPr/>
          <p:nvPr/>
        </p:nvSpPr>
        <p:spPr>
          <a:xfrm>
            <a:off x="1035623" y="2243682"/>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3"/>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4366260" y="2313940"/>
            <a:ext cx="5583555" cy="1076325"/>
          </a:xfrm>
          <a:prstGeom prst="rect">
            <a:avLst/>
          </a:prstGeom>
          <a:noFill/>
        </p:spPr>
        <p:txBody>
          <a:bodyPr wrap="square" rtlCol="0">
            <a:spAutoFit/>
          </a:bodyPr>
          <a:p>
            <a:r>
              <a:rPr lang="en-US" altLang="zh-CN" sz="3200" dirty="0">
                <a:solidFill>
                  <a:schemeClr val="accent5">
                    <a:lumMod val="75000"/>
                  </a:schemeClr>
                </a:solidFill>
                <a:latin typeface="Arial" pitchFamily="34" charset="0"/>
                <a:ea typeface="Arial" pitchFamily="34" charset="0"/>
                <a:sym typeface="+mn-ea"/>
              </a:rPr>
              <a:t>●  1 X USB cable</a:t>
            </a:r>
            <a:endParaRPr lang="en-US" altLang="zh-CN"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1 X micro:bit</a:t>
            </a:r>
            <a:r>
              <a:rPr lang="zh-CN" altLang="zh-CN" sz="3200" dirty="0">
                <a:solidFill>
                  <a:schemeClr val="accent5">
                    <a:lumMod val="75000"/>
                  </a:schemeClr>
                </a:solidFill>
                <a:latin typeface="Arial" pitchFamily="34" charset="0"/>
                <a:ea typeface="Arial" pitchFamily="34" charset="0"/>
                <a:sym typeface="+mn-ea"/>
              </a:rPr>
              <a:t> </a:t>
            </a:r>
            <a:r>
              <a:rPr lang="en-US" altLang="zh-CN" sz="3200" dirty="0">
                <a:solidFill>
                  <a:schemeClr val="accent5">
                    <a:lumMod val="75000"/>
                  </a:schemeClr>
                </a:solidFill>
                <a:latin typeface="Arial" pitchFamily="34" charset="0"/>
                <a:ea typeface="Arial" pitchFamily="34" charset="0"/>
                <a:sym typeface="+mn-ea"/>
              </a:rPr>
              <a:t>robot</a:t>
            </a:r>
            <a:endParaRPr lang="en-US" altLang="zh-CN" sz="3200" dirty="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8" name="文本框 7"/>
          <p:cNvSpPr txBox="1"/>
          <p:nvPr/>
        </p:nvSpPr>
        <p:spPr>
          <a:xfrm>
            <a:off x="2717165" y="4005580"/>
            <a:ext cx="8801735" cy="2225040"/>
          </a:xfrm>
          <a:prstGeom prst="rect">
            <a:avLst/>
          </a:prstGeom>
          <a:noFill/>
        </p:spPr>
        <p:txBody>
          <a:bodyPr wrap="square" rtlCol="0">
            <a:spAutoFit/>
          </a:bodyPr>
          <a:p>
            <a:pPr algn="l"/>
            <a:r>
              <a:rPr sz="2400" dirty="0">
                <a:solidFill>
                  <a:schemeClr val="accent5">
                    <a:lumMod val="75000"/>
                  </a:schemeClr>
                </a:solidFill>
                <a:latin typeface="Arial" pitchFamily="34" charset="0"/>
                <a:ea typeface="Arial"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itchFamily="34" charset="0"/>
                <a:ea typeface="Arial" pitchFamily="34" charset="0"/>
                <a:sym typeface="+mn-ea"/>
              </a:rPr>
              <a:t>Input this URL </a:t>
            </a:r>
            <a:r>
              <a:rPr lang="en-US" sz="2400" dirty="0">
                <a:solidFill>
                  <a:srgbClr val="FF0000"/>
                </a:solidFill>
                <a:latin typeface="Arial" pitchFamily="34" charset="0"/>
                <a:ea typeface="Arial" pitchFamily="34" charset="0"/>
                <a:sym typeface="+mn-ea"/>
              </a:rPr>
              <a:t>https://github.com/lzty634158/yahboom_mbit_en </a:t>
            </a:r>
            <a:r>
              <a:rPr lang="en-US" sz="2400" dirty="0">
                <a:solidFill>
                  <a:schemeClr val="accent5">
                    <a:lumMod val="75000"/>
                  </a:schemeClr>
                </a:solidFill>
                <a:latin typeface="Arial" pitchFamily="34" charset="0"/>
                <a:ea typeface="Arial" pitchFamily="34" charset="0"/>
                <a:sym typeface="+mn-ea"/>
              </a:rPr>
              <a:t>to get the package.</a:t>
            </a:r>
            <a:endParaRPr lang="en-US" sz="2400" dirty="0">
              <a:solidFill>
                <a:schemeClr val="accent5">
                  <a:lumMod val="75000"/>
                </a:schemeClr>
              </a:solidFill>
              <a:latin typeface="Arial" pitchFamily="34" charset="0"/>
              <a:ea typeface="Arial" pitchFamily="34" charset="0"/>
              <a:sym typeface="+mn-ea"/>
            </a:endParaRPr>
          </a:p>
          <a:p>
            <a:pPr algn="l"/>
            <a:endParaRPr lang="zh-CN" altLang="en-US" sz="20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3933825" y="995680"/>
            <a:ext cx="4323715" cy="4866640"/>
          </a:xfrm>
          <a:prstGeom prst="rect">
            <a:avLst/>
          </a:prstGeom>
        </p:spPr>
      </p:pic>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dir="in"/>
      </p:transition>
    </mc:Choice>
    <mc:Fallback>
      <p:transition spd="slow">
        <p:zoom dir="in"/>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3767455" y="873760"/>
            <a:ext cx="4996180" cy="5241925"/>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dir="in"/>
      </p:transition>
    </mc:Choice>
    <mc:Fallback>
      <p:transition spd="slow">
        <p:zoom dir="in"/>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4</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100" name="文本框 99"/>
          <p:cNvSpPr txBox="1"/>
          <p:nvPr/>
        </p:nvSpPr>
        <p:spPr>
          <a:xfrm>
            <a:off x="3234690" y="876300"/>
            <a:ext cx="7573645" cy="2286000"/>
          </a:xfrm>
          <a:prstGeom prst="rect">
            <a:avLst/>
          </a:prstGeom>
          <a:noFill/>
          <a:ln w="9525">
            <a:noFill/>
          </a:ln>
        </p:spPr>
        <p:txBody>
          <a:bodyPr wrap="square">
            <a:spAutoFit/>
          </a:bodyPr>
          <a:p>
            <a:pPr indent="0"/>
            <a:r>
              <a:rPr lang="en-US" altLang="zh-CN" sz="2400" b="0">
                <a:solidFill>
                  <a:srgbClr val="FF0000"/>
                </a:solidFill>
                <a:latin typeface="Arial" pitchFamily="34" charset="0"/>
                <a:ea typeface="Arial" pitchFamily="34" charset="0"/>
                <a:cs typeface="宋体" pitchFamily="2" charset="-122"/>
              </a:rPr>
              <a:t>In this lesson, children should check their own ultrasonic connection. VCC corresponds to VCC and GND corresponds to GND. In addition, the demand for voltage is higher than that of ultrasonic. It is recommended to fill up the electric capacity and do the experiment again.</a:t>
            </a:r>
            <a:endParaRPr lang="en-US" altLang="zh-CN" sz="2400" b="0">
              <a:solidFill>
                <a:srgbClr val="FF0000"/>
              </a:solidFill>
              <a:latin typeface="Arial" pitchFamily="34" charset="0"/>
              <a:ea typeface="Arial" pitchFamily="34" charset="0"/>
              <a:cs typeface="宋体" pitchFamily="2" charset="-122"/>
            </a:endParaRPr>
          </a:p>
        </p:txBody>
      </p:sp>
      <p:pic>
        <p:nvPicPr>
          <p:cNvPr id="5" name="图片 4"/>
          <p:cNvPicPr>
            <a:picLocks noChangeAspect="1"/>
          </p:cNvPicPr>
          <p:nvPr/>
        </p:nvPicPr>
        <p:blipFill>
          <a:blip r:embed="rId1"/>
          <a:stretch>
            <a:fillRect/>
          </a:stretch>
        </p:blipFill>
        <p:spPr>
          <a:xfrm>
            <a:off x="3427730" y="3532505"/>
            <a:ext cx="6390640" cy="1800225"/>
          </a:xfrm>
          <a:prstGeom prst="rect">
            <a:avLst/>
          </a:prstGeom>
        </p:spPr>
      </p:pic>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robot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lesson</a:t>
            </a:r>
            <a:endParaRPr lang="en-US" altLang="zh-CN" dirty="0">
              <a:solidFill>
                <a:schemeClr val="accent5">
                  <a:lumMod val="75000"/>
                </a:schemeClr>
              </a:solidFill>
              <a:latin typeface="Arial" pitchFamily="34" charset="0"/>
              <a:ea typeface="Arial"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pic>
        <p:nvPicPr>
          <p:cNvPr id="5" name="图片 4"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2149</Words>
  <Application>WPS 演示</Application>
  <PresentationFormat>自定义</PresentationFormat>
  <Paragraphs>97</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 </vt:lpstr>
      <vt:lpstr>宋体 </vt:lpstr>
      <vt:lpstr>icomoon</vt:lpstr>
      <vt:lpstr>Yu Gothic UI Semibold</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98</cp:revision>
  <dcterms:created xsi:type="dcterms:W3CDTF">2014-02-21T16:31:00Z</dcterms:created>
  <dcterms:modified xsi:type="dcterms:W3CDTF">2020-12-31T07:21:26Z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