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8" r:id="rId3"/>
    <p:sldId id="257" r:id="rId4"/>
    <p:sldId id="309" r:id="rId5"/>
    <p:sldId id="264" r:id="rId6"/>
    <p:sldId id="293" r:id="rId7"/>
    <p:sldId id="302" r:id="rId8"/>
    <p:sldId id="268" r:id="rId9"/>
    <p:sldId id="277" r:id="rId10"/>
    <p:sldId id="280" r:id="rId11"/>
    <p:sldId id="290" r:id="rId12"/>
    <p:sldId id="291" r:id="rId13"/>
    <p:sldId id="301" r:id="rId14"/>
  </p:sldIdLst>
  <p:sldSz cx="12192000" cy="6858000"/>
  <p:notesSz cx="6858000" cy="9144000"/>
  <p:embeddedFontLst>
    <p:embeddedFont>
      <p:font typeface="icomoon" charset="0"/>
      <p:regular r:id="rId20"/>
    </p:embeddedFont>
    <p:embeddedFont>
      <p:font typeface="Yu Gothic UI Semibold" charset="-128"/>
      <p:regular r:id="rId21"/>
    </p:embeddedFont>
    <p:embeddedFont>
      <p:font typeface="方正喵呜体" charset="0"/>
      <p:regular r:id="rId22"/>
    </p:embeddedFont>
    <p:embeddedFont>
      <p:font typeface="方正卡通简体" charset="0"/>
      <p:regular r:id="rId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82"/>
        <p:guide pos="392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jpe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jpe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1.xml"/><Relationship Id="rId2" Type="http://schemas.openxmlformats.org/officeDocument/2006/relationships/slide" Target="slide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3.jpeg"/><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10</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robot lesson 10 “APP control”</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920048"/>
            <a:ext cx="1097280" cy="460375"/>
          </a:xfrm>
          <a:prstGeom prst="rect">
            <a:avLst/>
          </a:prstGeom>
          <a:noFill/>
        </p:spPr>
        <p:txBody>
          <a:bodyPr wrap="none" rtlCol="0">
            <a:spAutoFit/>
          </a:bodyPr>
          <a:p>
            <a:r>
              <a:rPr lang="en-US" altLang="zh-CN" sz="2400" dirty="0">
                <a:solidFill>
                  <a:schemeClr val="accent5">
                    <a:lumMod val="75000"/>
                  </a:schemeClr>
                </a:solidFill>
                <a:latin typeface="Arial" pitchFamily="34" charset="0"/>
                <a:ea typeface="Arial" pitchFamily="34" charset="0"/>
              </a:rPr>
              <a:t>3.RGB</a:t>
            </a:r>
            <a:endParaRPr lang="zh-CN" altLang="en-US" sz="24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3037840" y="1459230"/>
            <a:ext cx="8447405" cy="4647565"/>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Usage method </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1290888"/>
            <a:ext cx="1199515" cy="460375"/>
          </a:xfrm>
          <a:prstGeom prst="rect">
            <a:avLst/>
          </a:prstGeom>
          <a:noFill/>
        </p:spPr>
        <p:txBody>
          <a:bodyPr wrap="none" rtlCol="0">
            <a:spAutoFit/>
          </a:bodyPr>
          <a:p>
            <a:r>
              <a:rPr lang="en-US" altLang="zh-CN" sz="2400" dirty="0">
                <a:solidFill>
                  <a:schemeClr val="accent5">
                    <a:lumMod val="75000"/>
                  </a:schemeClr>
                </a:solidFill>
                <a:latin typeface="Arial" pitchFamily="34" charset="0"/>
                <a:ea typeface="Arial" pitchFamily="34" charset="0"/>
              </a:rPr>
              <a:t>3.Mode</a:t>
            </a:r>
            <a:endParaRPr lang="zh-CN" altLang="en-US" sz="24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130550" y="1912620"/>
            <a:ext cx="6914515" cy="3866515"/>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Usage method </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9944" y="2474976"/>
            <a:ext cx="4622718" cy="368300"/>
            <a:chOff x="1459489" y="1292335"/>
            <a:chExt cx="4622718" cy="368300"/>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372912" y="129233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7389567" y="2952859"/>
            <a:ext cx="16687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Usage method</a:t>
            </a:r>
            <a:endParaRPr lang="zh-CN" altLang="en-US" dirty="0">
              <a:solidFill>
                <a:schemeClr val="accent5">
                  <a:lumMod val="75000"/>
                </a:schemeClr>
              </a:solidFill>
              <a:latin typeface="Arial" pitchFamily="34" charset="0"/>
              <a:ea typeface="Arial" pitchFamily="34" charset="0"/>
            </a:endParaRPr>
          </a:p>
        </p:txBody>
      </p:sp>
      <p:sp>
        <p:nvSpPr>
          <p:cNvPr id="9" name="文本框 8"/>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10" name="文本框 9"/>
          <p:cNvSpPr txBox="1"/>
          <p:nvPr/>
        </p:nvSpPr>
        <p:spPr>
          <a:xfrm>
            <a:off x="3400792" y="2952683"/>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3" action="ppaction://hlinksldjump"/>
              </a:rPr>
              <a:t>Learning goals</a:t>
            </a:r>
            <a:endParaRPr lang="zh-CN" altLang="en-US" dirty="0">
              <a:solidFill>
                <a:srgbClr val="0070C0"/>
              </a:solidFill>
              <a:latin typeface="Arial" pitchFamily="34" charset="0"/>
              <a:ea typeface="Arial" pitchFamily="34" charset="0"/>
            </a:endParaRPr>
          </a:p>
        </p:txBody>
      </p:sp>
      <p:sp>
        <p:nvSpPr>
          <p:cNvPr id="11" name="文本框 10"/>
          <p:cNvSpPr txBox="1"/>
          <p:nvPr/>
        </p:nvSpPr>
        <p:spPr>
          <a:xfrm>
            <a:off x="5414126" y="2952683"/>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pic>
        <p:nvPicPr>
          <p:cNvPr id="7" name="图片 6"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a:off x="1792605" y="1339850"/>
            <a:ext cx="9561195" cy="3046095"/>
          </a:xfrm>
          <a:prstGeom prst="rect">
            <a:avLst/>
          </a:prstGeom>
          <a:noFill/>
        </p:spPr>
        <p:txBody>
          <a:bodyPr wrap="square" rtlCol="0">
            <a:spAutoFit/>
          </a:bodyPr>
          <a:p>
            <a:pPr algn="l"/>
            <a:r>
              <a:rPr lang="en-US" sz="3200" b="1" dirty="0">
                <a:solidFill>
                  <a:srgbClr val="FF0000"/>
                </a:solidFill>
                <a:effectLst>
                  <a:outerShdw blurRad="38100" dist="25400" dir="5400000" algn="ctr" rotWithShape="0">
                    <a:srgbClr val="6E747A">
                      <a:alpha val="43000"/>
                    </a:srgbClr>
                  </a:outerShdw>
                </a:effectLst>
                <a:latin typeface="Arial" pitchFamily="34" charset="0"/>
                <a:ea typeface="Arial" pitchFamily="34" charset="0"/>
              </a:rPr>
              <a:t>!!!</a:t>
            </a:r>
            <a:r>
              <a:rPr altLang="zh-CN" sz="3200" b="1" dirty="0">
                <a:solidFill>
                  <a:srgbClr val="FF0000"/>
                </a:solidFill>
                <a:effectLst>
                  <a:outerShdw blurRad="38100" dist="25400" dir="5400000" algn="ctr" rotWithShape="0">
                    <a:srgbClr val="6E747A">
                      <a:alpha val="43000"/>
                    </a:srgbClr>
                  </a:outerShdw>
                </a:effectLst>
                <a:latin typeface="Arial" pitchFamily="34" charset="0"/>
                <a:ea typeface="Arial" pitchFamily="34" charset="0"/>
              </a:rPr>
              <a:t>Note:</a:t>
            </a:r>
            <a:endParaRPr altLang="zh-CN" sz="3200" dirty="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a:p>
            <a:pPr algn="l"/>
            <a:r>
              <a:rPr altLang="zh-CN" sz="3200" dirty="0">
                <a:solidFill>
                  <a:srgbClr val="FF0000"/>
                </a:solidFill>
                <a:effectLst>
                  <a:outerShdw blurRad="38100" dist="25400" dir="5400000" algn="ctr" rotWithShape="0">
                    <a:srgbClr val="6E747A">
                      <a:alpha val="43000"/>
                    </a:srgbClr>
                  </a:outerShdw>
                </a:effectLst>
                <a:latin typeface="Arial" pitchFamily="34" charset="0"/>
                <a:ea typeface="Arial" pitchFamily="34" charset="0"/>
              </a:rPr>
              <a:t>Please do not use the microbit online programming to open the Bluetooth program, otherwise there will be an error. If you want to use the Bluetooth remote control, please directly copy the hex file we provided to the microbit U disk.</a:t>
            </a:r>
            <a:endParaRPr altLang="zh-CN" sz="3200" dirty="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2700020" y="809625"/>
            <a:ext cx="8573770" cy="1158240"/>
          </a:xfrm>
          <a:prstGeom prst="rect">
            <a:avLst/>
          </a:prstGeom>
          <a:noFill/>
        </p:spPr>
        <p:txBody>
          <a:bodyPr wrap="square" rtlCol="0">
            <a:spAutoFit/>
          </a:bodyPr>
          <a:p>
            <a:pPr algn="l"/>
            <a:r>
              <a:rPr lang="en-US" altLang="zh-CN" sz="1400" dirty="0">
                <a:solidFill>
                  <a:schemeClr val="accent5">
                    <a:lumMod val="75000"/>
                  </a:schemeClr>
                </a:solidFill>
                <a:latin typeface="Arial" pitchFamily="34" charset="0"/>
                <a:ea typeface="Arial" pitchFamily="34" charset="0"/>
              </a:rPr>
              <a:t>In this lesson we will learn to use a Bluetooth app to remotely control robots,</a:t>
            </a:r>
            <a:r>
              <a:rPr sz="1400" dirty="0">
                <a:solidFill>
                  <a:schemeClr val="accent5">
                    <a:lumMod val="75000"/>
                  </a:schemeClr>
                </a:solidFill>
                <a:latin typeface="Arial" pitchFamily="34" charset="0"/>
                <a:ea typeface="Arial" pitchFamily="34" charset="0"/>
              </a:rPr>
              <a:t>First of all, we download the program to micro:bit. We can see that the robot's dot matrix shows an "S" as shown in Figure 1.1</a:t>
            </a:r>
            <a:r>
              <a:rPr lang="en-US" sz="1400" dirty="0">
                <a:solidFill>
                  <a:schemeClr val="accent5">
                    <a:lumMod val="75000"/>
                  </a:schemeClr>
                </a:solidFill>
                <a:latin typeface="Arial" pitchFamily="34" charset="0"/>
                <a:ea typeface="Arial" pitchFamily="34" charset="0"/>
              </a:rPr>
              <a:t>, t</a:t>
            </a:r>
            <a:r>
              <a:rPr lang="zh-CN" altLang="en-US" sz="1400" dirty="0">
                <a:solidFill>
                  <a:schemeClr val="accent5">
                    <a:lumMod val="75000"/>
                  </a:schemeClr>
                </a:solidFill>
                <a:latin typeface="Arial" pitchFamily="34" charset="0"/>
                <a:ea typeface="Arial" pitchFamily="34" charset="0"/>
              </a:rPr>
              <a:t>his is a state where Bluetooth is not connected. </a:t>
            </a:r>
            <a:r>
              <a:rPr sz="1400" dirty="0">
                <a:solidFill>
                  <a:schemeClr val="accent5">
                    <a:lumMod val="75000"/>
                  </a:schemeClr>
                </a:solidFill>
                <a:latin typeface="Arial" pitchFamily="34" charset="0"/>
                <a:ea typeface="Arial" pitchFamily="34" charset="0"/>
              </a:rPr>
              <a:t>Then turn on Bluetooth, open the Bluetooth remote control APP as shown in Figure 1.2 close to the robot to automatically connect,Alternatively, you can click CONNECT as shown in Figure 1.3 to enter the main control interface, as shown in Figure 1.4.</a:t>
            </a:r>
            <a:endParaRPr sz="14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4180840" y="3678555"/>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1.1</a:t>
            </a:r>
            <a:endParaRPr lang="zh-CN" altLang="en-US" sz="1000"/>
          </a:p>
        </p:txBody>
      </p:sp>
      <p:pic>
        <p:nvPicPr>
          <p:cNvPr id="9" name="图片 8"/>
          <p:cNvPicPr>
            <a:picLocks noChangeAspect="1"/>
          </p:cNvPicPr>
          <p:nvPr/>
        </p:nvPicPr>
        <p:blipFill>
          <a:blip r:embed="rId1"/>
          <a:stretch>
            <a:fillRect/>
          </a:stretch>
        </p:blipFill>
        <p:spPr>
          <a:xfrm>
            <a:off x="3531870" y="2255520"/>
            <a:ext cx="2040255" cy="1423035"/>
          </a:xfrm>
          <a:prstGeom prst="rect">
            <a:avLst/>
          </a:prstGeom>
        </p:spPr>
      </p:pic>
      <p:sp>
        <p:nvSpPr>
          <p:cNvPr id="10" name="文本框 9"/>
          <p:cNvSpPr txBox="1"/>
          <p:nvPr/>
        </p:nvSpPr>
        <p:spPr>
          <a:xfrm>
            <a:off x="4182110" y="5854700"/>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1.2</a:t>
            </a:r>
            <a:endParaRPr lang="en-US" altLang="zh-CN" sz="1000" dirty="0">
              <a:solidFill>
                <a:srgbClr val="00B050"/>
              </a:solidFill>
              <a:latin typeface="Arial" pitchFamily="34" charset="0"/>
              <a:ea typeface="Arial" pitchFamily="34" charset="0"/>
              <a:sym typeface="+mn-ea"/>
            </a:endParaRPr>
          </a:p>
        </p:txBody>
      </p:sp>
      <p:sp>
        <p:nvSpPr>
          <p:cNvPr id="11" name="文本框 10"/>
          <p:cNvSpPr txBox="1"/>
          <p:nvPr/>
        </p:nvSpPr>
        <p:spPr>
          <a:xfrm>
            <a:off x="8286750" y="3728085"/>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1.3</a:t>
            </a:r>
            <a:endParaRPr lang="en-US" altLang="zh-CN" sz="1000" dirty="0">
              <a:solidFill>
                <a:srgbClr val="FF0000"/>
              </a:solidFill>
              <a:latin typeface="Arial" pitchFamily="34" charset="0"/>
              <a:ea typeface="Arial" pitchFamily="34" charset="0"/>
              <a:sym typeface="+mn-ea"/>
            </a:endParaRPr>
          </a:p>
        </p:txBody>
      </p:sp>
      <p:sp>
        <p:nvSpPr>
          <p:cNvPr id="13" name="文本框 12"/>
          <p:cNvSpPr txBox="1"/>
          <p:nvPr/>
        </p:nvSpPr>
        <p:spPr>
          <a:xfrm>
            <a:off x="8286750" y="5854700"/>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a:t>
            </a:r>
            <a:r>
              <a:rPr lang="en-US" sz="1000" dirty="0">
                <a:solidFill>
                  <a:schemeClr val="accent5">
                    <a:lumMod val="75000"/>
                  </a:schemeClr>
                </a:solidFill>
                <a:latin typeface="Arial" pitchFamily="34" charset="0"/>
                <a:ea typeface="Arial" pitchFamily="34" charset="0"/>
                <a:sym typeface="+mn-ea"/>
              </a:rPr>
              <a:t>4</a:t>
            </a:r>
            <a:endParaRPr lang="en-US" sz="1000" dirty="0">
              <a:solidFill>
                <a:schemeClr val="accent5">
                  <a:lumMod val="75000"/>
                </a:schemeClr>
              </a:solidFill>
              <a:latin typeface="Arial" pitchFamily="34" charset="0"/>
              <a:ea typeface="Arial" pitchFamily="34" charset="0"/>
              <a:sym typeface="+mn-ea"/>
            </a:endParaRPr>
          </a:p>
        </p:txBody>
      </p:sp>
      <p:sp>
        <p:nvSpPr>
          <p:cNvPr id="2" name="矩形 1"/>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8" name="图片 7"/>
          <p:cNvPicPr>
            <a:picLocks noChangeAspect="1"/>
          </p:cNvPicPr>
          <p:nvPr/>
        </p:nvPicPr>
        <p:blipFill>
          <a:blip r:embed="rId2"/>
          <a:stretch>
            <a:fillRect/>
          </a:stretch>
        </p:blipFill>
        <p:spPr>
          <a:xfrm>
            <a:off x="2950845" y="3952240"/>
            <a:ext cx="3234055" cy="1819910"/>
          </a:xfrm>
          <a:prstGeom prst="rect">
            <a:avLst/>
          </a:prstGeom>
        </p:spPr>
      </p:pic>
      <p:pic>
        <p:nvPicPr>
          <p:cNvPr id="18" name="图片 17"/>
          <p:cNvPicPr>
            <a:picLocks noChangeAspect="1"/>
          </p:cNvPicPr>
          <p:nvPr/>
        </p:nvPicPr>
        <p:blipFill>
          <a:blip r:embed="rId3"/>
          <a:stretch>
            <a:fillRect/>
          </a:stretch>
        </p:blipFill>
        <p:spPr>
          <a:xfrm>
            <a:off x="7129145" y="2008505"/>
            <a:ext cx="2949575" cy="1660525"/>
          </a:xfrm>
          <a:prstGeom prst="rect">
            <a:avLst/>
          </a:prstGeom>
        </p:spPr>
      </p:pic>
      <p:pic>
        <p:nvPicPr>
          <p:cNvPr id="19" name="图片 18"/>
          <p:cNvPicPr>
            <a:picLocks noChangeAspect="1"/>
          </p:cNvPicPr>
          <p:nvPr/>
        </p:nvPicPr>
        <p:blipFill>
          <a:blip r:embed="rId4"/>
          <a:stretch>
            <a:fillRect/>
          </a:stretch>
        </p:blipFill>
        <p:spPr>
          <a:xfrm>
            <a:off x="7128510" y="3973195"/>
            <a:ext cx="2950210" cy="1660525"/>
          </a:xfrm>
          <a:prstGeom prst="rect">
            <a:avLst/>
          </a:prstGeom>
        </p:spPr>
      </p:pic>
      <p:pic>
        <p:nvPicPr>
          <p:cNvPr id="5" name="图片 4" descr="新Logo标志 - 长方形"/>
          <p:cNvPicPr>
            <a:picLocks noChangeAspect="1"/>
          </p:cNvPicPr>
          <p:nvPr/>
        </p:nvPicPr>
        <p:blipFill>
          <a:blip r:embed="rId5"/>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104515" y="1210945"/>
            <a:ext cx="8276590" cy="1066800"/>
          </a:xfrm>
          <a:prstGeom prst="rect">
            <a:avLst/>
          </a:prstGeom>
          <a:noFill/>
        </p:spPr>
        <p:txBody>
          <a:bodyPr wrap="square" rtlCol="0">
            <a:spAutoFit/>
          </a:bodyPr>
          <a:p>
            <a:pPr algn="l"/>
            <a:r>
              <a:rPr lang="en-US" altLang="zh-CN" sz="1600" dirty="0">
                <a:solidFill>
                  <a:schemeClr val="accent5">
                    <a:lumMod val="75000"/>
                  </a:schemeClr>
                </a:solidFill>
                <a:latin typeface="Arial" pitchFamily="34" charset="0"/>
                <a:ea typeface="Arial" pitchFamily="34" charset="0"/>
              </a:rPr>
              <a:t> </a:t>
            </a:r>
            <a:r>
              <a:rPr lang="en-US" altLang="zh-CN" sz="1600" dirty="0">
                <a:solidFill>
                  <a:schemeClr val="accent5">
                    <a:lumMod val="75000"/>
                  </a:schemeClr>
                </a:solidFill>
                <a:latin typeface="Arial" pitchFamily="34" charset="0"/>
                <a:ea typeface="Arial" pitchFamily="34" charset="0"/>
                <a:sym typeface="+mn-ea"/>
              </a:rPr>
              <a:t>When the app interface is switched to the screen shown in Figure 1.5, and the robot's dot matrix is ​​switched to the pattern shown in Figure 1.6, the connection is successful and the next operation can be performed. If Bluetooth is disconnected, micro:bit will display the pattern of Figure 1.7.</a:t>
            </a:r>
            <a:endParaRPr lang="zh-CN" altLang="en-US" sz="1600" dirty="0">
              <a:solidFill>
                <a:srgbClr val="FF0000"/>
              </a:solidFill>
              <a:latin typeface="Arial" pitchFamily="34" charset="0"/>
              <a:ea typeface="Arial" pitchFamily="34" charset="0"/>
              <a:sym typeface="+mn-ea"/>
            </a:endParaRPr>
          </a:p>
        </p:txBody>
      </p:sp>
      <p:pic>
        <p:nvPicPr>
          <p:cNvPr id="8" name="图片 7"/>
          <p:cNvPicPr>
            <a:picLocks noChangeAspect="1"/>
          </p:cNvPicPr>
          <p:nvPr/>
        </p:nvPicPr>
        <p:blipFill>
          <a:blip r:embed="rId1"/>
          <a:stretch>
            <a:fillRect/>
          </a:stretch>
        </p:blipFill>
        <p:spPr>
          <a:xfrm>
            <a:off x="7508240" y="2486660"/>
            <a:ext cx="2040255" cy="1355090"/>
          </a:xfrm>
          <a:prstGeom prst="rect">
            <a:avLst/>
          </a:prstGeom>
        </p:spPr>
      </p:pic>
      <p:sp>
        <p:nvSpPr>
          <p:cNvPr id="10" name="文本框 9"/>
          <p:cNvSpPr txBox="1"/>
          <p:nvPr/>
        </p:nvSpPr>
        <p:spPr>
          <a:xfrm>
            <a:off x="4426585" y="4658360"/>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a:t>
            </a:r>
            <a:r>
              <a:rPr lang="en-US" sz="1000" dirty="0">
                <a:solidFill>
                  <a:schemeClr val="accent5">
                    <a:lumMod val="75000"/>
                  </a:schemeClr>
                </a:solidFill>
                <a:latin typeface="Arial" pitchFamily="34" charset="0"/>
                <a:ea typeface="Arial" pitchFamily="34" charset="0"/>
                <a:sym typeface="+mn-ea"/>
              </a:rPr>
              <a:t>5</a:t>
            </a:r>
            <a:endParaRPr lang="en-US" sz="1000" dirty="0">
              <a:solidFill>
                <a:schemeClr val="accent5">
                  <a:lumMod val="75000"/>
                </a:schemeClr>
              </a:solidFill>
              <a:latin typeface="Arial" pitchFamily="34" charset="0"/>
              <a:ea typeface="Arial" pitchFamily="34" charset="0"/>
              <a:sym typeface="+mn-ea"/>
            </a:endParaRPr>
          </a:p>
        </p:txBody>
      </p:sp>
      <p:sp>
        <p:nvSpPr>
          <p:cNvPr id="11" name="文本框 10"/>
          <p:cNvSpPr txBox="1"/>
          <p:nvPr/>
        </p:nvSpPr>
        <p:spPr>
          <a:xfrm>
            <a:off x="8281670" y="3998595"/>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a:t>
            </a:r>
            <a:r>
              <a:rPr lang="en-US" sz="1000" dirty="0">
                <a:solidFill>
                  <a:schemeClr val="accent5">
                    <a:lumMod val="75000"/>
                  </a:schemeClr>
                </a:solidFill>
                <a:latin typeface="Arial" pitchFamily="34" charset="0"/>
                <a:ea typeface="Arial" pitchFamily="34" charset="0"/>
                <a:sym typeface="+mn-ea"/>
              </a:rPr>
              <a:t>6</a:t>
            </a:r>
            <a:endParaRPr lang="en-US" sz="1000" dirty="0">
              <a:solidFill>
                <a:schemeClr val="accent5">
                  <a:lumMod val="75000"/>
                </a:schemeClr>
              </a:solidFill>
              <a:latin typeface="Arial" pitchFamily="34" charset="0"/>
              <a:ea typeface="Arial" pitchFamily="34" charset="0"/>
              <a:sym typeface="+mn-ea"/>
            </a:endParaRPr>
          </a:p>
        </p:txBody>
      </p:sp>
      <p:pic>
        <p:nvPicPr>
          <p:cNvPr id="12" name="图片 11"/>
          <p:cNvPicPr>
            <a:picLocks noChangeAspect="1"/>
          </p:cNvPicPr>
          <p:nvPr/>
        </p:nvPicPr>
        <p:blipFill>
          <a:blip r:embed="rId2"/>
          <a:stretch>
            <a:fillRect/>
          </a:stretch>
        </p:blipFill>
        <p:spPr>
          <a:xfrm>
            <a:off x="7482840" y="4360545"/>
            <a:ext cx="2065655" cy="1325880"/>
          </a:xfrm>
          <a:prstGeom prst="rect">
            <a:avLst/>
          </a:prstGeom>
        </p:spPr>
      </p:pic>
      <p:sp>
        <p:nvSpPr>
          <p:cNvPr id="13" name="文本框 12"/>
          <p:cNvSpPr txBox="1"/>
          <p:nvPr/>
        </p:nvSpPr>
        <p:spPr>
          <a:xfrm>
            <a:off x="8282305" y="5770245"/>
            <a:ext cx="754380" cy="245110"/>
          </a:xfrm>
          <a:prstGeom prst="rect">
            <a:avLst/>
          </a:prstGeom>
          <a:noFill/>
        </p:spPr>
        <p:txBody>
          <a:bodyPr wrap="none" rtlCol="0" anchor="t">
            <a:spAutoFit/>
          </a:bodyPr>
          <a:p>
            <a:pPr algn="l"/>
            <a:r>
              <a:rPr sz="1000" dirty="0">
                <a:solidFill>
                  <a:schemeClr val="accent5">
                    <a:lumMod val="75000"/>
                  </a:schemeClr>
                </a:solidFill>
                <a:latin typeface="Arial" pitchFamily="34" charset="0"/>
                <a:ea typeface="Arial" pitchFamily="34" charset="0"/>
                <a:sym typeface="+mn-ea"/>
              </a:rPr>
              <a:t>Figure 1.</a:t>
            </a:r>
            <a:r>
              <a:rPr lang="en-US" sz="1000" dirty="0">
                <a:solidFill>
                  <a:schemeClr val="accent5">
                    <a:lumMod val="75000"/>
                  </a:schemeClr>
                </a:solidFill>
                <a:latin typeface="Arial" pitchFamily="34" charset="0"/>
                <a:ea typeface="Arial" pitchFamily="34" charset="0"/>
                <a:sym typeface="+mn-ea"/>
              </a:rPr>
              <a:t>7</a:t>
            </a:r>
            <a:endParaRPr lang="en-US" sz="1000" dirty="0">
              <a:solidFill>
                <a:schemeClr val="accent5">
                  <a:lumMod val="75000"/>
                </a:schemeClr>
              </a:solidFill>
              <a:latin typeface="Arial" pitchFamily="34" charset="0"/>
              <a:ea typeface="Arial" pitchFamily="34" charset="0"/>
              <a:sym typeface="+mn-ea"/>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9" name="图片 18"/>
          <p:cNvPicPr>
            <a:picLocks noChangeAspect="1"/>
          </p:cNvPicPr>
          <p:nvPr/>
        </p:nvPicPr>
        <p:blipFill>
          <a:blip r:embed="rId3"/>
          <a:stretch>
            <a:fillRect/>
          </a:stretch>
        </p:blipFill>
        <p:spPr>
          <a:xfrm>
            <a:off x="3286760" y="2785745"/>
            <a:ext cx="2950210" cy="1660525"/>
          </a:xfrm>
          <a:prstGeom prst="rect">
            <a:avLst/>
          </a:prstGeom>
        </p:spPr>
      </p:pic>
      <p:pic>
        <p:nvPicPr>
          <p:cNvPr id="2" name="图片 1"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527425" y="1821815"/>
            <a:ext cx="6590665" cy="206121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An Android phone with APP </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grpSp>
        <p:nvGrpSpPr>
          <p:cNvPr id="25" name="组合 24"/>
          <p:cNvGrpSpPr/>
          <p:nvPr/>
        </p:nvGrpSpPr>
        <p:grpSpPr>
          <a:xfrm>
            <a:off x="518733" y="1852522"/>
            <a:ext cx="2519045" cy="1704975"/>
            <a:chOff x="5213810" y="4721826"/>
            <a:chExt cx="2519045" cy="1704975"/>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577665" y="5043136"/>
              <a:ext cx="215519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Usage method </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grpSp>
      <p:sp>
        <p:nvSpPr>
          <p:cNvPr id="19" name="文本框 18"/>
          <p:cNvSpPr txBox="1"/>
          <p:nvPr/>
        </p:nvSpPr>
        <p:spPr>
          <a:xfrm>
            <a:off x="3037572" y="860993"/>
            <a:ext cx="2334260" cy="460375"/>
          </a:xfrm>
          <a:prstGeom prst="rect">
            <a:avLst/>
          </a:prstGeom>
          <a:noFill/>
        </p:spPr>
        <p:txBody>
          <a:bodyPr wrap="none" rtlCol="0">
            <a:spAutoFit/>
          </a:bodyPr>
          <a:p>
            <a:r>
              <a:rPr lang="en-US" altLang="zh-CN" sz="2400" dirty="0">
                <a:solidFill>
                  <a:schemeClr val="accent5">
                    <a:lumMod val="75000"/>
                  </a:schemeClr>
                </a:solidFill>
                <a:latin typeface="Arial" pitchFamily="34" charset="0"/>
                <a:ea typeface="Arial" pitchFamily="34" charset="0"/>
              </a:rPr>
              <a:t>1.Basic function</a:t>
            </a:r>
            <a:endParaRPr lang="en-US" altLang="zh-CN" sz="24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2970530" y="1483360"/>
            <a:ext cx="8187055" cy="459041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37572" y="960053"/>
            <a:ext cx="1317625" cy="460375"/>
          </a:xfrm>
          <a:prstGeom prst="rect">
            <a:avLst/>
          </a:prstGeom>
          <a:noFill/>
        </p:spPr>
        <p:txBody>
          <a:bodyPr wrap="none" rtlCol="0">
            <a:spAutoFit/>
          </a:bodyPr>
          <a:p>
            <a:r>
              <a:rPr lang="en-US" altLang="zh-CN" sz="2400" dirty="0">
                <a:solidFill>
                  <a:schemeClr val="accent5">
                    <a:lumMod val="75000"/>
                  </a:schemeClr>
                </a:solidFill>
                <a:latin typeface="Arial" pitchFamily="34" charset="0"/>
                <a:ea typeface="Arial" pitchFamily="34" charset="0"/>
              </a:rPr>
              <a:t>2.Music </a:t>
            </a:r>
            <a:endParaRPr lang="en-US" altLang="zh-CN" sz="24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037840" y="1717675"/>
            <a:ext cx="7896225" cy="4376420"/>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Usage method </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020427" y="908618"/>
            <a:ext cx="1572260" cy="460375"/>
          </a:xfrm>
          <a:prstGeom prst="rect">
            <a:avLst/>
          </a:prstGeom>
          <a:noFill/>
        </p:spPr>
        <p:txBody>
          <a:bodyPr wrap="none" rtlCol="0">
            <a:spAutoFit/>
          </a:bodyPr>
          <a:p>
            <a:r>
              <a:rPr lang="en-US" altLang="zh-CN" sz="2400" dirty="0">
                <a:solidFill>
                  <a:schemeClr val="accent5">
                    <a:lumMod val="75000"/>
                  </a:schemeClr>
                </a:solidFill>
                <a:latin typeface="Arial" pitchFamily="34" charset="0"/>
                <a:ea typeface="Arial" pitchFamily="34" charset="0"/>
              </a:rPr>
              <a:t>2.Car light</a:t>
            </a:r>
            <a:endParaRPr lang="en-US" altLang="zh-CN" sz="24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807335" y="1444625"/>
            <a:ext cx="8409305" cy="4676140"/>
          </a:xfrm>
          <a:prstGeom prst="rect">
            <a:avLst/>
          </a:prstGeom>
        </p:spPr>
      </p:pic>
      <p:sp>
        <p:nvSpPr>
          <p:cNvPr id="5" name="矩形 4"/>
          <p:cNvSpPr/>
          <p:nvPr/>
        </p:nvSpPr>
        <p:spPr>
          <a:xfrm>
            <a:off x="882588" y="2173832"/>
            <a:ext cx="215519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Usage method </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Words>
  <Application>WPS 演示</Application>
  <PresentationFormat>自定义</PresentationFormat>
  <Paragraphs>149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99</cp:revision>
  <dcterms:created xsi:type="dcterms:W3CDTF">2014-02-21T16:31:00Z</dcterms:created>
  <dcterms:modified xsi:type="dcterms:W3CDTF">2020-12-31T07:41:08Z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