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8" r:id="rId3"/>
    <p:sldId id="289" r:id="rId4"/>
    <p:sldId id="264" r:id="rId5"/>
    <p:sldId id="290" r:id="rId6"/>
    <p:sldId id="268" r:id="rId7"/>
    <p:sldId id="291" r:id="rId8"/>
    <p:sldId id="287" r:id="rId9"/>
    <p:sldId id="292" r:id="rId10"/>
  </p:sldIdLst>
  <p:sldSz cx="12192000" cy="6858000"/>
  <p:notesSz cx="6858000" cy="9144000"/>
  <p:embeddedFontLst>
    <p:embeddedFont>
      <p:font typeface="icomoon" charset="0"/>
      <p:regular r:id="rId16"/>
    </p:embeddedFont>
    <p:embeddedFont>
      <p:font typeface="Yu Gothic UI Semibold" charset="-128"/>
      <p:regular r:id="rId17"/>
    </p:embeddedFont>
    <p:embeddedFont>
      <p:font typeface="方正喵呜体" charset="0"/>
      <p:regular r:id="rId18"/>
    </p:embeddedFont>
    <p:embeddedFont>
      <p:font typeface="方正卡通简体" charset="0"/>
      <p:regular r:id="rId19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C0456"/>
    <a:srgbClr val="FFFFFF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21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-1038" y="-84"/>
      </p:cViewPr>
      <p:guideLst>
        <p:guide orient="horz" pos="2160"/>
        <p:guide pos="391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font" Target="fonts/font4.fntdata"/><Relationship Id="rId18" Type="http://schemas.openxmlformats.org/officeDocument/2006/relationships/font" Target="fonts/font3.fntdata"/><Relationship Id="rId17" Type="http://schemas.openxmlformats.org/officeDocument/2006/relationships/font" Target="fonts/font2.fntdata"/><Relationship Id="rId16" Type="http://schemas.openxmlformats.org/officeDocument/2006/relationships/font" Target="fonts/font1.fntdata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handoutMaster" Target="handoutMasters/handoutMaster1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30803-5243-48BD-A46E-7FD8BD1AAA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21D-CD86-482A-88A1-248540F6B8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836686" y="842468"/>
            <a:ext cx="1879218" cy="5299025"/>
            <a:chOff x="0" y="0"/>
            <a:chExt cx="12192000" cy="6858000"/>
          </a:xfrm>
        </p:grpSpPr>
        <p:sp>
          <p:nvSpPr>
            <p:cNvPr id="8" name="矩形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alpha val="92157"/>
              </a:srgb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" name="组合 9"/>
          <p:cNvGrpSpPr/>
          <p:nvPr userDrawn="1"/>
        </p:nvGrpSpPr>
        <p:grpSpPr>
          <a:xfrm>
            <a:off x="2743200" y="842468"/>
            <a:ext cx="8802509" cy="5299025"/>
            <a:chOff x="0" y="0"/>
            <a:chExt cx="12192000" cy="6858000"/>
          </a:xfrm>
        </p:grpSpPr>
        <p:sp>
          <p:nvSpPr>
            <p:cNvPr id="11" name="矩形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alpha val="92157"/>
              </a:srgb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任意多边形 12"/>
          <p:cNvSpPr/>
          <p:nvPr userDrawn="1"/>
        </p:nvSpPr>
        <p:spPr>
          <a:xfrm>
            <a:off x="11326811" y="759707"/>
            <a:ext cx="542043" cy="331679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任意多边形 13"/>
          <p:cNvSpPr/>
          <p:nvPr userDrawn="1"/>
        </p:nvSpPr>
        <p:spPr>
          <a:xfrm>
            <a:off x="428395" y="373320"/>
            <a:ext cx="1354542" cy="828851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15" name="组合 14"/>
          <p:cNvGrpSpPr/>
          <p:nvPr userDrawn="1"/>
        </p:nvGrpSpPr>
        <p:grpSpPr>
          <a:xfrm>
            <a:off x="11375265" y="343928"/>
            <a:ext cx="447465" cy="283350"/>
            <a:chOff x="560275" y="3433438"/>
            <a:chExt cx="1198188" cy="758734"/>
          </a:xfrm>
        </p:grpSpPr>
        <p:sp>
          <p:nvSpPr>
            <p:cNvPr id="16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任意多边形 17"/>
          <p:cNvSpPr/>
          <p:nvPr userDrawn="1"/>
        </p:nvSpPr>
        <p:spPr>
          <a:xfrm>
            <a:off x="0" y="5520485"/>
            <a:ext cx="12192000" cy="133751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30803-5243-48BD-A46E-7FD8BD1AAA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21D-CD86-482A-88A1-248540F6B8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30803-5243-48BD-A46E-7FD8BD1AAA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21D-CD86-482A-88A1-248540F6B8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1.png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030803-5243-48BD-A46E-7FD8BD1AAA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C821D-CD86-482A-88A1-248540F6B868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0">
            <a:blip r:embed="rId14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B9BD5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3.jpeg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4.jpeg"/><Relationship Id="rId2" Type="http://schemas.openxmlformats.org/officeDocument/2006/relationships/slide" Target="slide1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6.jpeg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9.jpeg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1.jpeg"/><Relationship Id="rId1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3.jpeg"/><Relationship Id="rId1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804870" y="4572436"/>
            <a:ext cx="724486" cy="458769"/>
            <a:chOff x="560275" y="3433438"/>
            <a:chExt cx="1198188" cy="758734"/>
          </a:xfrm>
        </p:grpSpPr>
        <p:sp>
          <p:nvSpPr>
            <p:cNvPr id="33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10555619" y="566833"/>
            <a:ext cx="724486" cy="458769"/>
            <a:chOff x="560275" y="3433438"/>
            <a:chExt cx="1198188" cy="758734"/>
          </a:xfrm>
        </p:grpSpPr>
        <p:sp>
          <p:nvSpPr>
            <p:cNvPr id="36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任意多边形 15"/>
          <p:cNvSpPr/>
          <p:nvPr/>
        </p:nvSpPr>
        <p:spPr>
          <a:xfrm>
            <a:off x="0" y="5761355"/>
            <a:ext cx="12192000" cy="109664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YahBoom     </a:t>
            </a:r>
            <a:r>
              <a:rPr lang="en-US" altLang="zh-CN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 video tutorial</a:t>
            </a:r>
            <a:endParaRPr lang="zh-CN" altLang="en-US" sz="2800"/>
          </a:p>
        </p:txBody>
      </p:sp>
      <p:sp>
        <p:nvSpPr>
          <p:cNvPr id="30" name="任意多边形 29"/>
          <p:cNvSpPr/>
          <p:nvPr/>
        </p:nvSpPr>
        <p:spPr>
          <a:xfrm>
            <a:off x="9813248" y="4513409"/>
            <a:ext cx="942537" cy="576743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43405" y="1851025"/>
            <a:ext cx="8301355" cy="3338830"/>
          </a:xfrm>
          <a:prstGeom prst="rect">
            <a:avLst/>
          </a:prstGeom>
          <a:ln w="57150">
            <a:solidFill>
              <a:srgbClr val="5B9BD5"/>
            </a:solidFill>
          </a:ln>
        </p:spPr>
      </p:pic>
      <p:sp>
        <p:nvSpPr>
          <p:cNvPr id="18" name="文本框 17"/>
          <p:cNvSpPr txBox="1"/>
          <p:nvPr/>
        </p:nvSpPr>
        <p:spPr>
          <a:xfrm>
            <a:off x="3984739" y="2388519"/>
            <a:ext cx="3818633" cy="70675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en-US" altLang="zh-CN" sz="4000" dirty="0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itchFamily="34" charset="0"/>
                <a:ea typeface="Arial" pitchFamily="34" charset="0"/>
              </a:rPr>
              <a:t>Lesson 2</a:t>
            </a:r>
            <a:endParaRPr lang="en-US" altLang="zh-CN" sz="4000" dirty="0"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itchFamily="34" charset="0"/>
              <a:ea typeface="Arial" pitchFamily="34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844040" y="3136900"/>
            <a:ext cx="83007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itchFamily="34" charset="0"/>
                <a:ea typeface="Arial" pitchFamily="34" charset="0"/>
              </a:rPr>
              <a:t>micro:bit</a:t>
            </a:r>
            <a:r>
              <a:rPr lang="zh-CN" altLang="zh-CN" sz="3200" dirty="0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itchFamily="34" charset="0"/>
                <a:ea typeface="Arial" pitchFamily="34" charset="0"/>
                <a:sym typeface="+mn-ea"/>
              </a:rPr>
              <a:t> </a:t>
            </a:r>
            <a:r>
              <a:rPr lang="en-US" altLang="zh-CN" sz="3200" dirty="0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itchFamily="34" charset="0"/>
                <a:ea typeface="Arial" pitchFamily="34" charset="0"/>
                <a:sym typeface="+mn-ea"/>
              </a:rPr>
              <a:t>robot lesson 2 “Fancy action”</a:t>
            </a:r>
            <a:endParaRPr lang="en-US" altLang="zh-CN" sz="3200" dirty="0"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itchFamily="34" charset="0"/>
              <a:ea typeface="Arial" pitchFamily="34" charset="0"/>
            </a:endParaRPr>
          </a:p>
        </p:txBody>
      </p:sp>
      <p:sp>
        <p:nvSpPr>
          <p:cNvPr id="29" name="任意多边形 28"/>
          <p:cNvSpPr/>
          <p:nvPr/>
        </p:nvSpPr>
        <p:spPr>
          <a:xfrm>
            <a:off x="1529561" y="1284511"/>
            <a:ext cx="1069145" cy="65421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-480060" y="203835"/>
            <a:ext cx="10042525" cy="435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     </a:t>
            </a:r>
            <a:r>
              <a:rPr lang="zh-CN" altLang="en-US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              </a:t>
            </a:r>
            <a:r>
              <a:rPr lang="en-US" altLang="zh-CN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micro:bit</a:t>
            </a:r>
            <a:r>
              <a:rPr lang="zh-CN" altLang="zh-CN" sz="32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 robot entry tutorial</a:t>
            </a:r>
            <a:r>
              <a:rPr lang="zh-CN" altLang="en-US" sz="2800">
                <a:latin typeface="icomoon" charset="0"/>
                <a:ea typeface="Yu Gothic UI Semibold" charset="-128"/>
              </a:rPr>
              <a:t>          </a:t>
            </a:r>
            <a:r>
              <a:rPr lang="zh-CN" altLang="en-US" sz="2800" u="sng">
                <a:latin typeface="icomoon" charset="0"/>
                <a:ea typeface="Yu Gothic UI Semibold" charset="-128"/>
              </a:rPr>
              <a:t>                     </a:t>
            </a:r>
            <a:endParaRPr lang="zh-CN" altLang="en-US" sz="2800" u="sng">
              <a:latin typeface="icomoon" charset="0"/>
              <a:ea typeface="Yu Gothic UI Semibold" charset="-128"/>
            </a:endParaRPr>
          </a:p>
        </p:txBody>
      </p:sp>
      <p:pic>
        <p:nvPicPr>
          <p:cNvPr id="2" name="图片 1" descr="新Logo标志 - 长方形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830" y="56515"/>
            <a:ext cx="1351915" cy="6762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46291" y="815798"/>
            <a:ext cx="10899418" cy="5299025"/>
            <a:chOff x="0" y="0"/>
            <a:chExt cx="12192000" cy="6858000"/>
          </a:xfrm>
        </p:grpSpPr>
        <p:sp>
          <p:nvSpPr>
            <p:cNvPr id="13" name="矩形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dpi="0" rotWithShape="0">
              <a:blip r:embed="rId1"/>
              <a:srcRect/>
              <a:tile tx="0" ty="0" sx="100000" sy="100000" flip="none" algn="tl"/>
            </a:blip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alpha val="92157"/>
              </a:srgb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228598" y="5118134"/>
            <a:ext cx="724486" cy="458769"/>
            <a:chOff x="560275" y="3433438"/>
            <a:chExt cx="1198188" cy="758734"/>
          </a:xfrm>
        </p:grpSpPr>
        <p:sp>
          <p:nvSpPr>
            <p:cNvPr id="33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0" name="任意多边形 29"/>
          <p:cNvSpPr/>
          <p:nvPr/>
        </p:nvSpPr>
        <p:spPr>
          <a:xfrm>
            <a:off x="11280687" y="1444203"/>
            <a:ext cx="542043" cy="331679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任意多边形 28"/>
          <p:cNvSpPr/>
          <p:nvPr/>
        </p:nvSpPr>
        <p:spPr>
          <a:xfrm>
            <a:off x="143539" y="335914"/>
            <a:ext cx="1354542" cy="828851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35" name="组合 34"/>
          <p:cNvGrpSpPr/>
          <p:nvPr/>
        </p:nvGrpSpPr>
        <p:grpSpPr>
          <a:xfrm>
            <a:off x="11280688" y="56591"/>
            <a:ext cx="724486" cy="458769"/>
            <a:chOff x="560275" y="3433438"/>
            <a:chExt cx="1198188" cy="758734"/>
          </a:xfrm>
        </p:grpSpPr>
        <p:sp>
          <p:nvSpPr>
            <p:cNvPr id="36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任意多边形 15"/>
          <p:cNvSpPr/>
          <p:nvPr/>
        </p:nvSpPr>
        <p:spPr>
          <a:xfrm>
            <a:off x="0" y="5520485"/>
            <a:ext cx="12192000" cy="133751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2476500" y="2463165"/>
            <a:ext cx="7237974" cy="388631"/>
            <a:chOff x="1459489" y="1292335"/>
            <a:chExt cx="6498938" cy="388428"/>
          </a:xfrm>
        </p:grpSpPr>
        <p:sp>
          <p:nvSpPr>
            <p:cNvPr id="18" name="文本框 17"/>
            <p:cNvSpPr txBox="1"/>
            <p:nvPr/>
          </p:nvSpPr>
          <p:spPr>
            <a:xfrm>
              <a:off x="1459489" y="1292335"/>
              <a:ext cx="721995" cy="36810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latin typeface="Arial" pitchFamily="34" charset="0"/>
                  <a:ea typeface="Arial" pitchFamily="34" charset="0"/>
                </a:rPr>
                <a:t>Part1</a:t>
              </a:r>
              <a:endParaRPr lang="en-US" altLang="zh-CN" dirty="0" smtClean="0">
                <a:latin typeface="Arial" pitchFamily="34" charset="0"/>
                <a:ea typeface="Arial" pitchFamily="34" charset="0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3278949" y="1292335"/>
              <a:ext cx="782955" cy="36810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latin typeface="Arial" pitchFamily="34" charset="0"/>
                  <a:ea typeface="Arial" pitchFamily="34" charset="0"/>
                </a:rPr>
                <a:t>Part 2</a:t>
              </a:r>
              <a:endParaRPr lang="zh-CN" altLang="en-US" dirty="0">
                <a:latin typeface="Arial" pitchFamily="34" charset="0"/>
                <a:ea typeface="Arial" pitchFamily="34" charset="0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5271947" y="1312655"/>
              <a:ext cx="709295" cy="36810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latin typeface="Arial" pitchFamily="34" charset="0"/>
                  <a:ea typeface="Arial" pitchFamily="34" charset="0"/>
                </a:rPr>
                <a:t>Part3</a:t>
              </a:r>
              <a:endParaRPr lang="zh-CN" altLang="en-US" dirty="0">
                <a:latin typeface="Arial" pitchFamily="34" charset="0"/>
                <a:ea typeface="Arial" pitchFamily="34" charset="0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7177377" y="1292511"/>
              <a:ext cx="781050" cy="36810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latin typeface="Arial" pitchFamily="34" charset="0"/>
                  <a:ea typeface="Arial" pitchFamily="34" charset="0"/>
                </a:rPr>
                <a:t>Part 4</a:t>
              </a:r>
              <a:endParaRPr lang="zh-CN" altLang="en-US" dirty="0">
                <a:latin typeface="Arial" pitchFamily="34" charset="0"/>
                <a:ea typeface="Arial" pitchFamily="34" charset="0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781050" y="133350"/>
            <a:ext cx="1004252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     </a:t>
            </a:r>
            <a:r>
              <a:rPr lang="zh-CN" altLang="en-US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                   </a:t>
            </a:r>
            <a:r>
              <a:rPr lang="en-US" altLang="zh-CN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micro:bit</a:t>
            </a:r>
            <a:r>
              <a:rPr lang="zh-CN" altLang="en-US" sz="32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 robot entry tutorial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</a:t>
            </a:r>
            <a:r>
              <a:rPr lang="zh-CN" altLang="en-US" sz="2800" u="sng">
                <a:latin typeface="icomoon" charset="0"/>
                <a:ea typeface="Yu Gothic UI Semibold" charset="-128"/>
              </a:rPr>
              <a:t>                                </a:t>
            </a:r>
            <a:endParaRPr lang="zh-CN" altLang="en-US" sz="2800" u="sng">
              <a:latin typeface="icomoon" charset="0"/>
              <a:ea typeface="Yu Gothic UI Semibold" charset="-128"/>
            </a:endParaRPr>
          </a:p>
        </p:txBody>
      </p:sp>
      <p:sp>
        <p:nvSpPr>
          <p:cNvPr id="8" name="任意多边形 7"/>
          <p:cNvSpPr/>
          <p:nvPr/>
        </p:nvSpPr>
        <p:spPr>
          <a:xfrm>
            <a:off x="0" y="5761355"/>
            <a:ext cx="12192000" cy="109664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YahBoom      </a:t>
            </a:r>
            <a:r>
              <a:rPr lang="en-US" altLang="zh-CN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 video tutorial</a:t>
            </a:r>
            <a:endParaRPr lang="zh-CN" altLang="en-US" sz="2800"/>
          </a:p>
        </p:txBody>
      </p:sp>
      <p:sp>
        <p:nvSpPr>
          <p:cNvPr id="5" name="文本框 4"/>
          <p:cNvSpPr txBox="1"/>
          <p:nvPr/>
        </p:nvSpPr>
        <p:spPr>
          <a:xfrm>
            <a:off x="106380" y="642387"/>
            <a:ext cx="14274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</a:rPr>
              <a:t>C</a:t>
            </a:r>
            <a:r>
              <a:rPr lang="zh-CN" altLang="en-US" sz="2800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</a:rPr>
              <a:t>ontent</a:t>
            </a:r>
            <a:endParaRPr lang="zh-CN" altLang="en-US" sz="2800" dirty="0" smtClean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037447" y="2925378"/>
            <a:ext cx="1681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dirty="0">
                <a:solidFill>
                  <a:srgbClr val="0070C0"/>
                </a:solidFill>
                <a:latin typeface="Arial" pitchFamily="34" charset="0"/>
                <a:ea typeface="Arial" pitchFamily="34" charset="0"/>
                <a:hlinkClick r:id="rId2" action="ppaction://hlinksldjump"/>
              </a:rPr>
              <a:t>Learning goals</a:t>
            </a:r>
            <a:endParaRPr lang="zh-CN" altLang="en-US" dirty="0">
              <a:solidFill>
                <a:srgbClr val="0070C0"/>
              </a:solidFill>
              <a:latin typeface="Arial" pitchFamily="34" charset="0"/>
              <a:ea typeface="Arial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257156" y="2925378"/>
            <a:ext cx="1363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  <a:sym typeface="+mn-ea"/>
                <a:hlinkClick r:id="rId2" action="ppaction://hlinksldjump"/>
              </a:rPr>
              <a:t>Preparation</a:t>
            </a:r>
            <a:endParaRPr lang="zh-CN" altLang="en-US" dirty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  <a:sym typeface="+mn-ea"/>
              <a:hlinkClick r:id="rId2" action="ppaction://hlinksldjump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199989" y="2925378"/>
            <a:ext cx="1948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  <a:hlinkClick r:id="rId2" action="ppaction://hlinksldjump"/>
              </a:rPr>
              <a:t>Search for blocks</a:t>
            </a:r>
            <a:endParaRPr lang="zh-CN" altLang="en-US" dirty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375722" y="2925554"/>
            <a:ext cx="1808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  <a:hlinkClick r:id="rId2" action="ppaction://hlinksldjump"/>
              </a:rPr>
              <a:t>Combin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  <a:hlinkClick r:id="rId2" action="ppaction://hlinksldjump"/>
              </a:rPr>
              <a:t>e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  <a:hlinkClick r:id="rId2" action="ppaction://hlinksldjump"/>
              </a:rPr>
              <a:t> blocks</a:t>
            </a:r>
            <a:endParaRPr lang="zh-CN" altLang="en-US" dirty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</a:endParaRPr>
          </a:p>
        </p:txBody>
      </p:sp>
      <p:pic>
        <p:nvPicPr>
          <p:cNvPr id="7" name="图片 6" descr="新Logo标志 - 长方形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740" y="46990"/>
            <a:ext cx="1351915" cy="6762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zoom/>
      </p:transition>
    </mc:Choice>
    <mc:Fallback>
      <p:transition spd="slow">
        <p:zoom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1736266" y="3196784"/>
            <a:ext cx="724486" cy="372379"/>
            <a:chOff x="560275" y="3576314"/>
            <a:chExt cx="1198188" cy="615858"/>
          </a:xfrm>
        </p:grpSpPr>
        <p:sp>
          <p:nvSpPr>
            <p:cNvPr id="33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直角三角形 20"/>
            <p:cNvSpPr/>
            <p:nvPr/>
          </p:nvSpPr>
          <p:spPr>
            <a:xfrm>
              <a:off x="890708" y="3576314"/>
              <a:ext cx="675249" cy="61585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638251" y="688905"/>
            <a:ext cx="111887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</a:rPr>
              <a:t>Part 1</a:t>
            </a:r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5565" y="45085"/>
            <a:ext cx="1004252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                  </a:t>
            </a:r>
            <a:r>
              <a:rPr lang="zh-CN" altLang="en-US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          </a:t>
            </a:r>
            <a:r>
              <a:rPr lang="en-US" altLang="zh-CN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micro:bit</a:t>
            </a:r>
            <a:r>
              <a:rPr lang="zh-CN" altLang="zh-CN" sz="32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 robot entry tutorial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</a:t>
            </a:r>
            <a:r>
              <a:rPr lang="zh-CN" altLang="en-US" sz="2800" u="sng">
                <a:latin typeface="icomoon" charset="0"/>
                <a:ea typeface="Yu Gothic UI Semibold" charset="-128"/>
              </a:rPr>
              <a:t>                                </a:t>
            </a:r>
            <a:endParaRPr lang="zh-CN" altLang="en-US" sz="2800" u="sng">
              <a:latin typeface="icomoon" charset="0"/>
              <a:ea typeface="Yu Gothic UI Semibold" charset="-128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0" y="5854700"/>
            <a:ext cx="12192000" cy="1003300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YahBoom     </a:t>
            </a:r>
            <a:r>
              <a:rPr lang="en-US" altLang="zh-CN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 video tutorial</a:t>
            </a:r>
            <a:endParaRPr lang="zh-CN" altLang="en-US" sz="2800"/>
          </a:p>
        </p:txBody>
      </p:sp>
      <p:sp>
        <p:nvSpPr>
          <p:cNvPr id="2" name="文本框 1"/>
          <p:cNvSpPr txBox="1"/>
          <p:nvPr/>
        </p:nvSpPr>
        <p:spPr>
          <a:xfrm>
            <a:off x="2755900" y="4853305"/>
            <a:ext cx="8206740" cy="9144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itchFamily="34" charset="0"/>
                <a:ea typeface="Arial" pitchFamily="34" charset="0"/>
              </a:rPr>
              <a:t>After you download the program, you can see that the robot is running forward, running backward, turning left and right, so let's have a look at the effect together.</a:t>
            </a:r>
            <a:endParaRPr lang="en-US" altLang="zh-CN"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itchFamily="34" charset="0"/>
              <a:ea typeface="Arial" pitchFamily="34" charset="0"/>
            </a:endParaRPr>
          </a:p>
        </p:txBody>
      </p:sp>
      <p:sp>
        <p:nvSpPr>
          <p:cNvPr id="26" name="任意多边形 25"/>
          <p:cNvSpPr/>
          <p:nvPr/>
        </p:nvSpPr>
        <p:spPr>
          <a:xfrm>
            <a:off x="778510" y="1924685"/>
            <a:ext cx="2078990" cy="127190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60825" y="1127125"/>
            <a:ext cx="5074285" cy="350266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034353" y="2302737"/>
            <a:ext cx="199136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</a:rPr>
              <a:t>Learning goals</a:t>
            </a:r>
            <a:endParaRPr lang="en-US" altLang="zh-CN" sz="2800" dirty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</a:endParaRPr>
          </a:p>
        </p:txBody>
      </p:sp>
      <p:pic>
        <p:nvPicPr>
          <p:cNvPr id="5" name="图片 4" descr="新Logo标志 - 长方形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375" y="104140"/>
            <a:ext cx="1351915" cy="6762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mb/>
      </p:transition>
    </mc:Choice>
    <mc:Fallback>
      <p:transition spd="slow">
        <p:comb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1736266" y="3196784"/>
            <a:ext cx="724486" cy="372379"/>
            <a:chOff x="560275" y="3576314"/>
            <a:chExt cx="1198188" cy="615858"/>
          </a:xfrm>
        </p:grpSpPr>
        <p:sp>
          <p:nvSpPr>
            <p:cNvPr id="33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直角三角形 20"/>
            <p:cNvSpPr/>
            <p:nvPr/>
          </p:nvSpPr>
          <p:spPr>
            <a:xfrm>
              <a:off x="890708" y="3576314"/>
              <a:ext cx="675249" cy="61585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638251" y="688905"/>
            <a:ext cx="111506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</a:rPr>
              <a:t>Part 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</a:rPr>
              <a:t>2</a:t>
            </a:r>
            <a:endParaRPr lang="en-US" sz="2800" dirty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5565" y="45085"/>
            <a:ext cx="1004252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         </a:t>
            </a:r>
            <a:r>
              <a:rPr lang="zh-CN" altLang="en-US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                    </a:t>
            </a:r>
            <a:r>
              <a:rPr lang="en-US" altLang="zh-CN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micro:bit</a:t>
            </a:r>
            <a:r>
              <a:rPr lang="zh-CN" altLang="en-US" sz="32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 robot entry tutorial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</a:t>
            </a:r>
            <a:r>
              <a:rPr lang="zh-CN" altLang="en-US" sz="2800" u="sng">
                <a:latin typeface="icomoon" charset="0"/>
                <a:ea typeface="Yu Gothic UI Semibold" charset="-128"/>
              </a:rPr>
              <a:t>                                </a:t>
            </a:r>
            <a:endParaRPr lang="zh-CN" altLang="en-US" sz="2800" u="sng">
              <a:latin typeface="icomoon" charset="0"/>
              <a:ea typeface="Yu Gothic UI Semibold" charset="-128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0" y="5854700"/>
            <a:ext cx="12192000" cy="1003300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YahBoom       </a:t>
            </a:r>
            <a:r>
              <a:rPr lang="en-US" altLang="zh-CN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 video tutorial</a:t>
            </a:r>
            <a:endParaRPr lang="zh-CN" altLang="en-US" sz="2800"/>
          </a:p>
        </p:txBody>
      </p:sp>
      <p:sp>
        <p:nvSpPr>
          <p:cNvPr id="2" name="文本框 1"/>
          <p:cNvSpPr txBox="1"/>
          <p:nvPr/>
        </p:nvSpPr>
        <p:spPr>
          <a:xfrm>
            <a:off x="4366260" y="2313940"/>
            <a:ext cx="558355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  <a:sym typeface="+mn-ea"/>
              </a:rPr>
              <a:t>●  1 X USB cable</a:t>
            </a:r>
            <a:endParaRPr lang="en-US" altLang="zh-CN" sz="3200" dirty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</a:endParaRPr>
          </a:p>
          <a:p>
            <a:r>
              <a:rPr lang="en-US" altLang="zh-CN" sz="3200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  <a:sym typeface="+mn-ea"/>
              </a:rPr>
              <a:t>●  1 X micro:bit</a:t>
            </a:r>
            <a:r>
              <a:rPr lang="zh-CN" altLang="zh-CN" sz="3200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  <a:sym typeface="+mn-ea"/>
              </a:rPr>
              <a:t> </a:t>
            </a:r>
            <a:r>
              <a:rPr lang="en-US" altLang="zh-CN" sz="3200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  <a:sym typeface="+mn-ea"/>
              </a:rPr>
              <a:t>robot</a:t>
            </a:r>
            <a:endParaRPr lang="en-US" altLang="zh-CN" sz="3200" dirty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  <a:sym typeface="+mn-ea"/>
            </a:endParaRPr>
          </a:p>
        </p:txBody>
      </p:sp>
      <p:sp>
        <p:nvSpPr>
          <p:cNvPr id="26" name="任意多边形 25"/>
          <p:cNvSpPr/>
          <p:nvPr/>
        </p:nvSpPr>
        <p:spPr>
          <a:xfrm>
            <a:off x="638175" y="2002155"/>
            <a:ext cx="2078990" cy="127190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691691" y="2591491"/>
            <a:ext cx="211836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</a:rPr>
              <a:t>Preparation </a:t>
            </a:r>
            <a:endParaRPr lang="en-US" altLang="zh-CN" sz="2800" dirty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037572" y="1290888"/>
            <a:ext cx="158940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</a:rPr>
              <a:t>Hardware</a:t>
            </a:r>
            <a:r>
              <a:rPr lang="en-US" altLang="zh-CN" sz="2400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</a:rPr>
              <a:t>:</a:t>
            </a:r>
            <a:endParaRPr lang="en-US" altLang="zh-CN" sz="2400" dirty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717165" y="4005580"/>
            <a:ext cx="8801735" cy="2225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sz="2400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  <a:sym typeface="+mn-ea"/>
              </a:rPr>
              <a:t>Then the micro:bit is connected to the computer through USB, and the computer will pop up a U disk and click the URL in the U disk to enter the programming interface.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  <a:sym typeface="+mn-ea"/>
              </a:rPr>
              <a:t>Input this URL </a:t>
            </a:r>
            <a:r>
              <a:rPr lang="en-US" sz="2400" dirty="0">
                <a:solidFill>
                  <a:srgbClr val="FF0000"/>
                </a:solidFill>
                <a:latin typeface="Arial" pitchFamily="34" charset="0"/>
                <a:ea typeface="Arial" pitchFamily="34" charset="0"/>
                <a:sym typeface="+mn-ea"/>
              </a:rPr>
              <a:t>https://github.com/lzty634158/yahboom_mbit_en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  <a:sym typeface="+mn-ea"/>
              </a:rPr>
              <a:t>to get the package.</a:t>
            </a:r>
            <a:endParaRPr lang="en-US" sz="2400" dirty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  <a:sym typeface="+mn-ea"/>
            </a:endParaRPr>
          </a:p>
          <a:p>
            <a:pPr algn="l"/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</a:endParaRPr>
          </a:p>
        </p:txBody>
      </p:sp>
      <p:pic>
        <p:nvPicPr>
          <p:cNvPr id="4" name="图片 3" descr="新Logo标志 - 长方形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77365" y="75565"/>
            <a:ext cx="1351915" cy="6762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mb dir="vert"/>
      </p:transition>
    </mc:Choice>
    <mc:Fallback>
      <p:transition spd="slow">
        <p:comb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文本框 14"/>
          <p:cNvSpPr txBox="1"/>
          <p:nvPr/>
        </p:nvSpPr>
        <p:spPr>
          <a:xfrm>
            <a:off x="75565" y="45085"/>
            <a:ext cx="1004252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                    </a:t>
            </a:r>
            <a:r>
              <a:rPr lang="zh-CN" altLang="en-US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           </a:t>
            </a:r>
            <a:r>
              <a:rPr lang="en-US" altLang="zh-CN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micro:bit</a:t>
            </a:r>
            <a:r>
              <a:rPr lang="zh-CN" altLang="zh-CN" sz="32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 robot entry tutorial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</a:t>
            </a:r>
            <a:r>
              <a:rPr lang="zh-CN" altLang="en-US" sz="2800" u="sng">
                <a:latin typeface="icomoon" charset="0"/>
                <a:ea typeface="Yu Gothic UI Semibold" charset="-128"/>
              </a:rPr>
              <a:t>                                </a:t>
            </a:r>
            <a:endParaRPr lang="zh-CN" altLang="en-US" sz="2800" u="sng">
              <a:latin typeface="icomoon" charset="0"/>
              <a:ea typeface="Yu Gothic UI Semibold" charset="-128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0" y="5972810"/>
            <a:ext cx="12192000" cy="89725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YahBoom     </a:t>
            </a:r>
            <a:r>
              <a:rPr lang="en-US" altLang="zh-CN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 video tutorial</a:t>
            </a:r>
            <a:endParaRPr lang="zh-CN" altLang="en-US" sz="2800"/>
          </a:p>
        </p:txBody>
      </p:sp>
      <p:sp>
        <p:nvSpPr>
          <p:cNvPr id="6" name="文本框 5"/>
          <p:cNvSpPr txBox="1"/>
          <p:nvPr/>
        </p:nvSpPr>
        <p:spPr>
          <a:xfrm>
            <a:off x="613410" y="628650"/>
            <a:ext cx="109982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  <a:sym typeface="+mn-ea"/>
              </a:rPr>
              <a:t>Part 3</a:t>
            </a:r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  <a:sym typeface="+mn-ea"/>
            </a:endParaRPr>
          </a:p>
        </p:txBody>
      </p:sp>
      <p:sp>
        <p:nvSpPr>
          <p:cNvPr id="26" name="任意多边形 25"/>
          <p:cNvSpPr/>
          <p:nvPr/>
        </p:nvSpPr>
        <p:spPr>
          <a:xfrm>
            <a:off x="518795" y="1852295"/>
            <a:ext cx="2078990" cy="127190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13348" y="2288132"/>
            <a:ext cx="231140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</a:rPr>
              <a:t>Search for blocks</a:t>
            </a:r>
            <a:endParaRPr lang="en-US" altLang="zh-CN" sz="2800" dirty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</a:endParaRPr>
          </a:p>
          <a:p>
            <a:endParaRPr lang="zh-CN" altLang="en-US" sz="2800" dirty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76980" y="861695"/>
            <a:ext cx="4739640" cy="5257800"/>
          </a:xfrm>
          <a:prstGeom prst="rect">
            <a:avLst/>
          </a:prstGeom>
        </p:spPr>
      </p:pic>
      <p:pic>
        <p:nvPicPr>
          <p:cNvPr id="2" name="图片 1" descr="新Logo标志 - 长方形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6730" y="66040"/>
            <a:ext cx="1351915" cy="6762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ver dir="ru"/>
      </p:transition>
    </mc:Choice>
    <mc:Fallback>
      <p:transition spd="slow">
        <p:cover dir="ru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文本框 14"/>
          <p:cNvSpPr txBox="1"/>
          <p:nvPr/>
        </p:nvSpPr>
        <p:spPr>
          <a:xfrm>
            <a:off x="75565" y="45085"/>
            <a:ext cx="1004252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                    </a:t>
            </a:r>
            <a:r>
              <a:rPr lang="zh-CN" altLang="en-US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           </a:t>
            </a:r>
            <a:r>
              <a:rPr lang="en-US" altLang="zh-CN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micro:bit</a:t>
            </a:r>
            <a:r>
              <a:rPr lang="zh-CN" altLang="zh-CN" sz="32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 robot entry tutorial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</a:t>
            </a:r>
            <a:r>
              <a:rPr lang="zh-CN" altLang="en-US" sz="2800" u="sng">
                <a:latin typeface="icomoon" charset="0"/>
                <a:ea typeface="Yu Gothic UI Semibold" charset="-128"/>
              </a:rPr>
              <a:t>                                </a:t>
            </a:r>
            <a:endParaRPr lang="zh-CN" altLang="en-US" sz="2800" u="sng">
              <a:latin typeface="icomoon" charset="0"/>
              <a:ea typeface="Yu Gothic UI Semibold" charset="-128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0" y="5871845"/>
            <a:ext cx="12192000" cy="998220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YahBoom     </a:t>
            </a:r>
            <a:r>
              <a:rPr lang="en-US" altLang="zh-CN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 video tutorial</a:t>
            </a:r>
            <a:endParaRPr lang="zh-CN" altLang="en-US" sz="2800"/>
          </a:p>
        </p:txBody>
      </p:sp>
      <p:sp>
        <p:nvSpPr>
          <p:cNvPr id="6" name="文本框 5"/>
          <p:cNvSpPr txBox="1"/>
          <p:nvPr/>
        </p:nvSpPr>
        <p:spPr>
          <a:xfrm>
            <a:off x="613410" y="628650"/>
            <a:ext cx="109982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  <a:sym typeface="+mn-ea"/>
              </a:rPr>
              <a:t>Part 3</a:t>
            </a:r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  <a:sym typeface="+mn-ea"/>
            </a:endParaRPr>
          </a:p>
        </p:txBody>
      </p:sp>
      <p:sp>
        <p:nvSpPr>
          <p:cNvPr id="26" name="任意多边形 25"/>
          <p:cNvSpPr/>
          <p:nvPr/>
        </p:nvSpPr>
        <p:spPr>
          <a:xfrm>
            <a:off x="518733" y="1852522"/>
            <a:ext cx="2079101" cy="1272213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613348" y="2304642"/>
            <a:ext cx="231140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</a:rPr>
              <a:t>Search for blocks</a:t>
            </a:r>
            <a:endParaRPr lang="en-US" altLang="zh-CN" sz="2800" dirty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</a:endParaRPr>
          </a:p>
          <a:p>
            <a:endParaRPr lang="zh-CN" altLang="en-US" sz="2800" dirty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18280" y="868680"/>
            <a:ext cx="5570220" cy="5252085"/>
          </a:xfrm>
          <a:prstGeom prst="rect">
            <a:avLst/>
          </a:prstGeom>
        </p:spPr>
      </p:pic>
      <p:pic>
        <p:nvPicPr>
          <p:cNvPr id="4" name="图片 3" descr="新Logo标志 - 长方形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7365" y="94615"/>
            <a:ext cx="1351915" cy="6762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ver dir="ld"/>
      </p:transition>
    </mc:Choice>
    <mc:Fallback>
      <p:transition spd="slow">
        <p:cover dir="ld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文本框 14"/>
          <p:cNvSpPr txBox="1"/>
          <p:nvPr/>
        </p:nvSpPr>
        <p:spPr>
          <a:xfrm>
            <a:off x="75565" y="45085"/>
            <a:ext cx="1004252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         </a:t>
            </a:r>
            <a:r>
              <a:rPr lang="zh-CN" altLang="en-US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                   </a:t>
            </a:r>
            <a:r>
              <a:rPr lang="en-US" altLang="zh-CN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micro:bit</a:t>
            </a:r>
            <a:r>
              <a:rPr lang="zh-CN" altLang="zh-CN" sz="32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 robot entry tutorial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</a:t>
            </a:r>
            <a:r>
              <a:rPr lang="zh-CN" altLang="en-US" sz="2800" u="sng">
                <a:latin typeface="icomoon" charset="0"/>
                <a:ea typeface="Yu Gothic UI Semibold" charset="-128"/>
              </a:rPr>
              <a:t>                                </a:t>
            </a:r>
            <a:endParaRPr lang="zh-CN" altLang="en-US" sz="2800" u="sng">
              <a:latin typeface="icomoon" charset="0"/>
              <a:ea typeface="Yu Gothic UI Semibold" charset="-128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53720" y="628650"/>
            <a:ext cx="111188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  <a:sym typeface="+mn-ea"/>
              </a:rPr>
              <a:t>Part 4</a:t>
            </a:r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  <a:sym typeface="+mn-ea"/>
            </a:endParaRPr>
          </a:p>
        </p:txBody>
      </p:sp>
      <p:sp>
        <p:nvSpPr>
          <p:cNvPr id="26" name="任意多边形 25"/>
          <p:cNvSpPr/>
          <p:nvPr/>
        </p:nvSpPr>
        <p:spPr>
          <a:xfrm>
            <a:off x="650240" y="2073910"/>
            <a:ext cx="2078990" cy="127190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任意多边形 15"/>
          <p:cNvSpPr/>
          <p:nvPr/>
        </p:nvSpPr>
        <p:spPr>
          <a:xfrm>
            <a:off x="0" y="5972810"/>
            <a:ext cx="12192000" cy="89725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YahBoom     </a:t>
            </a:r>
            <a:r>
              <a:rPr lang="en-US" altLang="zh-CN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 video tutorial</a:t>
            </a:r>
            <a:endParaRPr lang="zh-CN" altLang="en-US" sz="2800"/>
          </a:p>
        </p:txBody>
      </p:sp>
      <p:sp>
        <p:nvSpPr>
          <p:cNvPr id="7" name="矩形 6"/>
          <p:cNvSpPr/>
          <p:nvPr/>
        </p:nvSpPr>
        <p:spPr>
          <a:xfrm>
            <a:off x="853378" y="2476727"/>
            <a:ext cx="207645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</a:rPr>
              <a:t>Combine blocks</a:t>
            </a:r>
            <a:endParaRPr lang="en-US" altLang="zh-CN" sz="2800" dirty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76800" y="1143000"/>
            <a:ext cx="2438400" cy="4571365"/>
          </a:xfrm>
          <a:prstGeom prst="rect">
            <a:avLst/>
          </a:prstGeom>
        </p:spPr>
      </p:pic>
      <p:pic>
        <p:nvPicPr>
          <p:cNvPr id="4" name="图片 3" descr="新Logo标志 - 长方形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2750" y="93980"/>
            <a:ext cx="1351915" cy="6762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ver dir="d"/>
      </p:transition>
    </mc:Choice>
    <mc:Fallback>
      <p:transition spd="slow">
        <p:cover dir="d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任意多边形 13"/>
          <p:cNvSpPr/>
          <p:nvPr/>
        </p:nvSpPr>
        <p:spPr>
          <a:xfrm>
            <a:off x="2597834" y="755699"/>
            <a:ext cx="6996332" cy="3961052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 </a:t>
            </a:r>
            <a:endParaRPr lang="zh-CN" altLang="en-US" dirty="0"/>
          </a:p>
        </p:txBody>
      </p:sp>
      <p:grpSp>
        <p:nvGrpSpPr>
          <p:cNvPr id="16" name="组合 15"/>
          <p:cNvGrpSpPr/>
          <p:nvPr/>
        </p:nvGrpSpPr>
        <p:grpSpPr>
          <a:xfrm>
            <a:off x="3656236" y="3261927"/>
            <a:ext cx="447465" cy="283350"/>
            <a:chOff x="560275" y="3433438"/>
            <a:chExt cx="1198188" cy="758734"/>
          </a:xfrm>
        </p:grpSpPr>
        <p:sp>
          <p:nvSpPr>
            <p:cNvPr id="17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" name="任意多边形 18"/>
          <p:cNvSpPr/>
          <p:nvPr/>
        </p:nvSpPr>
        <p:spPr>
          <a:xfrm>
            <a:off x="0" y="5520485"/>
            <a:ext cx="12192000" cy="133751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任意多边形 21"/>
          <p:cNvSpPr/>
          <p:nvPr/>
        </p:nvSpPr>
        <p:spPr>
          <a:xfrm>
            <a:off x="9891876" y="829994"/>
            <a:ext cx="1451304" cy="888061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10195886" y="1072882"/>
            <a:ext cx="8432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</a:rPr>
              <a:t>robot</a:t>
            </a:r>
            <a:endParaRPr lang="en-US" altLang="zh-CN" dirty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</a:endParaRPr>
          </a:p>
          <a:p>
            <a:pPr algn="ctr"/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</a:rPr>
              <a:t>lesson</a:t>
            </a:r>
            <a:endParaRPr lang="en-US" altLang="zh-CN" dirty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</a:endParaRPr>
          </a:p>
        </p:txBody>
      </p:sp>
      <p:sp>
        <p:nvSpPr>
          <p:cNvPr id="26" name="任意多边形 25"/>
          <p:cNvSpPr/>
          <p:nvPr/>
        </p:nvSpPr>
        <p:spPr>
          <a:xfrm>
            <a:off x="518795" y="3917950"/>
            <a:ext cx="2078990" cy="127190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75565" y="45085"/>
            <a:ext cx="1004252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               </a:t>
            </a:r>
            <a:r>
              <a:rPr lang="zh-CN" altLang="en-US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            </a:t>
            </a:r>
            <a:r>
              <a:rPr lang="en-US" altLang="zh-CN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micro:bit</a:t>
            </a:r>
            <a:r>
              <a:rPr lang="zh-CN" altLang="en-US" sz="32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 robot entry tutorial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</a:t>
            </a:r>
            <a:r>
              <a:rPr lang="zh-CN" altLang="en-US" sz="2800" u="sng">
                <a:latin typeface="icomoon" charset="0"/>
                <a:ea typeface="Yu Gothic UI Semibold" charset="-128"/>
              </a:rPr>
              <a:t>                                </a:t>
            </a:r>
            <a:endParaRPr lang="zh-CN" altLang="en-US" sz="2800" u="sng">
              <a:latin typeface="icomoon" charset="0"/>
              <a:ea typeface="Yu Gothic UI Semibold" charset="-128"/>
            </a:endParaRPr>
          </a:p>
        </p:txBody>
      </p:sp>
      <p:sp>
        <p:nvSpPr>
          <p:cNvPr id="3" name="任意多边形 2"/>
          <p:cNvSpPr/>
          <p:nvPr/>
        </p:nvSpPr>
        <p:spPr>
          <a:xfrm>
            <a:off x="0" y="5644515"/>
            <a:ext cx="12192000" cy="1225550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YahBoom     </a:t>
            </a:r>
            <a:r>
              <a:rPr lang="en-US" altLang="zh-CN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 video tutorial</a:t>
            </a:r>
            <a:endParaRPr lang="zh-CN" altLang="en-US" sz="2800"/>
          </a:p>
        </p:txBody>
      </p:sp>
      <p:pic>
        <p:nvPicPr>
          <p:cNvPr id="6" name="图片 5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9415" y="12700"/>
            <a:ext cx="1425575" cy="88392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770193" y="4486502"/>
            <a:ext cx="18275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</a:rPr>
              <a:t>Powered by  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</a:rPr>
              <a:t>YahBoom</a:t>
            </a:r>
            <a:endParaRPr lang="zh-CN" altLang="en-US" dirty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729230" y="3028950"/>
            <a:ext cx="726376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5400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</a:rPr>
              <a:t>Thanks for watching！</a:t>
            </a:r>
            <a:endParaRPr lang="zh-CN" altLang="en-US" sz="5400" dirty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卡通">
      <a:majorFont>
        <a:latin typeface="方正卡通简体"/>
        <a:ea typeface="方正喵呜体"/>
        <a:cs typeface=""/>
      </a:majorFont>
      <a:minorFont>
        <a:latin typeface="方正卡通简体"/>
        <a:ea typeface="方正卡通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1780</Words>
  <Application>WPS 演示</Application>
  <PresentationFormat>自定义</PresentationFormat>
  <Paragraphs>95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Arial </vt:lpstr>
      <vt:lpstr>宋体 </vt:lpstr>
      <vt:lpstr>icomoon</vt:lpstr>
      <vt:lpstr>Yu Gothic UI Semibold</vt:lpstr>
      <vt:lpstr>方正喵呜体</vt:lpstr>
      <vt:lpstr>方正卡通简体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PPTS</dc:title>
  <dc:creator>PPTS</dc:creator>
  <cp:keywords>PPTS</cp:keywords>
  <dc:description>PPTS</dc:description>
  <dc:subject>PPTS</dc:subject>
  <cp:category>PPTS</cp:category>
  <cp:lastModifiedBy>Administrator</cp:lastModifiedBy>
  <cp:revision>101</cp:revision>
  <dcterms:created xsi:type="dcterms:W3CDTF">2014-02-21T16:31:00Z</dcterms:created>
  <dcterms:modified xsi:type="dcterms:W3CDTF">2020-12-31T07:06:27Z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2052-10.1.0.5603</vt:lpwstr>
  </property>
</Properties>
</file>