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handoutMasterIdLst>
    <p:handoutMasterId r:id="rId14"/>
  </p:handoutMasterIdLst>
  <p:sldIdLst>
    <p:sldId id="258" r:id="rId3"/>
    <p:sldId id="294" r:id="rId4"/>
    <p:sldId id="264" r:id="rId5"/>
    <p:sldId id="295" r:id="rId6"/>
    <p:sldId id="298" r:id="rId7"/>
    <p:sldId id="277" r:id="rId8"/>
    <p:sldId id="289" r:id="rId9"/>
    <p:sldId id="287" r:id="rId10"/>
    <p:sldId id="297" r:id="rId11"/>
    <p:sldId id="296" r:id="rId12"/>
  </p:sldIdLst>
  <p:sldSz cx="12192000" cy="6858000"/>
  <p:notesSz cx="6858000" cy="9144000"/>
  <p:embeddedFontLst>
    <p:embeddedFont>
      <p:font typeface="icomoon" charset="0"/>
      <p:regular r:id="rId18"/>
    </p:embeddedFont>
    <p:embeddedFont>
      <p:font typeface="Yu Gothic UI Semibold" charset="-128"/>
      <p:regular r:id="rId19"/>
    </p:embeddedFont>
    <p:embeddedFont>
      <p:font typeface="方正喵呜体" charset="0"/>
      <p:regular r:id="rId20"/>
    </p:embeddedFont>
    <p:embeddedFont>
      <p:font typeface="方正卡通简体" charset="0"/>
      <p:regular r:id="rId2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D03"/>
    <a:srgbClr val="2AAA15"/>
    <a:srgbClr val="B500C0"/>
    <a:srgbClr val="BC0456"/>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60"/>
        <p:guide pos="391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jpeg"/><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jpe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jpe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jpe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jpe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5.jpe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Lesson 6</a:t>
            </a:r>
            <a:endPar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文本框 18"/>
          <p:cNvSpPr txBox="1"/>
          <p:nvPr/>
        </p:nvSpPr>
        <p:spPr>
          <a:xfrm>
            <a:off x="1945640" y="3137535"/>
            <a:ext cx="8300720" cy="583565"/>
          </a:xfrm>
          <a:prstGeom prst="rect">
            <a:avLst/>
          </a:prstGeom>
          <a:noFill/>
        </p:spPr>
        <p:txBody>
          <a:bodyPr wrap="square" rtlCol="0">
            <a:spAutoFit/>
          </a:bodyPr>
          <a:lstStyle/>
          <a:p>
            <a:pPr algn="ctr"/>
            <a:r>
              <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micro:bit</a:t>
            </a:r>
            <a:r>
              <a:rPr lang="zh-CN"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 </a:t>
            </a:r>
            <a:r>
              <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robot lesson 6 “Avoid obstacle”</a:t>
            </a:r>
            <a:endPar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robot entry tutorial</a:t>
            </a:r>
            <a:r>
              <a:rPr lang="zh-CN" altLang="en-US" sz="2800">
                <a:latin typeface="icomoon" charset="0"/>
                <a:ea typeface="Yu Gothic UI Semibold" charset="-128"/>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itchFamily="34" charset="0"/>
                <a:ea typeface="Arial" pitchFamily="34" charset="0"/>
              </a:rPr>
              <a:t>robot</a:t>
            </a:r>
            <a:endParaRPr lang="en-US" altLang="zh-CN" dirty="0">
              <a:solidFill>
                <a:schemeClr val="accent5">
                  <a:lumMod val="75000"/>
                </a:schemeClr>
              </a:solidFill>
              <a:latin typeface="Arial" pitchFamily="34" charset="0"/>
              <a:ea typeface="Arial" pitchFamily="34" charset="0"/>
            </a:endParaRPr>
          </a:p>
          <a:p>
            <a:pPr algn="ctr"/>
            <a:r>
              <a:rPr lang="en-US" altLang="zh-CN" dirty="0">
                <a:solidFill>
                  <a:schemeClr val="accent5">
                    <a:lumMod val="75000"/>
                  </a:schemeClr>
                </a:solidFill>
                <a:latin typeface="Arial" pitchFamily="34" charset="0"/>
                <a:ea typeface="Arial" pitchFamily="34" charset="0"/>
              </a:rPr>
              <a:t>lesson</a:t>
            </a:r>
            <a:endParaRPr lang="en-US" altLang="zh-CN" dirty="0">
              <a:solidFill>
                <a:schemeClr val="accent5">
                  <a:lumMod val="75000"/>
                </a:schemeClr>
              </a:solidFill>
              <a:latin typeface="Arial" pitchFamily="34" charset="0"/>
              <a:ea typeface="Arial"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itchFamily="34" charset="0"/>
                <a:ea typeface="Arial" pitchFamily="34" charset="0"/>
              </a:rPr>
              <a:t>Powered by  </a:t>
            </a:r>
            <a:r>
              <a:rPr lang="zh-CN" altLang="en-US" dirty="0">
                <a:solidFill>
                  <a:schemeClr val="accent5">
                    <a:lumMod val="75000"/>
                  </a:schemeClr>
                </a:solidFill>
                <a:latin typeface="Arial" pitchFamily="34" charset="0"/>
                <a:ea typeface="Arial" pitchFamily="34" charset="0"/>
              </a:rPr>
              <a:t>YahBoom</a:t>
            </a:r>
            <a:endParaRPr lang="zh-CN" altLang="en-US" dirty="0">
              <a:solidFill>
                <a:schemeClr val="accent5">
                  <a:lumMod val="75000"/>
                </a:schemeClr>
              </a:solidFill>
              <a:latin typeface="Arial" pitchFamily="34" charset="0"/>
              <a:ea typeface="Arial"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itchFamily="34" charset="0"/>
                <a:ea typeface="Arial" pitchFamily="34" charset="0"/>
              </a:rPr>
              <a:t>Thanks for watching！</a:t>
            </a:r>
            <a:endParaRPr lang="zh-CN" altLang="en-US" sz="5400" dirty="0">
              <a:solidFill>
                <a:schemeClr val="accent5">
                  <a:lumMod val="75000"/>
                </a:schemeClr>
              </a:solidFill>
              <a:latin typeface="Arial" pitchFamily="34" charset="0"/>
              <a:ea typeface="Arial" pitchFamily="34" charset="0"/>
            </a:endParaRPr>
          </a:p>
        </p:txBody>
      </p:sp>
      <p:pic>
        <p:nvPicPr>
          <p:cNvPr id="5" name="图片 4"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36750" y="2463165"/>
            <a:ext cx="7137009" cy="388631"/>
            <a:chOff x="1550145" y="1292335"/>
            <a:chExt cx="6408282" cy="388428"/>
          </a:xfrm>
        </p:grpSpPr>
        <p:sp>
          <p:nvSpPr>
            <p:cNvPr id="18" name="文本框 17"/>
            <p:cNvSpPr txBox="1"/>
            <p:nvPr/>
          </p:nvSpPr>
          <p:spPr>
            <a:xfrm>
              <a:off x="1550145" y="1292335"/>
              <a:ext cx="7219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24" name="文本框 23"/>
            <p:cNvSpPr txBox="1"/>
            <p:nvPr/>
          </p:nvSpPr>
          <p:spPr>
            <a:xfrm>
              <a:off x="3278949" y="1292335"/>
              <a:ext cx="78295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27" name="文本框 26"/>
            <p:cNvSpPr txBox="1"/>
            <p:nvPr/>
          </p:nvSpPr>
          <p:spPr>
            <a:xfrm>
              <a:off x="5271947" y="1312655"/>
              <a:ext cx="7092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32" name="文本框 31"/>
            <p:cNvSpPr txBox="1"/>
            <p:nvPr/>
          </p:nvSpPr>
          <p:spPr>
            <a:xfrm>
              <a:off x="7177377" y="1292511"/>
              <a:ext cx="781050"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itchFamily="34" charset="0"/>
                <a:ea typeface="Arial" pitchFamily="34" charset="0"/>
              </a:rPr>
              <a:t>C</a:t>
            </a:r>
            <a:r>
              <a:rPr lang="zh-CN" altLang="en-US" sz="2800" dirty="0" smtClean="0">
                <a:solidFill>
                  <a:schemeClr val="accent5">
                    <a:lumMod val="75000"/>
                  </a:schemeClr>
                </a:solidFill>
                <a:latin typeface="Arial" pitchFamily="34" charset="0"/>
                <a:ea typeface="Arial" pitchFamily="34" charset="0"/>
              </a:rPr>
              <a:t>ontent</a:t>
            </a:r>
            <a:endParaRPr lang="zh-CN" altLang="en-US" sz="2800" dirty="0" smtClean="0">
              <a:solidFill>
                <a:schemeClr val="accent5">
                  <a:lumMod val="75000"/>
                </a:schemeClr>
              </a:solidFill>
              <a:latin typeface="Arial" pitchFamily="34" charset="0"/>
              <a:ea typeface="Arial" pitchFamily="34" charset="0"/>
            </a:endParaRPr>
          </a:p>
        </p:txBody>
      </p:sp>
      <p:sp>
        <p:nvSpPr>
          <p:cNvPr id="9" name="文本框 8"/>
          <p:cNvSpPr txBox="1"/>
          <p:nvPr/>
        </p:nvSpPr>
        <p:spPr>
          <a:xfrm>
            <a:off x="1533892" y="2925378"/>
            <a:ext cx="1681480" cy="368300"/>
          </a:xfrm>
          <a:prstGeom prst="rect">
            <a:avLst/>
          </a:prstGeom>
          <a:noFill/>
        </p:spPr>
        <p:txBody>
          <a:bodyPr wrap="none" rtlCol="0">
            <a:spAutoFit/>
          </a:bodyPr>
          <a:p>
            <a:pPr algn="l"/>
            <a:r>
              <a:rPr lang="zh-CN" altLang="en-US" dirty="0">
                <a:solidFill>
                  <a:srgbClr val="0070C0"/>
                </a:solidFill>
                <a:latin typeface="Arial" pitchFamily="34" charset="0"/>
                <a:ea typeface="Arial" pitchFamily="34" charset="0"/>
                <a:hlinkClick r:id="rId2" action="ppaction://hlinksldjump"/>
              </a:rPr>
              <a:t>Learning goals</a:t>
            </a:r>
            <a:endParaRPr lang="zh-CN" altLang="en-US" dirty="0">
              <a:solidFill>
                <a:srgbClr val="0070C0"/>
              </a:solidFill>
              <a:latin typeface="Arial" pitchFamily="34" charset="0"/>
              <a:ea typeface="Arial" pitchFamily="34" charset="0"/>
            </a:endParaRPr>
          </a:p>
        </p:txBody>
      </p:sp>
      <p:sp>
        <p:nvSpPr>
          <p:cNvPr id="10" name="文本框 9"/>
          <p:cNvSpPr txBox="1"/>
          <p:nvPr/>
        </p:nvSpPr>
        <p:spPr>
          <a:xfrm>
            <a:off x="3615806" y="2925378"/>
            <a:ext cx="13639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sym typeface="+mn-ea"/>
                <a:hlinkClick r:id="rId2"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2" action="ppaction://hlinksldjump"/>
            </a:endParaRPr>
          </a:p>
        </p:txBody>
      </p:sp>
      <p:sp>
        <p:nvSpPr>
          <p:cNvPr id="11" name="文本框 10"/>
          <p:cNvSpPr txBox="1"/>
          <p:nvPr/>
        </p:nvSpPr>
        <p:spPr>
          <a:xfrm>
            <a:off x="5611344" y="2925378"/>
            <a:ext cx="19481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12" name="文本框 11"/>
          <p:cNvSpPr txBox="1"/>
          <p:nvPr/>
        </p:nvSpPr>
        <p:spPr>
          <a:xfrm>
            <a:off x="7735007" y="2925554"/>
            <a:ext cx="18084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Combin</a:t>
            </a:r>
            <a:r>
              <a:rPr lang="en-US" altLang="zh-CN" dirty="0">
                <a:solidFill>
                  <a:schemeClr val="accent5">
                    <a:lumMod val="75000"/>
                  </a:schemeClr>
                </a:solidFill>
                <a:latin typeface="Arial" pitchFamily="34" charset="0"/>
                <a:ea typeface="Arial" pitchFamily="34" charset="0"/>
                <a:hlinkClick r:id="rId2" action="ppaction://hlinksldjump"/>
              </a:rPr>
              <a:t>e</a:t>
            </a:r>
            <a:r>
              <a:rPr lang="zh-CN" altLang="en-US" dirty="0">
                <a:solidFill>
                  <a:schemeClr val="accent5">
                    <a:lumMod val="75000"/>
                  </a:schemeClr>
                </a:solidFill>
                <a:latin typeface="Arial" pitchFamily="34" charset="0"/>
                <a:ea typeface="Arial" pitchFamily="34" charset="0"/>
                <a:hlinkClick r:id="rId2" action="ppaction://hlinksldjump"/>
              </a:rPr>
              <a:t> blocks</a:t>
            </a:r>
            <a:endParaRPr lang="zh-CN" altLang="en-US" dirty="0">
              <a:solidFill>
                <a:schemeClr val="accent5">
                  <a:lumMod val="75000"/>
                </a:schemeClr>
              </a:solidFill>
              <a:latin typeface="Arial" pitchFamily="34" charset="0"/>
              <a:ea typeface="Arial" pitchFamily="34" charset="0"/>
            </a:endParaRPr>
          </a:p>
        </p:txBody>
      </p:sp>
      <p:sp>
        <p:nvSpPr>
          <p:cNvPr id="7" name="文本框 6"/>
          <p:cNvSpPr txBox="1"/>
          <p:nvPr/>
        </p:nvSpPr>
        <p:spPr>
          <a:xfrm>
            <a:off x="9798376" y="2463341"/>
            <a:ext cx="869868" cy="368300"/>
          </a:xfrm>
          <a:prstGeom prst="rect">
            <a:avLst/>
          </a:prstGeom>
          <a:solidFill>
            <a:schemeClr val="accent5">
              <a:lumMod val="20000"/>
              <a:lumOff val="80000"/>
            </a:schemeClr>
          </a:solidFill>
        </p:spPr>
        <p:txBody>
          <a:bodyPr wrap="square" rtlCol="0">
            <a:spAutoFit/>
          </a:bodyPr>
          <a:p>
            <a:r>
              <a:rPr lang="en-US" altLang="zh-CN" dirty="0" smtClean="0">
                <a:latin typeface="Arial" pitchFamily="34" charset="0"/>
                <a:ea typeface="Arial" pitchFamily="34" charset="0"/>
              </a:rPr>
              <a:t>Part 5</a:t>
            </a:r>
            <a:endParaRPr lang="zh-CN" altLang="en-US" dirty="0">
              <a:latin typeface="Arial" pitchFamily="34" charset="0"/>
              <a:ea typeface="Arial" pitchFamily="34" charset="0"/>
            </a:endParaRPr>
          </a:p>
        </p:txBody>
      </p:sp>
      <p:sp>
        <p:nvSpPr>
          <p:cNvPr id="15" name="文本框 14"/>
          <p:cNvSpPr txBox="1"/>
          <p:nvPr/>
        </p:nvSpPr>
        <p:spPr>
          <a:xfrm>
            <a:off x="9740337" y="2925554"/>
            <a:ext cx="1198880" cy="368300"/>
          </a:xfrm>
          <a:prstGeom prst="rect">
            <a:avLst/>
          </a:prstGeom>
          <a:noFill/>
        </p:spPr>
        <p:txBody>
          <a:bodyPr wrap="none" rtlCol="0">
            <a:spAutoFit/>
          </a:bodyPr>
          <a:p>
            <a:pPr algn="l"/>
            <a:r>
              <a:rPr lang="en-US" dirty="0">
                <a:solidFill>
                  <a:schemeClr val="accent5">
                    <a:lumMod val="75000"/>
                  </a:schemeClr>
                </a:solidFill>
                <a:latin typeface="Arial" pitchFamily="34" charset="0"/>
                <a:ea typeface="Arial" pitchFamily="34" charset="0"/>
                <a:hlinkClick r:id="rId2" action="ppaction://hlinksldjump"/>
              </a:rPr>
              <a:t>A</a:t>
            </a:r>
            <a:r>
              <a:rPr dirty="0">
                <a:solidFill>
                  <a:schemeClr val="accent5">
                    <a:lumMod val="75000"/>
                  </a:schemeClr>
                </a:solidFill>
                <a:latin typeface="Arial" pitchFamily="34" charset="0"/>
                <a:ea typeface="Arial" pitchFamily="34" charset="0"/>
                <a:hlinkClick r:id="rId2" action="ppaction://hlinksldjump"/>
              </a:rPr>
              <a:t>ttentions</a:t>
            </a:r>
            <a:endParaRPr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3"/>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1</a:t>
            </a:r>
            <a:endParaRPr lang="en-US" altLang="zh-CN" sz="2800" dirty="0" smtClean="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2722245" y="4644390"/>
            <a:ext cx="8206740" cy="1463040"/>
          </a:xfrm>
          <a:prstGeom prst="rect">
            <a:avLst/>
          </a:prstGeom>
          <a:noFill/>
        </p:spPr>
        <p:txBody>
          <a:bodyPr wrap="square" rtlCol="0" anchor="t">
            <a:spAutoFit/>
          </a:bodyPr>
          <a:p>
            <a:r>
              <a:rPr lang="en-US" altLang="zh-CN">
                <a:solidFill>
                  <a:srgbClr val="0070C0"/>
                </a:solidFill>
                <a:effectLst>
                  <a:outerShdw blurRad="38100" dist="25400" dir="5400000" algn="ctr" rotWithShape="0">
                    <a:srgbClr val="6E747A">
                      <a:alpha val="43000"/>
                    </a:srgbClr>
                  </a:outerShdw>
                </a:effectLst>
                <a:latin typeface="Arial" pitchFamily="34" charset="0"/>
                <a:ea typeface="Arial" pitchFamily="34" charset="0"/>
              </a:rPr>
              <a:t>Children, what we learn in this lesson is robot infrared obstacle avoidance. We can set up a roadblock to the front of the robot (or a loop of cartons for a robot to run inside), and then we can see that the robot will go all the way, and if there are obstacles in front of the robot, it will escape the barrier. The kids do it together.</a:t>
            </a:r>
            <a:endParaRPr lang="en-US" altLang="zh-CN">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stretch>
            <a:fillRect/>
          </a:stretch>
        </p:blipFill>
        <p:spPr>
          <a:xfrm>
            <a:off x="3929380" y="1157605"/>
            <a:ext cx="5507355" cy="3486785"/>
          </a:xfrm>
          <a:prstGeom prst="rect">
            <a:avLst/>
          </a:prstGeom>
        </p:spPr>
      </p:pic>
      <p:sp>
        <p:nvSpPr>
          <p:cNvPr id="4" name="矩形 3"/>
          <p:cNvSpPr/>
          <p:nvPr/>
        </p:nvSpPr>
        <p:spPr>
          <a:xfrm>
            <a:off x="1034353" y="2243682"/>
            <a:ext cx="199136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Learning goals</a:t>
            </a:r>
            <a:endParaRPr lang="en-US" altLang="zh-CN" sz="2800"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a:t>
            </a:r>
            <a:r>
              <a:rPr lang="en-US" sz="2800" dirty="0" smtClean="0">
                <a:solidFill>
                  <a:schemeClr val="accent5">
                    <a:lumMod val="75000"/>
                  </a:schemeClr>
                </a:solidFill>
                <a:latin typeface="Arial" pitchFamily="34" charset="0"/>
                <a:ea typeface="Arial" pitchFamily="34" charset="0"/>
              </a:rPr>
              <a:t>2</a:t>
            </a:r>
            <a:endParaRPr lang="en-US" sz="2800" dirty="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4366260" y="2313940"/>
            <a:ext cx="5583555" cy="1076325"/>
          </a:xfrm>
          <a:prstGeom prst="rect">
            <a:avLst/>
          </a:prstGeom>
          <a:noFill/>
        </p:spPr>
        <p:txBody>
          <a:bodyPr wrap="square" rtlCol="0">
            <a:spAutoFit/>
          </a:bodyPr>
          <a:p>
            <a:r>
              <a:rPr lang="en-US" altLang="zh-CN" sz="3200" dirty="0">
                <a:solidFill>
                  <a:schemeClr val="accent5">
                    <a:lumMod val="75000"/>
                  </a:schemeClr>
                </a:solidFill>
                <a:latin typeface="Arial" pitchFamily="34" charset="0"/>
                <a:ea typeface="Arial" pitchFamily="34" charset="0"/>
                <a:sym typeface="+mn-ea"/>
              </a:rPr>
              <a:t>●  1 X USB cable</a:t>
            </a:r>
            <a:endParaRPr lang="en-US" altLang="zh-CN"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1 X micro:bit</a:t>
            </a:r>
            <a:r>
              <a:rPr lang="zh-CN" altLang="zh-CN" sz="3200" dirty="0">
                <a:solidFill>
                  <a:schemeClr val="accent5">
                    <a:lumMod val="75000"/>
                  </a:schemeClr>
                </a:solidFill>
                <a:latin typeface="Arial" pitchFamily="34" charset="0"/>
                <a:ea typeface="Arial" pitchFamily="34" charset="0"/>
                <a:sym typeface="+mn-ea"/>
              </a:rPr>
              <a:t> </a:t>
            </a:r>
            <a:r>
              <a:rPr lang="en-US" altLang="zh-CN" sz="3200" dirty="0">
                <a:solidFill>
                  <a:schemeClr val="accent5">
                    <a:lumMod val="75000"/>
                  </a:schemeClr>
                </a:solidFill>
                <a:latin typeface="Arial" pitchFamily="34" charset="0"/>
                <a:ea typeface="Arial" pitchFamily="34" charset="0"/>
                <a:sym typeface="+mn-ea"/>
              </a:rPr>
              <a:t>robot</a:t>
            </a:r>
            <a:endParaRPr lang="en-US" altLang="zh-CN" sz="3200" dirty="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Preparation </a:t>
            </a:r>
            <a:endParaRPr lang="en-US" altLang="zh-CN" sz="2800" dirty="0">
              <a:solidFill>
                <a:schemeClr val="accent5">
                  <a:lumMod val="75000"/>
                </a:schemeClr>
              </a:solidFill>
              <a:latin typeface="Arial" pitchFamily="34" charset="0"/>
              <a:ea typeface="Arial" pitchFamily="34" charset="0"/>
            </a:endParaRPr>
          </a:p>
        </p:txBody>
      </p:sp>
      <p:sp>
        <p:nvSpPr>
          <p:cNvPr id="5" name="文本框 4"/>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itchFamily="34" charset="0"/>
                <a:ea typeface="Arial" pitchFamily="34" charset="0"/>
              </a:rPr>
              <a:t>Hardware</a:t>
            </a:r>
            <a:r>
              <a:rPr lang="en-US" altLang="zh-CN" sz="2400" dirty="0">
                <a:solidFill>
                  <a:schemeClr val="accent5">
                    <a:lumMod val="75000"/>
                  </a:schemeClr>
                </a:solidFill>
                <a:latin typeface="Arial" pitchFamily="34" charset="0"/>
                <a:ea typeface="Arial" pitchFamily="34" charset="0"/>
              </a:rPr>
              <a:t>:</a:t>
            </a:r>
            <a:endParaRPr lang="en-US" altLang="zh-CN" sz="2400" dirty="0">
              <a:solidFill>
                <a:schemeClr val="accent5">
                  <a:lumMod val="75000"/>
                </a:schemeClr>
              </a:solidFill>
              <a:latin typeface="Arial" pitchFamily="34" charset="0"/>
              <a:ea typeface="Arial" pitchFamily="34" charset="0"/>
            </a:endParaRPr>
          </a:p>
        </p:txBody>
      </p:sp>
      <p:sp>
        <p:nvSpPr>
          <p:cNvPr id="8" name="文本框 7"/>
          <p:cNvSpPr txBox="1"/>
          <p:nvPr/>
        </p:nvSpPr>
        <p:spPr>
          <a:xfrm>
            <a:off x="2717165" y="4005580"/>
            <a:ext cx="8801735" cy="2225040"/>
          </a:xfrm>
          <a:prstGeom prst="rect">
            <a:avLst/>
          </a:prstGeom>
          <a:noFill/>
        </p:spPr>
        <p:txBody>
          <a:bodyPr wrap="square" rtlCol="0">
            <a:spAutoFit/>
          </a:bodyPr>
          <a:p>
            <a:pPr algn="l"/>
            <a:r>
              <a:rPr sz="2400" dirty="0">
                <a:solidFill>
                  <a:schemeClr val="accent5">
                    <a:lumMod val="75000"/>
                  </a:schemeClr>
                </a:solidFill>
                <a:latin typeface="Arial" pitchFamily="34" charset="0"/>
                <a:ea typeface="Arial"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itchFamily="34" charset="0"/>
                <a:ea typeface="Arial" pitchFamily="34" charset="0"/>
                <a:sym typeface="+mn-ea"/>
              </a:rPr>
              <a:t>Input this URL </a:t>
            </a:r>
            <a:r>
              <a:rPr lang="en-US" sz="2400" dirty="0">
                <a:solidFill>
                  <a:srgbClr val="FF0000"/>
                </a:solidFill>
                <a:latin typeface="Arial" pitchFamily="34" charset="0"/>
                <a:ea typeface="Arial" pitchFamily="34" charset="0"/>
                <a:sym typeface="+mn-ea"/>
              </a:rPr>
              <a:t>https://github.com/lzty634158/yahboom_mbit_en </a:t>
            </a:r>
            <a:r>
              <a:rPr lang="en-US" sz="2400" dirty="0">
                <a:solidFill>
                  <a:schemeClr val="accent5">
                    <a:lumMod val="75000"/>
                  </a:schemeClr>
                </a:solidFill>
                <a:latin typeface="Arial" pitchFamily="34" charset="0"/>
                <a:ea typeface="Arial" pitchFamily="34" charset="0"/>
                <a:sym typeface="+mn-ea"/>
              </a:rPr>
              <a:t>to get the package.</a:t>
            </a:r>
            <a:endParaRPr lang="en-US" sz="2400" dirty="0">
              <a:solidFill>
                <a:schemeClr val="accent5">
                  <a:lumMod val="75000"/>
                </a:schemeClr>
              </a:solidFill>
              <a:latin typeface="Arial" pitchFamily="34" charset="0"/>
              <a:ea typeface="Arial" pitchFamily="34" charset="0"/>
              <a:sym typeface="+mn-ea"/>
            </a:endParaRPr>
          </a:p>
          <a:p>
            <a:pPr algn="l"/>
            <a:endParaRPr lang="zh-CN" altLang="en-US" sz="2000"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813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3776980" y="861695"/>
            <a:ext cx="4739640" cy="5257800"/>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ru"/>
      </p:transition>
    </mc:Choice>
    <mc:Fallback>
      <p:transition spd="slow">
        <p:cover dir="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813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2" name="图片 1"/>
          <p:cNvPicPr>
            <a:picLocks noChangeAspect="1"/>
          </p:cNvPicPr>
          <p:nvPr/>
        </p:nvPicPr>
        <p:blipFill>
          <a:blip r:embed="rId1"/>
          <a:stretch>
            <a:fillRect/>
          </a:stretch>
        </p:blipFill>
        <p:spPr>
          <a:xfrm>
            <a:off x="4281805" y="1052830"/>
            <a:ext cx="3628390" cy="4752340"/>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矩形 4"/>
          <p:cNvSpPr/>
          <p:nvPr/>
        </p:nvSpPr>
        <p:spPr>
          <a:xfrm>
            <a:off x="613348" y="228813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3038475" y="1600200"/>
            <a:ext cx="6114415" cy="3656965"/>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4</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7" name="矩形 6"/>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Combine blocks</a:t>
            </a:r>
            <a:endParaRPr lang="en-US" altLang="zh-CN" sz="2800" dirty="0">
              <a:solidFill>
                <a:schemeClr val="accent5">
                  <a:lumMod val="75000"/>
                </a:schemeClr>
              </a:solidFill>
              <a:latin typeface="Arial" pitchFamily="34" charset="0"/>
              <a:ea typeface="Arial" pitchFamily="34" charset="0"/>
            </a:endParaRPr>
          </a:p>
        </p:txBody>
      </p:sp>
      <p:pic>
        <p:nvPicPr>
          <p:cNvPr id="2" name="图片 1"/>
          <p:cNvPicPr>
            <a:picLocks noChangeAspect="1"/>
          </p:cNvPicPr>
          <p:nvPr/>
        </p:nvPicPr>
        <p:blipFill>
          <a:blip r:embed="rId1"/>
          <a:stretch>
            <a:fillRect/>
          </a:stretch>
        </p:blipFill>
        <p:spPr>
          <a:xfrm>
            <a:off x="4048125" y="1724025"/>
            <a:ext cx="4095115" cy="3409315"/>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7" name="文本框 6"/>
          <p:cNvSpPr txBox="1"/>
          <p:nvPr/>
        </p:nvSpPr>
        <p:spPr>
          <a:xfrm>
            <a:off x="553720" y="628650"/>
            <a:ext cx="110109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5</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8" name="任意多边形 7"/>
          <p:cNvSpPr/>
          <p:nvPr/>
        </p:nvSpPr>
        <p:spPr>
          <a:xfrm>
            <a:off x="650178" y="2074137"/>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737411" y="2701346"/>
            <a:ext cx="176403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Attentions</a:t>
            </a:r>
            <a:endParaRPr lang="en-US" altLang="zh-CN" sz="2800" dirty="0">
              <a:solidFill>
                <a:schemeClr val="accent5">
                  <a:lumMod val="75000"/>
                </a:schemeClr>
              </a:solidFill>
              <a:latin typeface="Arial" pitchFamily="34" charset="0"/>
              <a:ea typeface="Arial" pitchFamily="34" charset="0"/>
            </a:endParaRPr>
          </a:p>
        </p:txBody>
      </p:sp>
      <p:sp>
        <p:nvSpPr>
          <p:cNvPr id="10" name="任意多边形 9"/>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100" name="文本框 99"/>
          <p:cNvSpPr txBox="1"/>
          <p:nvPr/>
        </p:nvSpPr>
        <p:spPr>
          <a:xfrm>
            <a:off x="3083560" y="1884045"/>
            <a:ext cx="8225790" cy="2011680"/>
          </a:xfrm>
          <a:prstGeom prst="rect">
            <a:avLst/>
          </a:prstGeom>
          <a:noFill/>
          <a:ln w="9525">
            <a:noFill/>
          </a:ln>
        </p:spPr>
        <p:txBody>
          <a:bodyPr wrap="square">
            <a:spAutoFit/>
          </a:bodyPr>
          <a:p>
            <a:pPr indent="0"/>
            <a:r>
              <a:rPr lang="en-US" b="0">
                <a:solidFill>
                  <a:srgbClr val="FF0000"/>
                </a:solidFill>
                <a:latin typeface="Arial" pitchFamily="34" charset="0"/>
                <a:ea typeface="Arial" pitchFamily="34" charset="0"/>
                <a:cs typeface="宋体" pitchFamily="2" charset="-122"/>
              </a:rPr>
              <a:t>1.</a:t>
            </a:r>
            <a:r>
              <a:rPr b="0">
                <a:solidFill>
                  <a:srgbClr val="FF0000"/>
                </a:solidFill>
                <a:latin typeface="Arial" pitchFamily="34" charset="0"/>
                <a:ea typeface="Arial" pitchFamily="34" charset="0"/>
                <a:cs typeface="宋体" pitchFamily="2" charset="-122"/>
              </a:rPr>
              <a:t>This experiment must be carried out indoors to reduce interference from sunlight to infrared receiver.</a:t>
            </a:r>
            <a:endParaRPr b="0">
              <a:solidFill>
                <a:srgbClr val="FF0000"/>
              </a:solidFill>
              <a:latin typeface="Arial" pitchFamily="34" charset="0"/>
              <a:ea typeface="Arial" pitchFamily="34" charset="0"/>
              <a:cs typeface="宋体" pitchFamily="2" charset="-122"/>
            </a:endParaRPr>
          </a:p>
          <a:p>
            <a:pPr indent="0"/>
            <a:endParaRPr b="0">
              <a:solidFill>
                <a:srgbClr val="FF0000"/>
              </a:solidFill>
              <a:latin typeface="Arial" pitchFamily="34" charset="0"/>
              <a:ea typeface="Arial" pitchFamily="34" charset="0"/>
              <a:cs typeface="宋体" pitchFamily="2" charset="-122"/>
            </a:endParaRPr>
          </a:p>
          <a:p>
            <a:pPr indent="0"/>
            <a:r>
              <a:rPr b="0">
                <a:solidFill>
                  <a:srgbClr val="FF0000"/>
                </a:solidFill>
                <a:latin typeface="Arial" pitchFamily="34" charset="0"/>
                <a:ea typeface="Arial" pitchFamily="34" charset="0"/>
                <a:cs typeface="宋体" pitchFamily="2" charset="-122"/>
              </a:rPr>
              <a:t>2. Note:Because the infrared obstacle avoidance function of the car uses P3 (infrared receiver) and P9 pin (infrared emission) of the micro:bit board</a:t>
            </a:r>
            <a:r>
              <a:rPr lang="en-US" b="0">
                <a:solidFill>
                  <a:srgbClr val="FF0000"/>
                </a:solidFill>
                <a:latin typeface="Arial" pitchFamily="34" charset="0"/>
                <a:ea typeface="Arial" pitchFamily="34" charset="0"/>
                <a:cs typeface="宋体" pitchFamily="2" charset="-122"/>
              </a:rPr>
              <a:t>.</a:t>
            </a:r>
            <a:r>
              <a:rPr b="0">
                <a:solidFill>
                  <a:srgbClr val="FF0000"/>
                </a:solidFill>
                <a:latin typeface="Arial" pitchFamily="34" charset="0"/>
                <a:ea typeface="Arial" pitchFamily="34" charset="0"/>
                <a:cs typeface="宋体" pitchFamily="2" charset="-122"/>
              </a:rPr>
              <a:t> </a:t>
            </a:r>
            <a:r>
              <a:rPr lang="en-US" b="0">
                <a:solidFill>
                  <a:srgbClr val="FF0000"/>
                </a:solidFill>
                <a:latin typeface="Arial" pitchFamily="34" charset="0"/>
                <a:ea typeface="Arial" pitchFamily="34" charset="0"/>
                <a:cs typeface="宋体" pitchFamily="2" charset="-122"/>
              </a:rPr>
              <a:t>T</a:t>
            </a:r>
            <a:r>
              <a:rPr b="0">
                <a:solidFill>
                  <a:srgbClr val="FF0000"/>
                </a:solidFill>
                <a:latin typeface="Arial" pitchFamily="34" charset="0"/>
                <a:ea typeface="Arial" pitchFamily="34" charset="0"/>
                <a:cs typeface="宋体" pitchFamily="2" charset="-122"/>
              </a:rPr>
              <a:t>hey are multiplexed with the pins of the micro:bit dot matrix. During the experiment, some LED lights on the dot matrix may flicker.</a:t>
            </a:r>
            <a:endParaRPr b="0">
              <a:solidFill>
                <a:srgbClr val="FF0000"/>
              </a:solidFill>
              <a:latin typeface="Arial" pitchFamily="34" charset="0"/>
              <a:ea typeface="Arial" pitchFamily="34" charset="0"/>
              <a:cs typeface="宋体" pitchFamily="2" charset="-122"/>
            </a:endParaRPr>
          </a:p>
        </p:txBody>
      </p:sp>
      <p:pic>
        <p:nvPicPr>
          <p:cNvPr id="17" name="图片 16"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2660</Words>
  <Application>WPS 演示</Application>
  <PresentationFormat>自定义</PresentationFormat>
  <Paragraphs>120</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 </vt:lpstr>
      <vt:lpstr>宋体 </vt:lpstr>
      <vt:lpstr>icomoon</vt:lpstr>
      <vt:lpstr>Yu Gothic UI Semibold</vt:lpstr>
      <vt:lpstr>方正喵呜体</vt:lpstr>
      <vt:lpstr>方正卡通简体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103</cp:revision>
  <dcterms:created xsi:type="dcterms:W3CDTF">2014-02-21T16:31:00Z</dcterms:created>
  <dcterms:modified xsi:type="dcterms:W3CDTF">2020-12-31T07:27:04Z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