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handoutMasterIdLst>
    <p:handoutMasterId r:id="rId14"/>
  </p:handoutMasterIdLst>
  <p:sldIdLst>
    <p:sldId id="258" r:id="rId3"/>
    <p:sldId id="293" r:id="rId4"/>
    <p:sldId id="264" r:id="rId5"/>
    <p:sldId id="294" r:id="rId6"/>
    <p:sldId id="295" r:id="rId7"/>
    <p:sldId id="296" r:id="rId8"/>
    <p:sldId id="289" r:id="rId9"/>
    <p:sldId id="290" r:id="rId10"/>
    <p:sldId id="287" r:id="rId11"/>
    <p:sldId id="297" r:id="rId12"/>
  </p:sldIdLst>
  <p:sldSz cx="12192000" cy="6858000"/>
  <p:notesSz cx="6858000" cy="9144000"/>
  <p:embeddedFontLst>
    <p:embeddedFont>
      <p:font typeface="icomoon" charset="0"/>
      <p:regular r:id="rId18"/>
    </p:embeddedFont>
    <p:embeddedFont>
      <p:font typeface="Yu Gothic UI Semibold" charset="-128"/>
      <p:regular r:id="rId19"/>
    </p:embeddedFont>
    <p:embeddedFont>
      <p:font typeface="方正喵呜体" charset="0"/>
      <p:regular r:id="rId20"/>
    </p:embeddedFont>
    <p:embeddedFont>
      <p:font typeface="方正卡通简体" charset="0"/>
      <p:regular r:id="rId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0456"/>
    <a:srgbClr val="B500C0"/>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07"/>
        <p:guide pos="391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jpeg"/><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jpe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jpe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jpe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jpe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5.jpe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7.jpe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Lesson 8</a:t>
            </a:r>
            <a:endPar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文本框 18"/>
          <p:cNvSpPr txBox="1"/>
          <p:nvPr/>
        </p:nvSpPr>
        <p:spPr>
          <a:xfrm>
            <a:off x="1945640" y="3137535"/>
            <a:ext cx="8300720" cy="460375"/>
          </a:xfrm>
          <a:prstGeom prst="rect">
            <a:avLst/>
          </a:prstGeom>
          <a:noFill/>
        </p:spPr>
        <p:txBody>
          <a:bodyPr wrap="square" rtlCol="0">
            <a:spAutoFit/>
          </a:bodyPr>
          <a:lstStyle/>
          <a:p>
            <a:pPr algn="ctr"/>
            <a:r>
              <a:rPr lang="en-US" altLang="zh-CN" sz="24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micro:bit</a:t>
            </a:r>
            <a:r>
              <a:rPr lang="zh-CN" altLang="zh-CN" sz="24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 </a:t>
            </a:r>
            <a:r>
              <a:rPr lang="en-US" altLang="zh-CN" sz="24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robot lesson 8 “Ultrasonic obstacle avoidance”</a:t>
            </a:r>
            <a:endParaRPr lang="en-US" altLang="zh-CN" sz="24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latin typeface="icomoon" charset="0"/>
                <a:ea typeface="Yu Gothic UI Semibold" charset="-128"/>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rPr>
              <a:t>robot</a:t>
            </a:r>
            <a:endParaRPr lang="en-US" altLang="zh-CN" dirty="0">
              <a:solidFill>
                <a:schemeClr val="accent5">
                  <a:lumMod val="75000"/>
                </a:schemeClr>
              </a:solidFill>
              <a:latin typeface="Arial" pitchFamily="34" charset="0"/>
              <a:ea typeface="Arial" pitchFamily="34" charset="0"/>
            </a:endParaRPr>
          </a:p>
          <a:p>
            <a:pPr algn="ctr"/>
            <a:r>
              <a:rPr lang="en-US" altLang="zh-CN" dirty="0">
                <a:solidFill>
                  <a:schemeClr val="accent5">
                    <a:lumMod val="75000"/>
                  </a:schemeClr>
                </a:solidFill>
                <a:latin typeface="Arial" pitchFamily="34" charset="0"/>
                <a:ea typeface="Arial" pitchFamily="34" charset="0"/>
              </a:rPr>
              <a:t>lesson</a:t>
            </a:r>
            <a:endParaRPr lang="en-US" altLang="zh-CN" dirty="0">
              <a:solidFill>
                <a:schemeClr val="accent5">
                  <a:lumMod val="75000"/>
                </a:schemeClr>
              </a:solidFill>
              <a:latin typeface="Arial" pitchFamily="34" charset="0"/>
              <a:ea typeface="Arial"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itchFamily="34" charset="0"/>
                <a:ea typeface="Arial" pitchFamily="34" charset="0"/>
              </a:rPr>
              <a:t>Powered by  </a:t>
            </a:r>
            <a:r>
              <a:rPr lang="zh-CN" altLang="en-US" dirty="0">
                <a:solidFill>
                  <a:schemeClr val="accent5">
                    <a:lumMod val="75000"/>
                  </a:schemeClr>
                </a:solidFill>
                <a:latin typeface="Arial" pitchFamily="34" charset="0"/>
                <a:ea typeface="Arial" pitchFamily="34" charset="0"/>
              </a:rPr>
              <a:t>YahBoom</a:t>
            </a:r>
            <a:endParaRPr lang="zh-CN" altLang="en-US" dirty="0">
              <a:solidFill>
                <a:schemeClr val="accent5">
                  <a:lumMod val="75000"/>
                </a:schemeClr>
              </a:solidFill>
              <a:latin typeface="Arial" pitchFamily="34" charset="0"/>
              <a:ea typeface="Arial"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itchFamily="34" charset="0"/>
                <a:ea typeface="Arial" pitchFamily="34" charset="0"/>
              </a:rPr>
              <a:t>Thanks for watching！</a:t>
            </a:r>
            <a:endParaRPr lang="zh-CN" altLang="en-US" sz="5400" dirty="0">
              <a:solidFill>
                <a:schemeClr val="accent5">
                  <a:lumMod val="75000"/>
                </a:schemeClr>
              </a:solidFill>
              <a:latin typeface="Arial" pitchFamily="34" charset="0"/>
              <a:ea typeface="Arial" pitchFamily="34" charset="0"/>
            </a:endParaRPr>
          </a:p>
        </p:txBody>
      </p:sp>
      <p:pic>
        <p:nvPicPr>
          <p:cNvPr id="7" name="图片 6"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476500" y="2463165"/>
            <a:ext cx="7237974" cy="388631"/>
            <a:chOff x="1459489" y="1292335"/>
            <a:chExt cx="6498938" cy="388428"/>
          </a:xfrm>
        </p:grpSpPr>
        <p:sp>
          <p:nvSpPr>
            <p:cNvPr id="18" name="文本框 17"/>
            <p:cNvSpPr txBox="1"/>
            <p:nvPr/>
          </p:nvSpPr>
          <p:spPr>
            <a:xfrm>
              <a:off x="1459489"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itchFamily="34" charset="0"/>
                <a:ea typeface="Arial" pitchFamily="34" charset="0"/>
              </a:rPr>
              <a:t>C</a:t>
            </a:r>
            <a:r>
              <a:rPr lang="zh-CN" altLang="en-US" sz="2800" dirty="0" smtClean="0">
                <a:solidFill>
                  <a:schemeClr val="accent5">
                    <a:lumMod val="75000"/>
                  </a:schemeClr>
                </a:solidFill>
                <a:latin typeface="Arial" pitchFamily="34" charset="0"/>
                <a:ea typeface="Arial" pitchFamily="34" charset="0"/>
              </a:rPr>
              <a:t>ontent</a:t>
            </a:r>
            <a:endParaRPr lang="zh-CN" altLang="en-US" sz="2800" dirty="0" smtClean="0">
              <a:solidFill>
                <a:schemeClr val="accent5">
                  <a:lumMod val="75000"/>
                </a:schemeClr>
              </a:solidFill>
              <a:latin typeface="Arial" pitchFamily="34" charset="0"/>
              <a:ea typeface="Arial" pitchFamily="34" charset="0"/>
            </a:endParaRPr>
          </a:p>
        </p:txBody>
      </p:sp>
      <p:sp>
        <p:nvSpPr>
          <p:cNvPr id="9" name="文本框 8"/>
          <p:cNvSpPr txBox="1"/>
          <p:nvPr/>
        </p:nvSpPr>
        <p:spPr>
          <a:xfrm>
            <a:off x="2037447" y="2925378"/>
            <a:ext cx="1681480" cy="368300"/>
          </a:xfrm>
          <a:prstGeom prst="rect">
            <a:avLst/>
          </a:prstGeom>
          <a:noFill/>
        </p:spPr>
        <p:txBody>
          <a:bodyPr wrap="none" rtlCol="0">
            <a:spAutoFit/>
          </a:bodyPr>
          <a:p>
            <a:pPr algn="l"/>
            <a:r>
              <a:rPr lang="zh-CN" altLang="en-US" dirty="0">
                <a:solidFill>
                  <a:srgbClr val="0070C0"/>
                </a:solidFill>
                <a:latin typeface="Arial" pitchFamily="34" charset="0"/>
                <a:ea typeface="Arial" pitchFamily="34" charset="0"/>
                <a:hlinkClick r:id="rId2" action="ppaction://hlinksldjump"/>
              </a:rPr>
              <a:t>Learning goals</a:t>
            </a:r>
            <a:endParaRPr lang="zh-CN" altLang="en-US" dirty="0">
              <a:solidFill>
                <a:srgbClr val="0070C0"/>
              </a:solidFill>
              <a:latin typeface="Arial" pitchFamily="34" charset="0"/>
              <a:ea typeface="Arial" pitchFamily="34" charset="0"/>
            </a:endParaRPr>
          </a:p>
        </p:txBody>
      </p:sp>
      <p:sp>
        <p:nvSpPr>
          <p:cNvPr id="10" name="文本框 9"/>
          <p:cNvSpPr txBox="1"/>
          <p:nvPr/>
        </p:nvSpPr>
        <p:spPr>
          <a:xfrm>
            <a:off x="425715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sym typeface="+mn-ea"/>
                <a:hlinkClick r:id="rId2"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2" action="ppaction://hlinksldjump"/>
            </a:endParaRPr>
          </a:p>
        </p:txBody>
      </p:sp>
      <p:sp>
        <p:nvSpPr>
          <p:cNvPr id="11" name="文本框 10"/>
          <p:cNvSpPr txBox="1"/>
          <p:nvPr/>
        </p:nvSpPr>
        <p:spPr>
          <a:xfrm>
            <a:off x="6199989"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12" name="文本框 11"/>
          <p:cNvSpPr txBox="1"/>
          <p:nvPr/>
        </p:nvSpPr>
        <p:spPr>
          <a:xfrm>
            <a:off x="8375722"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Combin</a:t>
            </a:r>
            <a:r>
              <a:rPr lang="en-US" altLang="zh-CN" dirty="0">
                <a:solidFill>
                  <a:schemeClr val="accent5">
                    <a:lumMod val="75000"/>
                  </a:schemeClr>
                </a:solidFill>
                <a:latin typeface="Arial" pitchFamily="34" charset="0"/>
                <a:ea typeface="Arial" pitchFamily="34" charset="0"/>
                <a:hlinkClick r:id="rId2" action="ppaction://hlinksldjump"/>
              </a:rPr>
              <a:t>e</a:t>
            </a:r>
            <a:r>
              <a:rPr lang="zh-CN" altLang="en-US" dirty="0">
                <a:solidFill>
                  <a:schemeClr val="accent5">
                    <a:lumMod val="75000"/>
                  </a:schemeClr>
                </a:solidFill>
                <a:latin typeface="Arial" pitchFamily="34" charset="0"/>
                <a:ea typeface="Arial" pitchFamily="34" charset="0"/>
                <a:hlinkClick r:id="rId2" action="ppaction://hlinksldjump"/>
              </a:rPr>
              <a:t> blocks</a:t>
            </a:r>
            <a:endParaRPr lang="zh-CN" altLang="en-US" dirty="0">
              <a:solidFill>
                <a:schemeClr val="accent5">
                  <a:lumMod val="75000"/>
                </a:schemeClr>
              </a:solidFill>
              <a:latin typeface="Arial" pitchFamily="34" charset="0"/>
              <a:ea typeface="Arial" pitchFamily="34" charset="0"/>
            </a:endParaRPr>
          </a:p>
        </p:txBody>
      </p:sp>
      <p:pic>
        <p:nvPicPr>
          <p:cNvPr id="7" name="图片 6" descr="新Logo标志 - 长方形"/>
          <p:cNvPicPr>
            <a:picLocks noChangeAspect="1"/>
          </p:cNvPicPr>
          <p:nvPr/>
        </p:nvPicPr>
        <p:blipFill>
          <a:blip r:embed="rId3"/>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2747010" y="4709795"/>
            <a:ext cx="8206740" cy="1463040"/>
          </a:xfrm>
          <a:prstGeom prst="rect">
            <a:avLst/>
          </a:prstGeom>
          <a:noFill/>
        </p:spPr>
        <p:txBody>
          <a:bodyPr wrap="square" rtlCol="0" anchor="t">
            <a:spAutoFit/>
          </a:bodyPr>
          <a:p>
            <a:r>
              <a:rPr lang="en-US" altLang="zh-CN">
                <a:solidFill>
                  <a:srgbClr val="0070C0"/>
                </a:solidFill>
                <a:effectLst>
                  <a:outerShdw blurRad="38100" dist="25400" dir="5400000" algn="ctr" rotWithShape="0">
                    <a:srgbClr val="6E747A">
                      <a:alpha val="43000"/>
                    </a:srgbClr>
                  </a:outerShdw>
                </a:effectLst>
                <a:latin typeface="Arial" pitchFamily="34" charset="0"/>
                <a:ea typeface="Arial" pitchFamily="34" charset="0"/>
              </a:rPr>
              <a:t>Children, what we need to learn in this lesson is robot ultrasonic obstacle avoidance. We can set up a roadblock to the front of the robot (or a loop of cartons for a robot to run inside), and then we can see that the robot will go all the way, and if there are obstacles in front of the robot, it will escape the barrier. Let's try the kids together.</a:t>
            </a:r>
            <a:endParaRPr lang="en-US" altLang="zh-CN">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stretch>
            <a:fillRect/>
          </a:stretch>
        </p:blipFill>
        <p:spPr>
          <a:xfrm>
            <a:off x="3929380" y="1157605"/>
            <a:ext cx="5507355" cy="3486785"/>
          </a:xfrm>
          <a:prstGeom prst="rect">
            <a:avLst/>
          </a:prstGeom>
        </p:spPr>
      </p:pic>
      <p:sp>
        <p:nvSpPr>
          <p:cNvPr id="4" name="矩形 3"/>
          <p:cNvSpPr/>
          <p:nvPr/>
        </p:nvSpPr>
        <p:spPr>
          <a:xfrm>
            <a:off x="1034353" y="2243682"/>
            <a:ext cx="199136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pic>
        <p:nvPicPr>
          <p:cNvPr id="5" name="图片 4"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2</a:t>
            </a:r>
            <a:endParaRPr lang="en-US" sz="2800" dirty="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4366260" y="2313940"/>
            <a:ext cx="5583555" cy="1076325"/>
          </a:xfrm>
          <a:prstGeom prst="rect">
            <a:avLst/>
          </a:prstGeom>
          <a:noFill/>
        </p:spPr>
        <p:txBody>
          <a:bodyPr wrap="square" rtlCol="0">
            <a:spAutoFit/>
          </a:bodyPr>
          <a:p>
            <a:r>
              <a:rPr lang="en-US" altLang="zh-CN" sz="3200" dirty="0">
                <a:solidFill>
                  <a:schemeClr val="accent5">
                    <a:lumMod val="75000"/>
                  </a:schemeClr>
                </a:solidFill>
                <a:latin typeface="Arial" pitchFamily="34" charset="0"/>
                <a:ea typeface="Arial" pitchFamily="34" charset="0"/>
                <a:sym typeface="+mn-ea"/>
              </a:rPr>
              <a:t>●  1 X USB cable</a:t>
            </a:r>
            <a:endParaRPr lang="en-US" altLang="zh-CN"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1 X micro:bit</a:t>
            </a:r>
            <a:r>
              <a:rPr lang="zh-CN" altLang="zh-CN" sz="3200" dirty="0">
                <a:solidFill>
                  <a:schemeClr val="accent5">
                    <a:lumMod val="75000"/>
                  </a:schemeClr>
                </a:solidFill>
                <a:latin typeface="Arial" pitchFamily="34" charset="0"/>
                <a:ea typeface="Arial" pitchFamily="34" charset="0"/>
                <a:sym typeface="+mn-ea"/>
              </a:rPr>
              <a:t> </a:t>
            </a:r>
            <a:r>
              <a:rPr lang="en-US" altLang="zh-CN" sz="3200" dirty="0">
                <a:solidFill>
                  <a:schemeClr val="accent5">
                    <a:lumMod val="75000"/>
                  </a:schemeClr>
                </a:solidFill>
                <a:latin typeface="Arial" pitchFamily="34" charset="0"/>
                <a:ea typeface="Arial" pitchFamily="34" charset="0"/>
                <a:sym typeface="+mn-ea"/>
              </a:rPr>
              <a:t>robot</a:t>
            </a:r>
            <a:endParaRPr lang="en-US" altLang="zh-CN" sz="3200" dirty="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Preparation </a:t>
            </a:r>
            <a:endParaRPr lang="en-US" altLang="zh-CN" sz="2800" dirty="0">
              <a:solidFill>
                <a:schemeClr val="accent5">
                  <a:lumMod val="75000"/>
                </a:schemeClr>
              </a:solidFill>
              <a:latin typeface="Arial" pitchFamily="34" charset="0"/>
              <a:ea typeface="Arial" pitchFamily="34" charset="0"/>
            </a:endParaRPr>
          </a:p>
        </p:txBody>
      </p:sp>
      <p:sp>
        <p:nvSpPr>
          <p:cNvPr id="5" name="文本框 4"/>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itchFamily="34" charset="0"/>
                <a:ea typeface="Arial" pitchFamily="34" charset="0"/>
              </a:rPr>
              <a:t>Hardware</a:t>
            </a:r>
            <a:r>
              <a:rPr lang="en-US" altLang="zh-CN" sz="2400" dirty="0">
                <a:solidFill>
                  <a:schemeClr val="accent5">
                    <a:lumMod val="75000"/>
                  </a:schemeClr>
                </a:solidFill>
                <a:latin typeface="Arial" pitchFamily="34" charset="0"/>
                <a:ea typeface="Arial" pitchFamily="34" charset="0"/>
              </a:rPr>
              <a:t>:</a:t>
            </a:r>
            <a:endParaRPr lang="en-US" altLang="zh-CN" sz="2400" dirty="0">
              <a:solidFill>
                <a:schemeClr val="accent5">
                  <a:lumMod val="75000"/>
                </a:schemeClr>
              </a:solidFill>
              <a:latin typeface="Arial" pitchFamily="34" charset="0"/>
              <a:ea typeface="Arial" pitchFamily="34" charset="0"/>
            </a:endParaRPr>
          </a:p>
        </p:txBody>
      </p:sp>
      <p:sp>
        <p:nvSpPr>
          <p:cNvPr id="8" name="文本框 7"/>
          <p:cNvSpPr txBox="1"/>
          <p:nvPr/>
        </p:nvSpPr>
        <p:spPr>
          <a:xfrm>
            <a:off x="2717165" y="4005580"/>
            <a:ext cx="8801735" cy="2225040"/>
          </a:xfrm>
          <a:prstGeom prst="rect">
            <a:avLst/>
          </a:prstGeom>
          <a:noFill/>
        </p:spPr>
        <p:txBody>
          <a:bodyPr wrap="square" rtlCol="0">
            <a:spAutoFit/>
          </a:bodyPr>
          <a:p>
            <a:pPr algn="l"/>
            <a:r>
              <a:rPr sz="2400" dirty="0">
                <a:solidFill>
                  <a:schemeClr val="accent5">
                    <a:lumMod val="75000"/>
                  </a:schemeClr>
                </a:solidFill>
                <a:latin typeface="Arial" pitchFamily="34" charset="0"/>
                <a:ea typeface="Arial"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itchFamily="34" charset="0"/>
                <a:ea typeface="Arial" pitchFamily="34" charset="0"/>
                <a:sym typeface="+mn-ea"/>
              </a:rPr>
              <a:t>Input this URL </a:t>
            </a:r>
            <a:r>
              <a:rPr lang="en-US" sz="2400" dirty="0">
                <a:solidFill>
                  <a:srgbClr val="FF0000"/>
                </a:solidFill>
                <a:latin typeface="Arial" pitchFamily="34" charset="0"/>
                <a:ea typeface="Arial" pitchFamily="34" charset="0"/>
                <a:sym typeface="+mn-ea"/>
              </a:rPr>
              <a:t>https://github.com/lzty634158/yahboom_mbit_en </a:t>
            </a:r>
            <a:r>
              <a:rPr lang="en-US" sz="2400" dirty="0">
                <a:solidFill>
                  <a:schemeClr val="accent5">
                    <a:lumMod val="75000"/>
                  </a:schemeClr>
                </a:solidFill>
                <a:latin typeface="Arial" pitchFamily="34" charset="0"/>
                <a:ea typeface="Arial" pitchFamily="34" charset="0"/>
                <a:sym typeface="+mn-ea"/>
              </a:rPr>
              <a:t>to get the package.</a:t>
            </a:r>
            <a:endParaRPr lang="en-US" sz="2400" dirty="0">
              <a:solidFill>
                <a:schemeClr val="accent5">
                  <a:lumMod val="75000"/>
                </a:schemeClr>
              </a:solidFill>
              <a:latin typeface="Arial" pitchFamily="34" charset="0"/>
              <a:ea typeface="Arial" pitchFamily="34" charset="0"/>
              <a:sym typeface="+mn-ea"/>
            </a:endParaRPr>
          </a:p>
          <a:p>
            <a:pPr algn="l"/>
            <a:endParaRPr lang="zh-CN" altLang="en-US" sz="2000" dirty="0">
              <a:solidFill>
                <a:schemeClr val="accent5">
                  <a:lumMod val="75000"/>
                </a:schemeClr>
              </a:solidFill>
              <a:latin typeface="Arial" pitchFamily="34" charset="0"/>
              <a:ea typeface="Arial" pitchFamily="34" charset="0"/>
            </a:endParaRPr>
          </a:p>
        </p:txBody>
      </p:sp>
      <p:pic>
        <p:nvPicPr>
          <p:cNvPr id="4" name="图片 3"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813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3776980" y="861695"/>
            <a:ext cx="4739640" cy="5257800"/>
          </a:xfrm>
          <a:prstGeom prst="rect">
            <a:avLst/>
          </a:prstGeom>
        </p:spPr>
      </p:pic>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ru"/>
      </p:transition>
    </mc:Choice>
    <mc:Fallback>
      <p:transition spd="slow">
        <p:cover dir="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1"/>
          <a:stretch>
            <a:fillRect/>
          </a:stretch>
        </p:blipFill>
        <p:spPr>
          <a:xfrm>
            <a:off x="4210050" y="1081405"/>
            <a:ext cx="3771265" cy="4695190"/>
          </a:xfrm>
          <a:prstGeom prst="rect">
            <a:avLst/>
          </a:prstGeom>
        </p:spPr>
      </p:pic>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矩形 1"/>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3496310" y="1090930"/>
            <a:ext cx="5771515" cy="4676140"/>
          </a:xfrm>
          <a:prstGeom prst="rect">
            <a:avLst/>
          </a:prstGeom>
        </p:spPr>
      </p:pic>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矩形 1"/>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3782695" y="860425"/>
            <a:ext cx="5527675" cy="5314315"/>
          </a:xfrm>
          <a:prstGeom prst="rect">
            <a:avLst/>
          </a:prstGeom>
        </p:spPr>
      </p:pic>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4</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100" name="文本框 99"/>
          <p:cNvSpPr txBox="1"/>
          <p:nvPr/>
        </p:nvSpPr>
        <p:spPr>
          <a:xfrm>
            <a:off x="2857500" y="859155"/>
            <a:ext cx="8070850" cy="2286000"/>
          </a:xfrm>
          <a:prstGeom prst="rect">
            <a:avLst/>
          </a:prstGeom>
          <a:noFill/>
          <a:ln w="9525">
            <a:noFill/>
          </a:ln>
        </p:spPr>
        <p:txBody>
          <a:bodyPr wrap="square">
            <a:spAutoFit/>
          </a:bodyPr>
          <a:p>
            <a:pPr indent="0"/>
            <a:r>
              <a:rPr lang="en-US" altLang="zh-CN" sz="2400">
                <a:solidFill>
                  <a:srgbClr val="FF0000"/>
                </a:solidFill>
                <a:latin typeface="Arial" pitchFamily="34" charset="0"/>
                <a:ea typeface="Arial" pitchFamily="34" charset="0"/>
                <a:cs typeface="宋体" pitchFamily="2" charset="-122"/>
                <a:sym typeface="+mn-ea"/>
              </a:rPr>
              <a:t>In this lesson, children should check their own ultrasonic connection. VCC corresponds to VCC and GND corresponds to GND. In addition, the demand for voltage is higher than that of ultrasonic. It is recommended to fill up the electric capacity and do the experiment again.</a:t>
            </a:r>
            <a:endParaRPr lang="en-US" altLang="zh-CN" sz="2400" b="0">
              <a:solidFill>
                <a:srgbClr val="FF0000"/>
              </a:solidFill>
              <a:latin typeface="Arial" pitchFamily="34" charset="0"/>
              <a:ea typeface="Arial" pitchFamily="34" charset="0"/>
              <a:cs typeface="宋体" pitchFamily="2" charset="-122"/>
            </a:endParaRPr>
          </a:p>
          <a:p>
            <a:pPr indent="0"/>
            <a:endParaRPr lang="en-US" altLang="zh-CN" sz="2400" b="0">
              <a:solidFill>
                <a:srgbClr val="FF0000"/>
              </a:solidFill>
              <a:latin typeface="Arial" pitchFamily="34" charset="0"/>
              <a:ea typeface="Arial" pitchFamily="34" charset="0"/>
              <a:cs typeface="宋体" pitchFamily="2" charset="-122"/>
            </a:endParaRPr>
          </a:p>
        </p:txBody>
      </p:sp>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Combine blocks</a:t>
            </a:r>
            <a:endParaRPr lang="en-US" altLang="zh-CN"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2729230" y="3166110"/>
            <a:ext cx="7990205" cy="2647315"/>
          </a:xfrm>
          <a:prstGeom prst="rect">
            <a:avLst/>
          </a:prstGeom>
        </p:spPr>
      </p:pic>
      <p:pic>
        <p:nvPicPr>
          <p:cNvPr id="2" name="图片 1"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2567</Words>
  <Application>WPS 演示</Application>
  <PresentationFormat>自定义</PresentationFormat>
  <Paragraphs>116</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 </vt:lpstr>
      <vt:lpstr>宋体 </vt:lpstr>
      <vt:lpstr>icomoon</vt:lpstr>
      <vt:lpstr>Yu Gothic UI Semibold</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100</cp:revision>
  <dcterms:created xsi:type="dcterms:W3CDTF">2014-02-21T16:31:00Z</dcterms:created>
  <dcterms:modified xsi:type="dcterms:W3CDTF">2020-12-31T07:32:50Z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