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4"/>
  </p:notesMasterIdLst>
  <p:handoutMasterIdLst>
    <p:handoutMasterId r:id="rId15"/>
  </p:handoutMasterIdLst>
  <p:sldIdLst>
    <p:sldId id="258" r:id="rId3"/>
    <p:sldId id="296" r:id="rId4"/>
    <p:sldId id="264" r:id="rId5"/>
    <p:sldId id="297" r:id="rId6"/>
    <p:sldId id="268" r:id="rId7"/>
    <p:sldId id="289" r:id="rId8"/>
    <p:sldId id="290" r:id="rId9"/>
    <p:sldId id="291" r:id="rId10"/>
    <p:sldId id="287" r:id="rId11"/>
    <p:sldId id="294" r:id="rId12"/>
    <p:sldId id="298" r:id="rId13"/>
  </p:sldIdLst>
  <p:sldSz cx="12192000" cy="6858000"/>
  <p:notesSz cx="6858000" cy="9144000"/>
  <p:embeddedFontLst>
    <p:embeddedFont>
      <p:font typeface="icomoon" charset="0"/>
      <p:regular r:id="rId19"/>
    </p:embeddedFont>
    <p:embeddedFont>
      <p:font typeface="Yu Gothic UI Semibold" charset="-128"/>
      <p:regular r:id="rId20"/>
    </p:embeddedFont>
    <p:embeddedFont>
      <p:font typeface="方正喵呜体" charset="0"/>
      <p:regular r:id="rId21"/>
    </p:embeddedFont>
    <p:embeddedFont>
      <p:font typeface="方正卡通简体" charset="0"/>
      <p:regular r:id="rId22"/>
    </p:embeddedFont>
  </p:embeddedFont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B13B5"/>
    <a:srgbClr val="00FF00"/>
    <a:srgbClr val="5B9BD5"/>
    <a:srgbClr val="FF9933"/>
    <a:srgbClr val="FF00FF"/>
    <a:srgbClr val="AE1292"/>
    <a:srgbClr val="BC0456"/>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721" autoAdjust="0"/>
    <p:restoredTop sz="94660"/>
  </p:normalViewPr>
  <p:slideViewPr>
    <p:cSldViewPr snapToGrid="0">
      <p:cViewPr varScale="1">
        <p:scale>
          <a:sx n="105" d="100"/>
          <a:sy n="105" d="100"/>
        </p:scale>
        <p:origin x="-1038" y="-84"/>
      </p:cViewPr>
      <p:guideLst>
        <p:guide orient="horz" pos="2107"/>
        <p:guide pos="3912"/>
      </p:guideLst>
    </p:cSldViewPr>
  </p:slideViewPr>
  <p:notesTextViewPr>
    <p:cViewPr>
      <p:scale>
        <a:sx n="1" d="1"/>
        <a:sy n="1" d="1"/>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2" Type="http://schemas.openxmlformats.org/officeDocument/2006/relationships/font" Target="fonts/font4.fntdata"/><Relationship Id="rId21" Type="http://schemas.openxmlformats.org/officeDocument/2006/relationships/font" Target="fonts/font3.fntdata"/><Relationship Id="rId20" Type="http://schemas.openxmlformats.org/officeDocument/2006/relationships/font" Target="fonts/font2.fntdata"/><Relationship Id="rId2" Type="http://schemas.openxmlformats.org/officeDocument/2006/relationships/theme" Target="theme/theme1.xml"/><Relationship Id="rId19" Type="http://schemas.openxmlformats.org/officeDocument/2006/relationships/font" Target="fonts/font1.fntdata"/><Relationship Id="rId18" Type="http://schemas.openxmlformats.org/officeDocument/2006/relationships/tableStyles" Target="tableStyles.xml"/><Relationship Id="rId17" Type="http://schemas.openxmlformats.org/officeDocument/2006/relationships/viewProps" Target="viewProps.xml"/><Relationship Id="rId16" Type="http://schemas.openxmlformats.org/officeDocument/2006/relationships/presProps" Target="presProps.xml"/><Relationship Id="rId15" Type="http://schemas.openxmlformats.org/officeDocument/2006/relationships/handoutMaster" Target="handoutMasters/handoutMaster1.xml"/><Relationship Id="rId14" Type="http://schemas.openxmlformats.org/officeDocument/2006/relationships/notesMaster" Target="notesMasters/notesMaster1.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6E030803-5243-48BD-A46E-7FD8BD1AAA4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CCC821D-CD86-482A-88A1-248540F6B868}"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B3833AC-07DE-4993-B348-38CBE964A16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5993C1D-794E-489C-9FC8-2F71838519BE}"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B3833AC-07DE-4993-B348-38CBE964A16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65993C1D-794E-489C-9FC8-2F71838519BE}"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1_节标题">
    <p:spTree>
      <p:nvGrpSpPr>
        <p:cNvPr id="1" name=""/>
        <p:cNvGrpSpPr/>
        <p:nvPr/>
      </p:nvGrpSpPr>
      <p:grpSpPr>
        <a:xfrm>
          <a:off x="0" y="0"/>
          <a:ext cx="0" cy="0"/>
          <a:chOff x="0" y="0"/>
          <a:chExt cx="0" cy="0"/>
        </a:xfrm>
      </p:grpSpPr>
    </p:spTree>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内容页">
    <p:spTree>
      <p:nvGrpSpPr>
        <p:cNvPr id="1" name=""/>
        <p:cNvGrpSpPr/>
        <p:nvPr/>
      </p:nvGrpSpPr>
      <p:grpSpPr>
        <a:xfrm>
          <a:off x="0" y="0"/>
          <a:ext cx="0" cy="0"/>
          <a:chOff x="0" y="0"/>
          <a:chExt cx="0" cy="0"/>
        </a:xfrm>
      </p:grpSpPr>
      <p:grpSp>
        <p:nvGrpSpPr>
          <p:cNvPr id="7" name="组合 6"/>
          <p:cNvGrpSpPr/>
          <p:nvPr userDrawn="1"/>
        </p:nvGrpSpPr>
        <p:grpSpPr>
          <a:xfrm>
            <a:off x="836686" y="842468"/>
            <a:ext cx="1879218" cy="5299025"/>
            <a:chOff x="0" y="0"/>
            <a:chExt cx="12192000" cy="6858000"/>
          </a:xfrm>
        </p:grpSpPr>
        <p:sp>
          <p:nvSpPr>
            <p:cNvPr id="8" name="矩形 7"/>
            <p:cNvSpPr/>
            <p:nvPr/>
          </p:nvSpPr>
          <p:spPr>
            <a:xfrm>
              <a:off x="0" y="0"/>
              <a:ext cx="12192000" cy="6858000"/>
            </a:xfrm>
            <a:prstGeom prst="rect">
              <a:avLst/>
            </a:prstGeom>
            <a:blipFill dpi="0" rotWithShape="0">
              <a:blip r:embed="rId2"/>
              <a:srcRect/>
              <a:tile tx="0" ty="0" sx="100000" sy="100000" flip="none" algn="tl"/>
            </a:blip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矩形 8"/>
            <p:cNvSpPr/>
            <p:nvPr/>
          </p:nvSpPr>
          <p:spPr>
            <a:xfrm>
              <a:off x="0" y="0"/>
              <a:ext cx="12192000" cy="6858000"/>
            </a:xfrm>
            <a:prstGeom prst="rect">
              <a:avLst/>
            </a:prstGeom>
            <a:solidFill>
              <a:srgbClr val="FFFFFF">
                <a:alpha val="92157"/>
              </a:srgb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10" name="组合 9"/>
          <p:cNvGrpSpPr/>
          <p:nvPr userDrawn="1"/>
        </p:nvGrpSpPr>
        <p:grpSpPr>
          <a:xfrm>
            <a:off x="2743200" y="842468"/>
            <a:ext cx="8802509" cy="5299025"/>
            <a:chOff x="0" y="0"/>
            <a:chExt cx="12192000" cy="6858000"/>
          </a:xfrm>
        </p:grpSpPr>
        <p:sp>
          <p:nvSpPr>
            <p:cNvPr id="11" name="矩形 10"/>
            <p:cNvSpPr/>
            <p:nvPr/>
          </p:nvSpPr>
          <p:spPr>
            <a:xfrm>
              <a:off x="0" y="0"/>
              <a:ext cx="12192000" cy="6858000"/>
            </a:xfrm>
            <a:prstGeom prst="rect">
              <a:avLst/>
            </a:prstGeom>
            <a:blipFill dpi="0" rotWithShape="0">
              <a:blip r:embed="rId2"/>
              <a:srcRect/>
              <a:tile tx="0" ty="0" sx="100000" sy="100000" flip="none" algn="tl"/>
            </a:blip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11"/>
            <p:cNvSpPr/>
            <p:nvPr/>
          </p:nvSpPr>
          <p:spPr>
            <a:xfrm>
              <a:off x="0" y="0"/>
              <a:ext cx="12192000" cy="6858000"/>
            </a:xfrm>
            <a:prstGeom prst="rect">
              <a:avLst/>
            </a:prstGeom>
            <a:solidFill>
              <a:srgbClr val="FFFFFF">
                <a:alpha val="92157"/>
              </a:srgb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3" name="任意多边形 12"/>
          <p:cNvSpPr/>
          <p:nvPr userDrawn="1"/>
        </p:nvSpPr>
        <p:spPr>
          <a:xfrm>
            <a:off x="11326811" y="759707"/>
            <a:ext cx="542043" cy="331679"/>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任意多边形 13"/>
          <p:cNvSpPr/>
          <p:nvPr userDrawn="1"/>
        </p:nvSpPr>
        <p:spPr>
          <a:xfrm>
            <a:off x="428395" y="373320"/>
            <a:ext cx="1354542" cy="828851"/>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15" name="组合 14"/>
          <p:cNvGrpSpPr/>
          <p:nvPr userDrawn="1"/>
        </p:nvGrpSpPr>
        <p:grpSpPr>
          <a:xfrm>
            <a:off x="11375265" y="343928"/>
            <a:ext cx="447465" cy="283350"/>
            <a:chOff x="560275" y="3433438"/>
            <a:chExt cx="1198188" cy="758734"/>
          </a:xfrm>
        </p:grpSpPr>
        <p:sp>
          <p:nvSpPr>
            <p:cNvPr id="16"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7" name="直角三角形 20"/>
            <p:cNvSpPr/>
            <p:nvPr/>
          </p:nvSpPr>
          <p:spPr>
            <a:xfrm>
              <a:off x="890708" y="3433438"/>
              <a:ext cx="675249" cy="758734"/>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8" name="任意多边形 17"/>
          <p:cNvSpPr/>
          <p:nvPr userDrawn="1"/>
        </p:nvSpPr>
        <p:spPr>
          <a:xfrm>
            <a:off x="0" y="5520485"/>
            <a:ext cx="12192000" cy="133751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6E030803-5243-48BD-A46E-7FD8BD1AAA4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CCC821D-CD86-482A-88A1-248540F6B868}"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6E030803-5243-48BD-A46E-7FD8BD1AAA4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DCCC821D-CD86-482A-88A1-248540F6B868}"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B3833AC-07DE-4993-B348-38CBE964A16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5993C1D-794E-489C-9FC8-2F71838519BE}"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39788" y="2505075"/>
            <a:ext cx="5157787"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6172200" y="2505075"/>
            <a:ext cx="5183188" cy="3684588"/>
          </a:xfr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B3833AC-07DE-4993-B348-38CBE964A16B}"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65993C1D-794E-489C-9FC8-2F71838519BE}"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B3833AC-07DE-4993-B348-38CBE964A16B}"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65993C1D-794E-489C-9FC8-2F71838519BE}"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B3833AC-07DE-4993-B348-38CBE964A16B}"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65993C1D-794E-489C-9FC8-2F71838519BE}"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5B3833AC-07DE-4993-B348-38CBE964A16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5993C1D-794E-489C-9FC8-2F71838519BE}"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5B3833AC-07DE-4993-B348-38CBE964A16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65993C1D-794E-489C-9FC8-2F71838519BE}"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image" Target="../media/image1.png"/><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E030803-5243-48BD-A46E-7FD8BD1AAA46}"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CCC821D-CD86-482A-88A1-248540F6B868}" type="slidenum">
              <a:rPr lang="zh-CN" altLang="en-US" smtClean="0"/>
            </a:fld>
            <a:endParaRPr lang="zh-CN" altLang="en-US"/>
          </a:p>
        </p:txBody>
      </p:sp>
      <p:sp>
        <p:nvSpPr>
          <p:cNvPr id="7" name="矩形 6"/>
          <p:cNvSpPr/>
          <p:nvPr userDrawn="1"/>
        </p:nvSpPr>
        <p:spPr>
          <a:xfrm>
            <a:off x="0" y="0"/>
            <a:ext cx="12192000" cy="6858000"/>
          </a:xfrm>
          <a:prstGeom prst="rect">
            <a:avLst/>
          </a:prstGeom>
          <a:blipFill dpi="0" rotWithShape="0">
            <a:blip r:embed="rId14"/>
            <a:srcRect/>
            <a:tile tx="0" ty="0" sx="100000" sy="100000" flip="none" algn="tl"/>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7"/>
          <p:cNvSpPr/>
          <p:nvPr userDrawn="1"/>
        </p:nvSpPr>
        <p:spPr>
          <a:xfrm>
            <a:off x="0" y="0"/>
            <a:ext cx="12192000" cy="6858000"/>
          </a:xfrm>
          <a:prstGeom prst="rect">
            <a:avLst/>
          </a:prstGeom>
          <a:solidFill>
            <a:srgbClr val="5B9BD5">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image" Target="../media/image3.jpeg"/><Relationship Id="rId1"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19.jpe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image" Target="../media/image20.jpeg"/></Relationships>
</file>

<file path=ppt/slides/_rels/slide2.xml.rels><?xml version="1.0" encoding="UTF-8" standalone="yes"?>
<Relationships xmlns="http://schemas.openxmlformats.org/package/2006/relationships"><Relationship Id="rId5" Type="http://schemas.openxmlformats.org/officeDocument/2006/relationships/slideLayout" Target="../slideLayouts/slideLayout12.xml"/><Relationship Id="rId4" Type="http://schemas.openxmlformats.org/officeDocument/2006/relationships/image" Target="../media/image4.jpeg"/><Relationship Id="rId3" Type="http://schemas.openxmlformats.org/officeDocument/2006/relationships/slide" Target="slide2.xml"/><Relationship Id="rId2" Type="http://schemas.openxmlformats.org/officeDocument/2006/relationships/slide" Target="slide1.xml"/><Relationship Id="rId1" Type="http://schemas.openxmlformats.org/officeDocument/2006/relationships/image" Target="../media/image1.png"/></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6.jpeg"/><Relationship Id="rId1"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13.xml"/><Relationship Id="rId1" Type="http://schemas.openxmlformats.org/officeDocument/2006/relationships/image" Target="../media/image7.jpe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9.jpeg"/><Relationship Id="rId1"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11.jpeg"/><Relationship Id="rId1"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13.jpeg"/><Relationship Id="rId1" Type="http://schemas.openxmlformats.org/officeDocument/2006/relationships/image" Target="../media/image12.png"/></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13.xml"/><Relationship Id="rId3" Type="http://schemas.openxmlformats.org/officeDocument/2006/relationships/image" Target="../media/image16.jpeg"/><Relationship Id="rId2" Type="http://schemas.openxmlformats.org/officeDocument/2006/relationships/image" Target="../media/image15.png"/><Relationship Id="rId1"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image" Target="../media/image18.jpeg"/><Relationship Id="rId1"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p:cNvGrpSpPr/>
          <p:nvPr/>
        </p:nvGrpSpPr>
        <p:grpSpPr>
          <a:xfrm>
            <a:off x="804870" y="4572436"/>
            <a:ext cx="724486" cy="458769"/>
            <a:chOff x="560275" y="3433438"/>
            <a:chExt cx="1198188" cy="758734"/>
          </a:xfrm>
        </p:grpSpPr>
        <p:sp>
          <p:nvSpPr>
            <p:cNvPr id="33"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直角三角形 20"/>
            <p:cNvSpPr/>
            <p:nvPr/>
          </p:nvSpPr>
          <p:spPr>
            <a:xfrm>
              <a:off x="890708" y="3433438"/>
              <a:ext cx="675249" cy="758734"/>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35" name="组合 34"/>
          <p:cNvGrpSpPr/>
          <p:nvPr/>
        </p:nvGrpSpPr>
        <p:grpSpPr>
          <a:xfrm>
            <a:off x="10555619" y="566833"/>
            <a:ext cx="724486" cy="458769"/>
            <a:chOff x="560275" y="3433438"/>
            <a:chExt cx="1198188" cy="758734"/>
          </a:xfrm>
        </p:grpSpPr>
        <p:sp>
          <p:nvSpPr>
            <p:cNvPr id="36"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直角三角形 20"/>
            <p:cNvSpPr/>
            <p:nvPr/>
          </p:nvSpPr>
          <p:spPr>
            <a:xfrm>
              <a:off x="890708" y="3433438"/>
              <a:ext cx="675249" cy="758734"/>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任意多边形 15"/>
          <p:cNvSpPr/>
          <p:nvPr/>
        </p:nvSpPr>
        <p:spPr>
          <a:xfrm>
            <a:off x="0" y="5761355"/>
            <a:ext cx="12192000" cy="109664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a:solidFill>
                  <a:schemeClr val="bg1"/>
                </a:solidFill>
                <a:latin typeface="Arial" pitchFamily="34" charset="0"/>
                <a:ea typeface="Arial" pitchFamily="34" charset="0"/>
                <a:sym typeface="+mn-ea"/>
              </a:rPr>
              <a:t> </a:t>
            </a:r>
            <a:r>
              <a:rPr lang="zh-CN" altLang="en-US" sz="2800">
                <a:solidFill>
                  <a:schemeClr val="bg1"/>
                </a:solidFill>
                <a:latin typeface="Arial" pitchFamily="34" charset="0"/>
                <a:ea typeface="Arial" pitchFamily="34" charset="0"/>
                <a:sym typeface="+mn-ea"/>
              </a:rPr>
              <a:t>YahBoom     </a:t>
            </a:r>
            <a:r>
              <a:rPr lang="en-US" altLang="zh-CN" sz="2800">
                <a:solidFill>
                  <a:schemeClr val="bg1"/>
                </a:solidFill>
                <a:latin typeface="Arial" pitchFamily="34" charset="0"/>
                <a:ea typeface="Arial" pitchFamily="34" charset="0"/>
                <a:sym typeface="+mn-ea"/>
              </a:rPr>
              <a:t>micro:bit</a:t>
            </a:r>
            <a:r>
              <a:rPr lang="zh-CN" altLang="en-US" sz="2800">
                <a:solidFill>
                  <a:schemeClr val="bg1"/>
                </a:solidFill>
                <a:latin typeface="Arial" pitchFamily="34" charset="0"/>
                <a:ea typeface="Arial" pitchFamily="34" charset="0"/>
                <a:sym typeface="+mn-ea"/>
              </a:rPr>
              <a:t> video tutorial</a:t>
            </a:r>
            <a:endParaRPr lang="zh-CN" altLang="en-US" sz="2800"/>
          </a:p>
        </p:txBody>
      </p:sp>
      <p:sp>
        <p:nvSpPr>
          <p:cNvPr id="30" name="任意多边形 29"/>
          <p:cNvSpPr/>
          <p:nvPr/>
        </p:nvSpPr>
        <p:spPr>
          <a:xfrm>
            <a:off x="9813248" y="4513409"/>
            <a:ext cx="942537" cy="576743"/>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4" name="图片 3"/>
          <p:cNvPicPr>
            <a:picLocks noChangeAspect="1"/>
          </p:cNvPicPr>
          <p:nvPr/>
        </p:nvPicPr>
        <p:blipFill>
          <a:blip r:embed="rId1"/>
          <a:stretch>
            <a:fillRect/>
          </a:stretch>
        </p:blipFill>
        <p:spPr>
          <a:xfrm>
            <a:off x="1843405" y="1851025"/>
            <a:ext cx="8301355" cy="3338830"/>
          </a:xfrm>
          <a:prstGeom prst="rect">
            <a:avLst/>
          </a:prstGeom>
          <a:ln w="57150">
            <a:solidFill>
              <a:srgbClr val="5B9BD5"/>
            </a:solidFill>
          </a:ln>
        </p:spPr>
      </p:pic>
      <p:sp>
        <p:nvSpPr>
          <p:cNvPr id="18" name="文本框 17"/>
          <p:cNvSpPr txBox="1"/>
          <p:nvPr/>
        </p:nvSpPr>
        <p:spPr>
          <a:xfrm>
            <a:off x="3984739" y="2388519"/>
            <a:ext cx="3818633" cy="706755"/>
          </a:xfrm>
          <a:prstGeom prst="rect">
            <a:avLst/>
          </a:prstGeom>
          <a:noFill/>
        </p:spPr>
        <p:txBody>
          <a:bodyPr wrap="square" rtlCol="0">
            <a:spAutoFit/>
            <a:scene3d>
              <a:camera prst="orthographicFront"/>
              <a:lightRig rig="threePt" dir="t"/>
            </a:scene3d>
          </a:bodyPr>
          <a:lstStyle/>
          <a:p>
            <a:pPr algn="ctr"/>
            <a:r>
              <a:rPr lang="en-US" altLang="zh-CN" sz="4000" dirty="0">
                <a:solidFill>
                  <a:srgbClr val="0070C0"/>
                </a:solidFill>
                <a:effectLst>
                  <a:outerShdw blurRad="38100" dist="25400" dir="5400000" algn="ctr" rotWithShape="0">
                    <a:srgbClr val="6E747A">
                      <a:alpha val="43000"/>
                    </a:srgbClr>
                  </a:outerShdw>
                </a:effectLst>
                <a:latin typeface="Arial" pitchFamily="34" charset="0"/>
                <a:ea typeface="Arial" pitchFamily="34" charset="0"/>
                <a:sym typeface="+mn-ea"/>
              </a:rPr>
              <a:t>Lesson 11</a:t>
            </a:r>
            <a:endParaRPr lang="zh-CN" sz="4000" b="1" dirty="0">
              <a:solidFill>
                <a:srgbClr val="0070C0"/>
              </a:solidFill>
              <a:effectLst>
                <a:outerShdw blurRad="38100" dist="25400" dir="5400000" algn="ctr" rotWithShape="0">
                  <a:srgbClr val="6E747A">
                    <a:alpha val="43000"/>
                  </a:srgbClr>
                </a:outerShdw>
              </a:effectLst>
              <a:latin typeface="Arial" pitchFamily="34" charset="0"/>
              <a:ea typeface="Arial" pitchFamily="34" charset="0"/>
            </a:endParaRPr>
          </a:p>
        </p:txBody>
      </p:sp>
      <p:sp>
        <p:nvSpPr>
          <p:cNvPr id="19" name="文本框 18"/>
          <p:cNvSpPr txBox="1"/>
          <p:nvPr/>
        </p:nvSpPr>
        <p:spPr>
          <a:xfrm>
            <a:off x="1844040" y="3168015"/>
            <a:ext cx="8300720" cy="521970"/>
          </a:xfrm>
          <a:prstGeom prst="rect">
            <a:avLst/>
          </a:prstGeom>
          <a:noFill/>
        </p:spPr>
        <p:txBody>
          <a:bodyPr wrap="square" rtlCol="0">
            <a:spAutoFit/>
          </a:bodyPr>
          <a:lstStyle/>
          <a:p>
            <a:pPr algn="ctr"/>
            <a:r>
              <a:rPr lang="en-US" altLang="zh-CN" sz="2800" dirty="0">
                <a:solidFill>
                  <a:srgbClr val="0070C0"/>
                </a:solidFill>
                <a:effectLst>
                  <a:outerShdw blurRad="38100" dist="25400" dir="5400000" algn="ctr" rotWithShape="0">
                    <a:srgbClr val="6E747A">
                      <a:alpha val="43000"/>
                    </a:srgbClr>
                  </a:outerShdw>
                </a:effectLst>
                <a:latin typeface="Arial" pitchFamily="34" charset="0"/>
                <a:ea typeface="Arial" pitchFamily="34" charset="0"/>
              </a:rPr>
              <a:t>micro:bit </a:t>
            </a:r>
            <a:r>
              <a:rPr lang="en-US" altLang="zh-CN" sz="2800" dirty="0">
                <a:solidFill>
                  <a:srgbClr val="0070C0"/>
                </a:solidFill>
                <a:effectLst>
                  <a:outerShdw blurRad="38100" dist="25400" dir="5400000" algn="ctr" rotWithShape="0">
                    <a:srgbClr val="6E747A">
                      <a:alpha val="43000"/>
                    </a:srgbClr>
                  </a:outerShdw>
                </a:effectLst>
                <a:latin typeface="Arial" pitchFamily="34" charset="0"/>
                <a:ea typeface="Arial" pitchFamily="34" charset="0"/>
                <a:sym typeface="+mn-ea"/>
              </a:rPr>
              <a:t>a</a:t>
            </a:r>
            <a:r>
              <a:rPr sz="2800" dirty="0">
                <a:solidFill>
                  <a:srgbClr val="0070C0"/>
                </a:solidFill>
                <a:effectLst>
                  <a:outerShdw blurRad="38100" dist="25400" dir="5400000" algn="ctr" rotWithShape="0">
                    <a:srgbClr val="6E747A">
                      <a:alpha val="43000"/>
                    </a:srgbClr>
                  </a:outerShdw>
                </a:effectLst>
                <a:latin typeface="Arial" pitchFamily="34" charset="0"/>
                <a:ea typeface="Arial" pitchFamily="34" charset="0"/>
                <a:sym typeface="+mn-ea"/>
              </a:rPr>
              <a:t>dvanced lesson </a:t>
            </a:r>
            <a:r>
              <a:rPr lang="en-US" sz="2800" dirty="0">
                <a:solidFill>
                  <a:srgbClr val="0070C0"/>
                </a:solidFill>
                <a:effectLst>
                  <a:outerShdw blurRad="38100" dist="25400" dir="5400000" algn="ctr" rotWithShape="0">
                    <a:srgbClr val="6E747A">
                      <a:alpha val="43000"/>
                    </a:srgbClr>
                  </a:outerShdw>
                </a:effectLst>
                <a:latin typeface="Arial" pitchFamily="34" charset="0"/>
                <a:ea typeface="Arial" pitchFamily="34" charset="0"/>
                <a:sym typeface="+mn-ea"/>
              </a:rPr>
              <a:t>11 </a:t>
            </a:r>
            <a:r>
              <a:rPr lang="en-US" altLang="zh-CN" sz="2800" dirty="0">
                <a:solidFill>
                  <a:srgbClr val="0070C0"/>
                </a:solidFill>
                <a:effectLst>
                  <a:outerShdw blurRad="38100" dist="25400" dir="5400000" algn="ctr" rotWithShape="0">
                    <a:srgbClr val="6E747A">
                      <a:alpha val="43000"/>
                    </a:srgbClr>
                  </a:outerShdw>
                </a:effectLst>
                <a:latin typeface="Arial" pitchFamily="34" charset="0"/>
                <a:ea typeface="Arial" pitchFamily="34" charset="0"/>
                <a:sym typeface="+mn-ea"/>
              </a:rPr>
              <a:t>“Infrared control”</a:t>
            </a:r>
            <a:endParaRPr lang="en-US" altLang="zh-CN" sz="2800" dirty="0">
              <a:solidFill>
                <a:srgbClr val="0070C0"/>
              </a:solidFill>
              <a:effectLst>
                <a:outerShdw blurRad="38100" dist="25400" dir="5400000" algn="ctr" rotWithShape="0">
                  <a:srgbClr val="6E747A">
                    <a:alpha val="43000"/>
                  </a:srgbClr>
                </a:outerShdw>
              </a:effectLst>
              <a:latin typeface="Arial" pitchFamily="34" charset="0"/>
              <a:ea typeface="Arial" pitchFamily="34" charset="0"/>
            </a:endParaRPr>
          </a:p>
        </p:txBody>
      </p:sp>
      <p:sp>
        <p:nvSpPr>
          <p:cNvPr id="29" name="任意多边形 28"/>
          <p:cNvSpPr/>
          <p:nvPr/>
        </p:nvSpPr>
        <p:spPr>
          <a:xfrm>
            <a:off x="1529561" y="1284511"/>
            <a:ext cx="1069145" cy="654215"/>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文本框 2"/>
          <p:cNvSpPr txBox="1"/>
          <p:nvPr/>
        </p:nvSpPr>
        <p:spPr>
          <a:xfrm>
            <a:off x="-480060" y="203835"/>
            <a:ext cx="10042525" cy="435610"/>
          </a:xfrm>
          <a:prstGeom prst="rect">
            <a:avLst/>
          </a:prstGeom>
          <a:noFill/>
        </p:spPr>
        <p:txBody>
          <a:bodyPr wrap="square" rtlCol="0" anchor="t">
            <a:spAutoFit/>
          </a:bodyPr>
          <a:p>
            <a:pPr algn="ctr">
              <a:lnSpc>
                <a:spcPct val="70000"/>
              </a:lnSpc>
              <a:spcBef>
                <a:spcPts val="0"/>
              </a:spcBef>
              <a:spcAft>
                <a:spcPts val="0"/>
              </a:spcAft>
            </a:pPr>
            <a:r>
              <a:rPr lang="en-US" altLang="zh-CN" sz="3200">
                <a:solidFill>
                  <a:schemeClr val="bg1"/>
                </a:solidFill>
                <a:latin typeface="Arial" pitchFamily="34" charset="0"/>
                <a:ea typeface="Arial" pitchFamily="34" charset="0"/>
              </a:rPr>
              <a:t>      </a:t>
            </a:r>
            <a:r>
              <a:rPr lang="zh-CN" altLang="en-US" sz="3200">
                <a:solidFill>
                  <a:schemeClr val="bg1"/>
                </a:solidFill>
                <a:latin typeface="Arial" pitchFamily="34" charset="0"/>
                <a:ea typeface="Arial" pitchFamily="34" charset="0"/>
              </a:rPr>
              <a:t>               </a:t>
            </a:r>
            <a:r>
              <a:rPr lang="en-US" altLang="zh-CN" sz="3200">
                <a:solidFill>
                  <a:schemeClr val="bg1"/>
                </a:solidFill>
                <a:latin typeface="Arial" pitchFamily="34" charset="0"/>
                <a:ea typeface="Arial" pitchFamily="34" charset="0"/>
              </a:rPr>
              <a:t>micro:bit</a:t>
            </a:r>
            <a:r>
              <a:rPr lang="zh-CN" altLang="zh-CN" sz="3200">
                <a:solidFill>
                  <a:schemeClr val="bg1"/>
                </a:solidFill>
                <a:latin typeface="Arial" pitchFamily="34" charset="0"/>
                <a:ea typeface="Arial" pitchFamily="34" charset="0"/>
                <a:sym typeface="+mn-ea"/>
              </a:rPr>
              <a:t> robot entry tutorial</a:t>
            </a:r>
            <a:r>
              <a:rPr lang="zh-CN" altLang="en-US" sz="2800">
                <a:latin typeface="icomoon" charset="0"/>
                <a:ea typeface="Yu Gothic UI Semibold" charset="-128"/>
              </a:rPr>
              <a:t>          </a:t>
            </a:r>
            <a:r>
              <a:rPr lang="zh-CN" altLang="en-US" sz="2800" u="sng">
                <a:latin typeface="icomoon" charset="0"/>
                <a:ea typeface="Yu Gothic UI Semibold" charset="-128"/>
              </a:rPr>
              <a:t>                     </a:t>
            </a:r>
            <a:endParaRPr lang="zh-CN" altLang="en-US" sz="2800" u="sng">
              <a:latin typeface="icomoon" charset="0"/>
              <a:ea typeface="Yu Gothic UI Semibold" charset="-128"/>
            </a:endParaRPr>
          </a:p>
        </p:txBody>
      </p:sp>
      <p:pic>
        <p:nvPicPr>
          <p:cNvPr id="17" name="图片 16" descr="新Logo标志 - 长方形"/>
          <p:cNvPicPr>
            <a:picLocks noChangeAspect="1"/>
          </p:cNvPicPr>
          <p:nvPr/>
        </p:nvPicPr>
        <p:blipFill>
          <a:blip r:embed="rId2"/>
          <a:stretch>
            <a:fillRect/>
          </a:stretch>
        </p:blipFill>
        <p:spPr>
          <a:xfrm>
            <a:off x="1569720" y="37465"/>
            <a:ext cx="1351915" cy="676275"/>
          </a:xfrm>
          <a:prstGeom prst="rect">
            <a:avLst/>
          </a:prstGeom>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75565" y="45085"/>
            <a:ext cx="10042525" cy="583565"/>
          </a:xfrm>
          <a:prstGeom prst="rect">
            <a:avLst/>
          </a:prstGeom>
          <a:noFill/>
        </p:spPr>
        <p:txBody>
          <a:bodyPr wrap="square" rtlCol="0" anchor="t">
            <a:spAutoFit/>
          </a:bodyPr>
          <a:p>
            <a:r>
              <a:rPr lang="en-US" altLang="zh-CN" sz="3200">
                <a:solidFill>
                  <a:schemeClr val="bg1"/>
                </a:solidFill>
                <a:latin typeface="Arial" pitchFamily="34" charset="0"/>
                <a:ea typeface="Arial" pitchFamily="34" charset="0"/>
              </a:rPr>
              <a:t>          </a:t>
            </a:r>
            <a:r>
              <a:rPr lang="zh-CN" altLang="en-US" sz="3200">
                <a:solidFill>
                  <a:schemeClr val="bg1"/>
                </a:solidFill>
                <a:latin typeface="Arial" pitchFamily="34" charset="0"/>
                <a:ea typeface="Arial" pitchFamily="34" charset="0"/>
              </a:rPr>
              <a:t>                    </a:t>
            </a:r>
            <a:r>
              <a:rPr lang="en-US" altLang="zh-CN" sz="3200">
                <a:solidFill>
                  <a:schemeClr val="bg1"/>
                </a:solidFill>
                <a:latin typeface="Arial" pitchFamily="34" charset="0"/>
                <a:ea typeface="Arial" pitchFamily="34" charset="0"/>
              </a:rPr>
              <a:t>micro:bit</a:t>
            </a:r>
            <a:r>
              <a:rPr lang="zh-CN" altLang="zh-CN" sz="3200">
                <a:solidFill>
                  <a:schemeClr val="bg1"/>
                </a:solidFill>
                <a:latin typeface="Arial" pitchFamily="34" charset="0"/>
                <a:ea typeface="Arial" pitchFamily="34" charset="0"/>
                <a:sym typeface="+mn-ea"/>
              </a:rPr>
              <a:t> robot entry tutorial</a:t>
            </a:r>
            <a:r>
              <a:rPr lang="zh-CN" altLang="en-US" sz="2800">
                <a:solidFill>
                  <a:schemeClr val="bg1"/>
                </a:solidFill>
                <a:latin typeface="Arial" pitchFamily="34" charset="0"/>
                <a:ea typeface="Arial" pitchFamily="34" charset="0"/>
              </a:rPr>
              <a:t> </a:t>
            </a:r>
            <a:r>
              <a:rPr lang="zh-CN" altLang="en-US" sz="2800" u="sng">
                <a:latin typeface="icomoon" charset="0"/>
                <a:ea typeface="Yu Gothic UI Semibold" charset="-128"/>
              </a:rPr>
              <a:t>                                </a:t>
            </a:r>
            <a:endParaRPr lang="zh-CN" altLang="en-US" sz="2800" u="sng">
              <a:latin typeface="icomoon" charset="0"/>
              <a:ea typeface="Yu Gothic UI Semibold" charset="-128"/>
            </a:endParaRPr>
          </a:p>
        </p:txBody>
      </p:sp>
      <p:sp>
        <p:nvSpPr>
          <p:cNvPr id="7" name="文本框 6"/>
          <p:cNvSpPr txBox="1"/>
          <p:nvPr/>
        </p:nvSpPr>
        <p:spPr>
          <a:xfrm>
            <a:off x="553720" y="628650"/>
            <a:ext cx="1101090" cy="521970"/>
          </a:xfrm>
          <a:prstGeom prst="rect">
            <a:avLst/>
          </a:prstGeom>
          <a:noFill/>
        </p:spPr>
        <p:txBody>
          <a:bodyPr wrap="none" rtlCol="0" anchor="t">
            <a:spAutoFit/>
          </a:bodyPr>
          <a:p>
            <a:r>
              <a:rPr lang="en-US" altLang="zh-CN" sz="2800" dirty="0" smtClean="0">
                <a:solidFill>
                  <a:schemeClr val="accent5">
                    <a:lumMod val="75000"/>
                  </a:schemeClr>
                </a:solidFill>
                <a:latin typeface="Arial" pitchFamily="34" charset="0"/>
                <a:ea typeface="Arial" pitchFamily="34" charset="0"/>
                <a:sym typeface="+mn-ea"/>
              </a:rPr>
              <a:t>Part 5</a:t>
            </a:r>
            <a:endParaRPr lang="en-US" altLang="zh-CN" sz="2800" dirty="0" smtClean="0">
              <a:solidFill>
                <a:schemeClr val="accent5">
                  <a:lumMod val="75000"/>
                </a:schemeClr>
              </a:solidFill>
              <a:latin typeface="Arial" pitchFamily="34" charset="0"/>
              <a:ea typeface="Arial" pitchFamily="34" charset="0"/>
              <a:sym typeface="+mn-ea"/>
            </a:endParaRPr>
          </a:p>
        </p:txBody>
      </p:sp>
      <p:sp>
        <p:nvSpPr>
          <p:cNvPr id="8" name="任意多边形 7"/>
          <p:cNvSpPr/>
          <p:nvPr/>
        </p:nvSpPr>
        <p:spPr>
          <a:xfrm>
            <a:off x="650178" y="2074137"/>
            <a:ext cx="2079101" cy="1272213"/>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9" name="矩形 8"/>
          <p:cNvSpPr/>
          <p:nvPr/>
        </p:nvSpPr>
        <p:spPr>
          <a:xfrm>
            <a:off x="737411" y="2701346"/>
            <a:ext cx="1764030" cy="521970"/>
          </a:xfrm>
          <a:prstGeom prst="rect">
            <a:avLst/>
          </a:prstGeom>
          <a:noFill/>
        </p:spPr>
        <p:txBody>
          <a:bodyPr wrap="none" rtlCol="0">
            <a:spAutoFit/>
          </a:bodyPr>
          <a:p>
            <a:r>
              <a:rPr lang="en-US" altLang="zh-CN" sz="2800" dirty="0">
                <a:solidFill>
                  <a:schemeClr val="accent5">
                    <a:lumMod val="75000"/>
                  </a:schemeClr>
                </a:solidFill>
                <a:latin typeface="Arial" pitchFamily="34" charset="0"/>
                <a:ea typeface="Arial" pitchFamily="34" charset="0"/>
              </a:rPr>
              <a:t>Attentions</a:t>
            </a:r>
            <a:endParaRPr lang="en-US" altLang="zh-CN" sz="2800" dirty="0">
              <a:solidFill>
                <a:schemeClr val="accent5">
                  <a:lumMod val="75000"/>
                </a:schemeClr>
              </a:solidFill>
              <a:latin typeface="Arial" pitchFamily="34" charset="0"/>
              <a:ea typeface="Arial" pitchFamily="34" charset="0"/>
            </a:endParaRPr>
          </a:p>
        </p:txBody>
      </p:sp>
      <p:sp>
        <p:nvSpPr>
          <p:cNvPr id="10" name="任意多边形 9"/>
          <p:cNvSpPr/>
          <p:nvPr/>
        </p:nvSpPr>
        <p:spPr>
          <a:xfrm>
            <a:off x="0" y="5972810"/>
            <a:ext cx="12192000" cy="89725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Arial" pitchFamily="34" charset="0"/>
                <a:ea typeface="Arial" pitchFamily="34" charset="0"/>
                <a:sym typeface="+mn-ea"/>
              </a:rPr>
              <a:t> </a:t>
            </a:r>
            <a:r>
              <a:rPr lang="zh-CN" altLang="en-US" sz="2800">
                <a:solidFill>
                  <a:schemeClr val="bg1"/>
                </a:solidFill>
                <a:latin typeface="Arial" pitchFamily="34" charset="0"/>
                <a:ea typeface="Arial" pitchFamily="34" charset="0"/>
                <a:sym typeface="+mn-ea"/>
              </a:rPr>
              <a:t>YahBoom     </a:t>
            </a:r>
            <a:r>
              <a:rPr lang="en-US" altLang="zh-CN" sz="2800">
                <a:solidFill>
                  <a:schemeClr val="bg1"/>
                </a:solidFill>
                <a:latin typeface="Arial" pitchFamily="34" charset="0"/>
                <a:ea typeface="Arial" pitchFamily="34" charset="0"/>
                <a:sym typeface="+mn-ea"/>
              </a:rPr>
              <a:t>micro:bit</a:t>
            </a:r>
            <a:r>
              <a:rPr lang="zh-CN" altLang="en-US" sz="2800">
                <a:solidFill>
                  <a:schemeClr val="bg1"/>
                </a:solidFill>
                <a:latin typeface="Arial" pitchFamily="34" charset="0"/>
                <a:ea typeface="Arial" pitchFamily="34" charset="0"/>
                <a:sym typeface="+mn-ea"/>
              </a:rPr>
              <a:t> video tutorial</a:t>
            </a:r>
            <a:endParaRPr lang="zh-CN" altLang="en-US" sz="2800"/>
          </a:p>
        </p:txBody>
      </p:sp>
      <p:sp>
        <p:nvSpPr>
          <p:cNvPr id="100" name="文本框 99"/>
          <p:cNvSpPr txBox="1"/>
          <p:nvPr/>
        </p:nvSpPr>
        <p:spPr>
          <a:xfrm>
            <a:off x="3108325" y="2701290"/>
            <a:ext cx="8419465" cy="1737360"/>
          </a:xfrm>
          <a:prstGeom prst="rect">
            <a:avLst/>
          </a:prstGeom>
          <a:noFill/>
          <a:ln w="9525">
            <a:noFill/>
          </a:ln>
        </p:spPr>
        <p:txBody>
          <a:bodyPr wrap="square">
            <a:spAutoFit/>
          </a:bodyPr>
          <a:p>
            <a:pPr indent="0"/>
            <a:r>
              <a:rPr sz="3600" b="0">
                <a:solidFill>
                  <a:srgbClr val="FF0000"/>
                </a:solidFill>
                <a:latin typeface="Arial" pitchFamily="34" charset="0"/>
                <a:ea typeface="Arial" pitchFamily="34" charset="0"/>
                <a:cs typeface="宋体" pitchFamily="2" charset="-122"/>
              </a:rPr>
              <a:t>This experiment must be carried out indoors to reduce interference from sunlight to infrared receiver.</a:t>
            </a:r>
            <a:endParaRPr sz="3600" b="0">
              <a:solidFill>
                <a:srgbClr val="FF0000"/>
              </a:solidFill>
              <a:latin typeface="Arial" pitchFamily="34" charset="0"/>
              <a:ea typeface="Arial" pitchFamily="34" charset="0"/>
              <a:cs typeface="宋体" pitchFamily="2" charset="-122"/>
            </a:endParaRPr>
          </a:p>
        </p:txBody>
      </p:sp>
      <p:pic>
        <p:nvPicPr>
          <p:cNvPr id="17" name="图片 16" descr="新Logo标志 - 长方形"/>
          <p:cNvPicPr>
            <a:picLocks noChangeAspect="1"/>
          </p:cNvPicPr>
          <p:nvPr/>
        </p:nvPicPr>
        <p:blipFill>
          <a:blip r:embed="rId1"/>
          <a:stretch>
            <a:fillRect/>
          </a:stretch>
        </p:blipFill>
        <p:spPr>
          <a:xfrm>
            <a:off x="1569720" y="37465"/>
            <a:ext cx="1351915" cy="676275"/>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任意多边形 13"/>
          <p:cNvSpPr/>
          <p:nvPr/>
        </p:nvSpPr>
        <p:spPr>
          <a:xfrm>
            <a:off x="2597834" y="755699"/>
            <a:ext cx="6996332" cy="3961052"/>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mtClean="0"/>
              <a:t> </a:t>
            </a:r>
            <a:endParaRPr lang="zh-CN" altLang="en-US" dirty="0"/>
          </a:p>
        </p:txBody>
      </p:sp>
      <p:grpSp>
        <p:nvGrpSpPr>
          <p:cNvPr id="16" name="组合 15"/>
          <p:cNvGrpSpPr/>
          <p:nvPr/>
        </p:nvGrpSpPr>
        <p:grpSpPr>
          <a:xfrm>
            <a:off x="3656236" y="3261927"/>
            <a:ext cx="447465" cy="283350"/>
            <a:chOff x="560275" y="3433438"/>
            <a:chExt cx="1198188" cy="758734"/>
          </a:xfrm>
        </p:grpSpPr>
        <p:sp>
          <p:nvSpPr>
            <p:cNvPr id="17"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直角三角形 20"/>
            <p:cNvSpPr/>
            <p:nvPr/>
          </p:nvSpPr>
          <p:spPr>
            <a:xfrm>
              <a:off x="890708" y="3433438"/>
              <a:ext cx="675249" cy="758734"/>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9" name="任意多边形 18"/>
          <p:cNvSpPr/>
          <p:nvPr/>
        </p:nvSpPr>
        <p:spPr>
          <a:xfrm>
            <a:off x="0" y="5520485"/>
            <a:ext cx="12192000" cy="133751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2" name="任意多边形 21"/>
          <p:cNvSpPr/>
          <p:nvPr/>
        </p:nvSpPr>
        <p:spPr>
          <a:xfrm>
            <a:off x="9891876" y="829994"/>
            <a:ext cx="1451304" cy="888061"/>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矩形 23"/>
          <p:cNvSpPr/>
          <p:nvPr/>
        </p:nvSpPr>
        <p:spPr>
          <a:xfrm>
            <a:off x="10195886" y="1072882"/>
            <a:ext cx="843280" cy="645160"/>
          </a:xfrm>
          <a:prstGeom prst="rect">
            <a:avLst/>
          </a:prstGeom>
          <a:noFill/>
        </p:spPr>
        <p:txBody>
          <a:bodyPr wrap="none" rtlCol="0">
            <a:spAutoFit/>
          </a:bodyPr>
          <a:lstStyle/>
          <a:p>
            <a:pPr algn="ctr"/>
            <a:r>
              <a:rPr lang="en-US" altLang="zh-CN" dirty="0">
                <a:solidFill>
                  <a:schemeClr val="accent5">
                    <a:lumMod val="75000"/>
                  </a:schemeClr>
                </a:solidFill>
                <a:latin typeface="Arial" pitchFamily="34" charset="0"/>
                <a:ea typeface="Arial" pitchFamily="34" charset="0"/>
              </a:rPr>
              <a:t>robot</a:t>
            </a:r>
            <a:endParaRPr lang="en-US" altLang="zh-CN" dirty="0">
              <a:solidFill>
                <a:schemeClr val="accent5">
                  <a:lumMod val="75000"/>
                </a:schemeClr>
              </a:solidFill>
              <a:latin typeface="Arial" pitchFamily="34" charset="0"/>
              <a:ea typeface="Arial" pitchFamily="34" charset="0"/>
            </a:endParaRPr>
          </a:p>
          <a:p>
            <a:pPr algn="ctr"/>
            <a:r>
              <a:rPr lang="en-US" altLang="zh-CN" dirty="0">
                <a:solidFill>
                  <a:schemeClr val="accent5">
                    <a:lumMod val="75000"/>
                  </a:schemeClr>
                </a:solidFill>
                <a:latin typeface="Arial" pitchFamily="34" charset="0"/>
                <a:ea typeface="Arial" pitchFamily="34" charset="0"/>
              </a:rPr>
              <a:t>lesson</a:t>
            </a:r>
            <a:endParaRPr lang="en-US" altLang="zh-CN" dirty="0">
              <a:solidFill>
                <a:schemeClr val="accent5">
                  <a:lumMod val="75000"/>
                </a:schemeClr>
              </a:solidFill>
              <a:latin typeface="Arial" pitchFamily="34" charset="0"/>
              <a:ea typeface="Arial" pitchFamily="34" charset="0"/>
            </a:endParaRPr>
          </a:p>
        </p:txBody>
      </p:sp>
      <p:sp>
        <p:nvSpPr>
          <p:cNvPr id="26" name="任意多边形 25"/>
          <p:cNvSpPr/>
          <p:nvPr/>
        </p:nvSpPr>
        <p:spPr>
          <a:xfrm>
            <a:off x="518795" y="3917950"/>
            <a:ext cx="2078990" cy="1271905"/>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75565" y="45085"/>
            <a:ext cx="10042525" cy="583565"/>
          </a:xfrm>
          <a:prstGeom prst="rect">
            <a:avLst/>
          </a:prstGeom>
          <a:noFill/>
        </p:spPr>
        <p:txBody>
          <a:bodyPr wrap="square" rtlCol="0" anchor="t">
            <a:spAutoFit/>
          </a:bodyPr>
          <a:p>
            <a:r>
              <a:rPr lang="en-US" altLang="zh-CN" sz="3200">
                <a:solidFill>
                  <a:schemeClr val="bg1"/>
                </a:solidFill>
                <a:latin typeface="Arial" pitchFamily="34" charset="0"/>
                <a:ea typeface="Arial" pitchFamily="34" charset="0"/>
              </a:rPr>
              <a:t>                </a:t>
            </a:r>
            <a:r>
              <a:rPr lang="zh-CN" altLang="en-US" sz="3200">
                <a:solidFill>
                  <a:schemeClr val="bg1"/>
                </a:solidFill>
                <a:latin typeface="Arial" pitchFamily="34" charset="0"/>
                <a:ea typeface="Arial" pitchFamily="34" charset="0"/>
              </a:rPr>
              <a:t>             </a:t>
            </a:r>
            <a:r>
              <a:rPr lang="en-US" altLang="zh-CN" sz="3200">
                <a:solidFill>
                  <a:schemeClr val="bg1"/>
                </a:solidFill>
                <a:latin typeface="Arial" pitchFamily="34" charset="0"/>
                <a:ea typeface="Arial" pitchFamily="34" charset="0"/>
              </a:rPr>
              <a:t>micro:bit</a:t>
            </a:r>
            <a:r>
              <a:rPr lang="zh-CN" altLang="en-US" sz="3200">
                <a:solidFill>
                  <a:schemeClr val="bg1"/>
                </a:solidFill>
                <a:latin typeface="Arial" pitchFamily="34" charset="0"/>
                <a:ea typeface="Arial" pitchFamily="34" charset="0"/>
                <a:sym typeface="+mn-ea"/>
              </a:rPr>
              <a:t> robot entry tutorial</a:t>
            </a:r>
            <a:r>
              <a:rPr lang="zh-CN" altLang="en-US" sz="2800">
                <a:solidFill>
                  <a:schemeClr val="bg1"/>
                </a:solidFill>
                <a:latin typeface="Arial" pitchFamily="34" charset="0"/>
                <a:ea typeface="Arial" pitchFamily="34" charset="0"/>
              </a:rPr>
              <a:t> </a:t>
            </a:r>
            <a:r>
              <a:rPr lang="zh-CN" altLang="en-US" sz="2800" u="sng">
                <a:latin typeface="icomoon" charset="0"/>
                <a:ea typeface="Yu Gothic UI Semibold" charset="-128"/>
              </a:rPr>
              <a:t>                                </a:t>
            </a:r>
            <a:endParaRPr lang="zh-CN" altLang="en-US" sz="2800" u="sng">
              <a:latin typeface="icomoon" charset="0"/>
              <a:ea typeface="Yu Gothic UI Semibold" charset="-128"/>
            </a:endParaRPr>
          </a:p>
        </p:txBody>
      </p:sp>
      <p:sp>
        <p:nvSpPr>
          <p:cNvPr id="3" name="任意多边形 2"/>
          <p:cNvSpPr/>
          <p:nvPr/>
        </p:nvSpPr>
        <p:spPr>
          <a:xfrm>
            <a:off x="0" y="5644515"/>
            <a:ext cx="12192000" cy="1225550"/>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Arial" pitchFamily="34" charset="0"/>
                <a:ea typeface="Arial" pitchFamily="34" charset="0"/>
                <a:sym typeface="+mn-ea"/>
              </a:rPr>
              <a:t> </a:t>
            </a:r>
            <a:r>
              <a:rPr lang="zh-CN" altLang="en-US" sz="2800">
                <a:solidFill>
                  <a:schemeClr val="bg1"/>
                </a:solidFill>
                <a:latin typeface="Arial" pitchFamily="34" charset="0"/>
                <a:ea typeface="Arial" pitchFamily="34" charset="0"/>
                <a:sym typeface="+mn-ea"/>
              </a:rPr>
              <a:t>YahBoom     </a:t>
            </a:r>
            <a:r>
              <a:rPr lang="en-US" altLang="zh-CN" sz="2800">
                <a:solidFill>
                  <a:schemeClr val="bg1"/>
                </a:solidFill>
                <a:latin typeface="Arial" pitchFamily="34" charset="0"/>
                <a:ea typeface="Arial" pitchFamily="34" charset="0"/>
                <a:sym typeface="+mn-ea"/>
              </a:rPr>
              <a:t>micro:bit</a:t>
            </a:r>
            <a:r>
              <a:rPr lang="zh-CN" altLang="en-US" sz="2800">
                <a:solidFill>
                  <a:schemeClr val="bg1"/>
                </a:solidFill>
                <a:latin typeface="Arial" pitchFamily="34" charset="0"/>
                <a:ea typeface="Arial" pitchFamily="34" charset="0"/>
                <a:sym typeface="+mn-ea"/>
              </a:rPr>
              <a:t> video tutorial</a:t>
            </a:r>
            <a:endParaRPr lang="zh-CN" altLang="en-US" sz="2800"/>
          </a:p>
        </p:txBody>
      </p:sp>
      <p:sp>
        <p:nvSpPr>
          <p:cNvPr id="2" name="矩形 1"/>
          <p:cNvSpPr/>
          <p:nvPr/>
        </p:nvSpPr>
        <p:spPr>
          <a:xfrm>
            <a:off x="770193" y="4486502"/>
            <a:ext cx="1827530" cy="645160"/>
          </a:xfrm>
          <a:prstGeom prst="rect">
            <a:avLst/>
          </a:prstGeom>
          <a:noFill/>
        </p:spPr>
        <p:txBody>
          <a:bodyPr wrap="square" rtlCol="0">
            <a:spAutoFit/>
          </a:bodyPr>
          <a:p>
            <a:r>
              <a:rPr lang="en-US" altLang="zh-CN" dirty="0">
                <a:solidFill>
                  <a:schemeClr val="accent5">
                    <a:lumMod val="75000"/>
                  </a:schemeClr>
                </a:solidFill>
                <a:latin typeface="Arial" pitchFamily="34" charset="0"/>
                <a:ea typeface="Arial" pitchFamily="34" charset="0"/>
              </a:rPr>
              <a:t>Powered by  </a:t>
            </a:r>
            <a:r>
              <a:rPr lang="zh-CN" altLang="en-US" dirty="0">
                <a:solidFill>
                  <a:schemeClr val="accent5">
                    <a:lumMod val="75000"/>
                  </a:schemeClr>
                </a:solidFill>
                <a:latin typeface="Arial" pitchFamily="34" charset="0"/>
                <a:ea typeface="Arial" pitchFamily="34" charset="0"/>
              </a:rPr>
              <a:t>YahBoom</a:t>
            </a:r>
            <a:endParaRPr lang="zh-CN" altLang="en-US" dirty="0">
              <a:solidFill>
                <a:schemeClr val="accent5">
                  <a:lumMod val="75000"/>
                </a:schemeClr>
              </a:solidFill>
              <a:latin typeface="Arial" pitchFamily="34" charset="0"/>
              <a:ea typeface="Arial" pitchFamily="34" charset="0"/>
            </a:endParaRPr>
          </a:p>
        </p:txBody>
      </p:sp>
      <p:sp>
        <p:nvSpPr>
          <p:cNvPr id="4" name="文本框 3"/>
          <p:cNvSpPr txBox="1"/>
          <p:nvPr/>
        </p:nvSpPr>
        <p:spPr>
          <a:xfrm>
            <a:off x="2729230" y="3028950"/>
            <a:ext cx="7263765" cy="922020"/>
          </a:xfrm>
          <a:prstGeom prst="rect">
            <a:avLst/>
          </a:prstGeom>
          <a:noFill/>
        </p:spPr>
        <p:txBody>
          <a:bodyPr wrap="square" rtlCol="0">
            <a:spAutoFit/>
          </a:bodyPr>
          <a:p>
            <a:pPr algn="dist"/>
            <a:r>
              <a:rPr lang="zh-CN" altLang="en-US" sz="5400" dirty="0">
                <a:solidFill>
                  <a:schemeClr val="accent5">
                    <a:lumMod val="75000"/>
                  </a:schemeClr>
                </a:solidFill>
                <a:latin typeface="Arial" pitchFamily="34" charset="0"/>
                <a:ea typeface="Arial" pitchFamily="34" charset="0"/>
              </a:rPr>
              <a:t>Thanks for watching！</a:t>
            </a:r>
            <a:endParaRPr lang="zh-CN" altLang="en-US" sz="5400" dirty="0">
              <a:solidFill>
                <a:schemeClr val="accent5">
                  <a:lumMod val="75000"/>
                </a:schemeClr>
              </a:solidFill>
              <a:latin typeface="Arial" pitchFamily="34" charset="0"/>
              <a:ea typeface="Arial" pitchFamily="34" charset="0"/>
            </a:endParaRPr>
          </a:p>
        </p:txBody>
      </p:sp>
      <p:pic>
        <p:nvPicPr>
          <p:cNvPr id="5" name="图片 4" descr="新Logo标志 - 长方形"/>
          <p:cNvPicPr>
            <a:picLocks noChangeAspect="1"/>
          </p:cNvPicPr>
          <p:nvPr/>
        </p:nvPicPr>
        <p:blipFill>
          <a:blip r:embed="rId1"/>
          <a:stretch>
            <a:fillRect/>
          </a:stretch>
        </p:blipFill>
        <p:spPr>
          <a:xfrm>
            <a:off x="1569720" y="37465"/>
            <a:ext cx="1351915" cy="6762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p:blinds dir="vert"/>
      </p:transition>
    </mc:Choice>
    <mc:Fallback>
      <p:transition spd="slow">
        <p:blinds dir="vert"/>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646291" y="815798"/>
            <a:ext cx="10899418" cy="5299025"/>
            <a:chOff x="0" y="0"/>
            <a:chExt cx="12192000" cy="6858000"/>
          </a:xfrm>
        </p:grpSpPr>
        <p:sp>
          <p:nvSpPr>
            <p:cNvPr id="13" name="矩形 12"/>
            <p:cNvSpPr/>
            <p:nvPr/>
          </p:nvSpPr>
          <p:spPr>
            <a:xfrm>
              <a:off x="0" y="0"/>
              <a:ext cx="12192000" cy="6858000"/>
            </a:xfrm>
            <a:prstGeom prst="rect">
              <a:avLst/>
            </a:prstGeom>
            <a:blipFill dpi="0" rotWithShape="0">
              <a:blip r:embed="rId1"/>
              <a:srcRect/>
              <a:tile tx="0" ty="0" sx="100000" sy="100000" flip="none" algn="tl"/>
            </a:blip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矩形 13"/>
            <p:cNvSpPr/>
            <p:nvPr/>
          </p:nvSpPr>
          <p:spPr>
            <a:xfrm>
              <a:off x="0" y="0"/>
              <a:ext cx="12192000" cy="6858000"/>
            </a:xfrm>
            <a:prstGeom prst="rect">
              <a:avLst/>
            </a:prstGeom>
            <a:solidFill>
              <a:srgbClr val="FFFFFF">
                <a:alpha val="92157"/>
              </a:srgbClr>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grpSp>
        <p:nvGrpSpPr>
          <p:cNvPr id="22" name="组合 21"/>
          <p:cNvGrpSpPr/>
          <p:nvPr/>
        </p:nvGrpSpPr>
        <p:grpSpPr>
          <a:xfrm>
            <a:off x="228598" y="5118134"/>
            <a:ext cx="724486" cy="458769"/>
            <a:chOff x="560275" y="3433438"/>
            <a:chExt cx="1198188" cy="758734"/>
          </a:xfrm>
        </p:grpSpPr>
        <p:sp>
          <p:nvSpPr>
            <p:cNvPr id="33"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直角三角形 20"/>
            <p:cNvSpPr/>
            <p:nvPr/>
          </p:nvSpPr>
          <p:spPr>
            <a:xfrm>
              <a:off x="890708" y="3433438"/>
              <a:ext cx="675249" cy="758734"/>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0" name="任意多边形 29"/>
          <p:cNvSpPr/>
          <p:nvPr/>
        </p:nvSpPr>
        <p:spPr>
          <a:xfrm>
            <a:off x="11280687" y="1444203"/>
            <a:ext cx="542043" cy="331679"/>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9" name="任意多边形 28"/>
          <p:cNvSpPr/>
          <p:nvPr/>
        </p:nvSpPr>
        <p:spPr>
          <a:xfrm>
            <a:off x="143539" y="335914"/>
            <a:ext cx="1354542" cy="828851"/>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35" name="组合 34"/>
          <p:cNvGrpSpPr/>
          <p:nvPr/>
        </p:nvGrpSpPr>
        <p:grpSpPr>
          <a:xfrm>
            <a:off x="11280688" y="56591"/>
            <a:ext cx="724486" cy="458769"/>
            <a:chOff x="560275" y="3433438"/>
            <a:chExt cx="1198188" cy="758734"/>
          </a:xfrm>
        </p:grpSpPr>
        <p:sp>
          <p:nvSpPr>
            <p:cNvPr id="36"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7" name="直角三角形 20"/>
            <p:cNvSpPr/>
            <p:nvPr/>
          </p:nvSpPr>
          <p:spPr>
            <a:xfrm>
              <a:off x="890708" y="3433438"/>
              <a:ext cx="675249" cy="758734"/>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任意多边形 15"/>
          <p:cNvSpPr/>
          <p:nvPr/>
        </p:nvSpPr>
        <p:spPr>
          <a:xfrm>
            <a:off x="0" y="5520485"/>
            <a:ext cx="12192000" cy="133751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 name="组合 3"/>
          <p:cNvGrpSpPr/>
          <p:nvPr/>
        </p:nvGrpSpPr>
        <p:grpSpPr>
          <a:xfrm>
            <a:off x="1936750" y="2463165"/>
            <a:ext cx="7137009" cy="388631"/>
            <a:chOff x="1550145" y="1292335"/>
            <a:chExt cx="6408282" cy="388428"/>
          </a:xfrm>
        </p:grpSpPr>
        <p:sp>
          <p:nvSpPr>
            <p:cNvPr id="18" name="文本框 17"/>
            <p:cNvSpPr txBox="1"/>
            <p:nvPr/>
          </p:nvSpPr>
          <p:spPr>
            <a:xfrm>
              <a:off x="1550145" y="1292335"/>
              <a:ext cx="721995" cy="368108"/>
            </a:xfrm>
            <a:prstGeom prst="rect">
              <a:avLst/>
            </a:prstGeom>
            <a:solidFill>
              <a:schemeClr val="accent5">
                <a:lumMod val="20000"/>
                <a:lumOff val="80000"/>
              </a:schemeClr>
            </a:solidFill>
          </p:spPr>
          <p:txBody>
            <a:bodyPr wrap="square" rtlCol="0">
              <a:spAutoFit/>
            </a:bodyPr>
            <a:lstStyle/>
            <a:p>
              <a:r>
                <a:rPr lang="en-US" altLang="zh-CN" dirty="0" smtClean="0">
                  <a:latin typeface="Arial" pitchFamily="34" charset="0"/>
                  <a:ea typeface="Arial" pitchFamily="34" charset="0"/>
                </a:rPr>
                <a:t>Part1</a:t>
              </a:r>
              <a:endParaRPr lang="en-US" altLang="zh-CN" dirty="0" smtClean="0">
                <a:latin typeface="Arial" pitchFamily="34" charset="0"/>
                <a:ea typeface="Arial" pitchFamily="34" charset="0"/>
              </a:endParaRPr>
            </a:p>
          </p:txBody>
        </p:sp>
        <p:sp>
          <p:nvSpPr>
            <p:cNvPr id="24" name="文本框 23"/>
            <p:cNvSpPr txBox="1"/>
            <p:nvPr/>
          </p:nvSpPr>
          <p:spPr>
            <a:xfrm>
              <a:off x="3278949" y="1292335"/>
              <a:ext cx="782955" cy="368108"/>
            </a:xfrm>
            <a:prstGeom prst="rect">
              <a:avLst/>
            </a:prstGeom>
            <a:solidFill>
              <a:schemeClr val="accent5">
                <a:lumMod val="20000"/>
                <a:lumOff val="80000"/>
              </a:schemeClr>
            </a:solidFill>
          </p:spPr>
          <p:txBody>
            <a:bodyPr wrap="square" rtlCol="0">
              <a:spAutoFit/>
            </a:bodyPr>
            <a:lstStyle/>
            <a:p>
              <a:r>
                <a:rPr lang="en-US" altLang="zh-CN" dirty="0" smtClean="0">
                  <a:latin typeface="Arial" pitchFamily="34" charset="0"/>
                  <a:ea typeface="Arial" pitchFamily="34" charset="0"/>
                </a:rPr>
                <a:t>Part 2</a:t>
              </a:r>
              <a:endParaRPr lang="zh-CN" altLang="en-US" dirty="0">
                <a:latin typeface="Arial" pitchFamily="34" charset="0"/>
                <a:ea typeface="Arial" pitchFamily="34" charset="0"/>
              </a:endParaRPr>
            </a:p>
          </p:txBody>
        </p:sp>
        <p:sp>
          <p:nvSpPr>
            <p:cNvPr id="27" name="文本框 26"/>
            <p:cNvSpPr txBox="1"/>
            <p:nvPr/>
          </p:nvSpPr>
          <p:spPr>
            <a:xfrm>
              <a:off x="5271947" y="1312655"/>
              <a:ext cx="709295" cy="368108"/>
            </a:xfrm>
            <a:prstGeom prst="rect">
              <a:avLst/>
            </a:prstGeom>
            <a:solidFill>
              <a:schemeClr val="accent5">
                <a:lumMod val="20000"/>
                <a:lumOff val="80000"/>
              </a:schemeClr>
            </a:solidFill>
          </p:spPr>
          <p:txBody>
            <a:bodyPr wrap="square" rtlCol="0">
              <a:spAutoFit/>
            </a:bodyPr>
            <a:lstStyle/>
            <a:p>
              <a:r>
                <a:rPr lang="en-US" altLang="zh-CN" dirty="0" smtClean="0">
                  <a:latin typeface="Arial" pitchFamily="34" charset="0"/>
                  <a:ea typeface="Arial" pitchFamily="34" charset="0"/>
                </a:rPr>
                <a:t>Part3</a:t>
              </a:r>
              <a:endParaRPr lang="zh-CN" altLang="en-US" dirty="0">
                <a:latin typeface="Arial" pitchFamily="34" charset="0"/>
                <a:ea typeface="Arial" pitchFamily="34" charset="0"/>
              </a:endParaRPr>
            </a:p>
          </p:txBody>
        </p:sp>
        <p:sp>
          <p:nvSpPr>
            <p:cNvPr id="32" name="文本框 31"/>
            <p:cNvSpPr txBox="1"/>
            <p:nvPr/>
          </p:nvSpPr>
          <p:spPr>
            <a:xfrm>
              <a:off x="7177377" y="1292511"/>
              <a:ext cx="781050" cy="368108"/>
            </a:xfrm>
            <a:prstGeom prst="rect">
              <a:avLst/>
            </a:prstGeom>
            <a:solidFill>
              <a:schemeClr val="accent5">
                <a:lumMod val="20000"/>
                <a:lumOff val="80000"/>
              </a:schemeClr>
            </a:solidFill>
          </p:spPr>
          <p:txBody>
            <a:bodyPr wrap="square" rtlCol="0">
              <a:spAutoFit/>
            </a:bodyPr>
            <a:lstStyle/>
            <a:p>
              <a:r>
                <a:rPr lang="en-US" altLang="zh-CN" dirty="0" smtClean="0">
                  <a:latin typeface="Arial" pitchFamily="34" charset="0"/>
                  <a:ea typeface="Arial" pitchFamily="34" charset="0"/>
                </a:rPr>
                <a:t>Part 4</a:t>
              </a:r>
              <a:endParaRPr lang="zh-CN" altLang="en-US" dirty="0">
                <a:latin typeface="Arial" pitchFamily="34" charset="0"/>
                <a:ea typeface="Arial" pitchFamily="34" charset="0"/>
              </a:endParaRPr>
            </a:p>
          </p:txBody>
        </p:sp>
      </p:grpSp>
      <p:sp>
        <p:nvSpPr>
          <p:cNvPr id="3" name="文本框 2"/>
          <p:cNvSpPr txBox="1"/>
          <p:nvPr/>
        </p:nvSpPr>
        <p:spPr>
          <a:xfrm>
            <a:off x="781050" y="133350"/>
            <a:ext cx="10042525" cy="583565"/>
          </a:xfrm>
          <a:prstGeom prst="rect">
            <a:avLst/>
          </a:prstGeom>
          <a:noFill/>
        </p:spPr>
        <p:txBody>
          <a:bodyPr wrap="square" rtlCol="0" anchor="t">
            <a:spAutoFit/>
          </a:bodyPr>
          <a:p>
            <a:r>
              <a:rPr lang="en-US" altLang="zh-CN" sz="3200">
                <a:solidFill>
                  <a:schemeClr val="bg1"/>
                </a:solidFill>
                <a:latin typeface="Arial" pitchFamily="34" charset="0"/>
                <a:ea typeface="Arial" pitchFamily="34" charset="0"/>
              </a:rPr>
              <a:t>      </a:t>
            </a:r>
            <a:r>
              <a:rPr lang="zh-CN" altLang="en-US" sz="3200">
                <a:solidFill>
                  <a:schemeClr val="bg1"/>
                </a:solidFill>
                <a:latin typeface="Arial" pitchFamily="34" charset="0"/>
                <a:ea typeface="Arial" pitchFamily="34" charset="0"/>
              </a:rPr>
              <a:t>                    </a:t>
            </a:r>
            <a:r>
              <a:rPr lang="en-US" altLang="zh-CN" sz="3200">
                <a:solidFill>
                  <a:schemeClr val="bg1"/>
                </a:solidFill>
                <a:latin typeface="Arial" pitchFamily="34" charset="0"/>
                <a:ea typeface="Arial" pitchFamily="34" charset="0"/>
              </a:rPr>
              <a:t>micro:bit</a:t>
            </a:r>
            <a:r>
              <a:rPr lang="zh-CN" altLang="en-US" sz="3200">
                <a:solidFill>
                  <a:schemeClr val="bg1"/>
                </a:solidFill>
                <a:latin typeface="Arial" pitchFamily="34" charset="0"/>
                <a:ea typeface="Arial" pitchFamily="34" charset="0"/>
                <a:sym typeface="+mn-ea"/>
              </a:rPr>
              <a:t> robot entry tutorial</a:t>
            </a:r>
            <a:r>
              <a:rPr lang="zh-CN" altLang="en-US" sz="2800">
                <a:solidFill>
                  <a:schemeClr val="bg1"/>
                </a:solidFill>
                <a:latin typeface="Arial" pitchFamily="34" charset="0"/>
                <a:ea typeface="Arial" pitchFamily="34" charset="0"/>
              </a:rPr>
              <a:t> </a:t>
            </a:r>
            <a:r>
              <a:rPr lang="zh-CN" altLang="en-US" sz="2800" u="sng">
                <a:latin typeface="icomoon" charset="0"/>
                <a:ea typeface="Yu Gothic UI Semibold" charset="-128"/>
              </a:rPr>
              <a:t>                                </a:t>
            </a:r>
            <a:endParaRPr lang="zh-CN" altLang="en-US" sz="2800" u="sng">
              <a:latin typeface="icomoon" charset="0"/>
              <a:ea typeface="Yu Gothic UI Semibold" charset="-128"/>
            </a:endParaRPr>
          </a:p>
        </p:txBody>
      </p:sp>
      <p:sp>
        <p:nvSpPr>
          <p:cNvPr id="8" name="任意多边形 7"/>
          <p:cNvSpPr/>
          <p:nvPr/>
        </p:nvSpPr>
        <p:spPr>
          <a:xfrm>
            <a:off x="0" y="5761355"/>
            <a:ext cx="12192000" cy="109664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Arial" pitchFamily="34" charset="0"/>
                <a:ea typeface="Arial" pitchFamily="34" charset="0"/>
                <a:sym typeface="+mn-ea"/>
              </a:rPr>
              <a:t> </a:t>
            </a:r>
            <a:r>
              <a:rPr lang="zh-CN" altLang="en-US" sz="2800">
                <a:solidFill>
                  <a:schemeClr val="bg1"/>
                </a:solidFill>
                <a:latin typeface="Arial" pitchFamily="34" charset="0"/>
                <a:ea typeface="Arial" pitchFamily="34" charset="0"/>
                <a:sym typeface="+mn-ea"/>
              </a:rPr>
              <a:t>YahBoom      </a:t>
            </a:r>
            <a:r>
              <a:rPr lang="en-US" altLang="zh-CN" sz="2800">
                <a:solidFill>
                  <a:schemeClr val="bg1"/>
                </a:solidFill>
                <a:latin typeface="Arial" pitchFamily="34" charset="0"/>
                <a:ea typeface="Arial" pitchFamily="34" charset="0"/>
                <a:sym typeface="+mn-ea"/>
              </a:rPr>
              <a:t>micro:bit</a:t>
            </a:r>
            <a:r>
              <a:rPr lang="zh-CN" altLang="en-US" sz="2800">
                <a:solidFill>
                  <a:schemeClr val="bg1"/>
                </a:solidFill>
                <a:latin typeface="Arial" pitchFamily="34" charset="0"/>
                <a:ea typeface="Arial" pitchFamily="34" charset="0"/>
                <a:sym typeface="+mn-ea"/>
              </a:rPr>
              <a:t> video tutorial</a:t>
            </a:r>
            <a:endParaRPr lang="zh-CN" altLang="en-US" sz="2800"/>
          </a:p>
        </p:txBody>
      </p:sp>
      <p:sp>
        <p:nvSpPr>
          <p:cNvPr id="5" name="文本框 4"/>
          <p:cNvSpPr txBox="1"/>
          <p:nvPr/>
        </p:nvSpPr>
        <p:spPr>
          <a:xfrm>
            <a:off x="106380" y="642387"/>
            <a:ext cx="1427480" cy="521970"/>
          </a:xfrm>
          <a:prstGeom prst="rect">
            <a:avLst/>
          </a:prstGeom>
          <a:noFill/>
        </p:spPr>
        <p:txBody>
          <a:bodyPr wrap="none" rtlCol="0">
            <a:spAutoFit/>
          </a:bodyPr>
          <a:p>
            <a:pPr algn="l"/>
            <a:r>
              <a:rPr lang="en-US" altLang="zh-CN" sz="2800" dirty="0" smtClean="0">
                <a:solidFill>
                  <a:schemeClr val="accent5">
                    <a:lumMod val="75000"/>
                  </a:schemeClr>
                </a:solidFill>
                <a:latin typeface="Arial" pitchFamily="34" charset="0"/>
                <a:ea typeface="Arial" pitchFamily="34" charset="0"/>
              </a:rPr>
              <a:t>C</a:t>
            </a:r>
            <a:r>
              <a:rPr lang="zh-CN" altLang="en-US" sz="2800" dirty="0" smtClean="0">
                <a:solidFill>
                  <a:schemeClr val="accent5">
                    <a:lumMod val="75000"/>
                  </a:schemeClr>
                </a:solidFill>
                <a:latin typeface="Arial" pitchFamily="34" charset="0"/>
                <a:ea typeface="Arial" pitchFamily="34" charset="0"/>
              </a:rPr>
              <a:t>ontent</a:t>
            </a:r>
            <a:endParaRPr lang="zh-CN" altLang="en-US" sz="2800" dirty="0" smtClean="0">
              <a:solidFill>
                <a:schemeClr val="accent5">
                  <a:lumMod val="75000"/>
                </a:schemeClr>
              </a:solidFill>
              <a:latin typeface="Arial" pitchFamily="34" charset="0"/>
              <a:ea typeface="Arial" pitchFamily="34" charset="0"/>
            </a:endParaRPr>
          </a:p>
        </p:txBody>
      </p:sp>
      <p:sp>
        <p:nvSpPr>
          <p:cNvPr id="9" name="文本框 8"/>
          <p:cNvSpPr txBox="1"/>
          <p:nvPr/>
        </p:nvSpPr>
        <p:spPr>
          <a:xfrm>
            <a:off x="1533892" y="2925378"/>
            <a:ext cx="1681480" cy="368300"/>
          </a:xfrm>
          <a:prstGeom prst="rect">
            <a:avLst/>
          </a:prstGeom>
          <a:noFill/>
        </p:spPr>
        <p:txBody>
          <a:bodyPr wrap="none" rtlCol="0">
            <a:spAutoFit/>
          </a:bodyPr>
          <a:p>
            <a:pPr algn="l"/>
            <a:r>
              <a:rPr lang="zh-CN" altLang="en-US" dirty="0">
                <a:solidFill>
                  <a:srgbClr val="0070C0"/>
                </a:solidFill>
                <a:latin typeface="Arial" pitchFamily="34" charset="0"/>
                <a:ea typeface="Arial" pitchFamily="34" charset="0"/>
                <a:hlinkClick r:id="rId2" action="ppaction://hlinksldjump"/>
              </a:rPr>
              <a:t>Learning goals</a:t>
            </a:r>
            <a:endParaRPr lang="zh-CN" altLang="en-US" dirty="0">
              <a:solidFill>
                <a:srgbClr val="0070C0"/>
              </a:solidFill>
              <a:latin typeface="Arial" pitchFamily="34" charset="0"/>
              <a:ea typeface="Arial" pitchFamily="34" charset="0"/>
            </a:endParaRPr>
          </a:p>
        </p:txBody>
      </p:sp>
      <p:sp>
        <p:nvSpPr>
          <p:cNvPr id="10" name="文本框 9"/>
          <p:cNvSpPr txBox="1"/>
          <p:nvPr/>
        </p:nvSpPr>
        <p:spPr>
          <a:xfrm>
            <a:off x="3615806" y="2925378"/>
            <a:ext cx="1363980" cy="368300"/>
          </a:xfrm>
          <a:prstGeom prst="rect">
            <a:avLst/>
          </a:prstGeom>
          <a:noFill/>
        </p:spPr>
        <p:txBody>
          <a:bodyPr wrap="none" rtlCol="0">
            <a:spAutoFit/>
          </a:bodyPr>
          <a:p>
            <a:pPr algn="l"/>
            <a:r>
              <a:rPr lang="zh-CN" altLang="en-US" dirty="0">
                <a:solidFill>
                  <a:schemeClr val="accent5">
                    <a:lumMod val="75000"/>
                  </a:schemeClr>
                </a:solidFill>
                <a:latin typeface="Arial" pitchFamily="34" charset="0"/>
                <a:ea typeface="Arial" pitchFamily="34" charset="0"/>
                <a:sym typeface="+mn-ea"/>
                <a:hlinkClick r:id="rId3" action="ppaction://hlinksldjump"/>
              </a:rPr>
              <a:t>Preparation</a:t>
            </a:r>
            <a:endParaRPr lang="zh-CN" altLang="en-US" dirty="0">
              <a:solidFill>
                <a:schemeClr val="accent5">
                  <a:lumMod val="75000"/>
                </a:schemeClr>
              </a:solidFill>
              <a:latin typeface="Arial" pitchFamily="34" charset="0"/>
              <a:ea typeface="Arial" pitchFamily="34" charset="0"/>
              <a:sym typeface="+mn-ea"/>
              <a:hlinkClick r:id="rId3" action="ppaction://hlinksldjump"/>
            </a:endParaRPr>
          </a:p>
        </p:txBody>
      </p:sp>
      <p:sp>
        <p:nvSpPr>
          <p:cNvPr id="11" name="文本框 10"/>
          <p:cNvSpPr txBox="1"/>
          <p:nvPr/>
        </p:nvSpPr>
        <p:spPr>
          <a:xfrm>
            <a:off x="5611344" y="2925378"/>
            <a:ext cx="1948180" cy="368300"/>
          </a:xfrm>
          <a:prstGeom prst="rect">
            <a:avLst/>
          </a:prstGeom>
          <a:noFill/>
        </p:spPr>
        <p:txBody>
          <a:bodyPr wrap="none" rtlCol="0">
            <a:spAutoFit/>
          </a:bodyPr>
          <a:p>
            <a:pPr algn="l"/>
            <a:r>
              <a:rPr lang="zh-CN" altLang="en-US" dirty="0">
                <a:solidFill>
                  <a:schemeClr val="accent5">
                    <a:lumMod val="75000"/>
                  </a:schemeClr>
                </a:solidFill>
                <a:latin typeface="Arial" pitchFamily="34" charset="0"/>
                <a:ea typeface="Arial" pitchFamily="34" charset="0"/>
                <a:hlinkClick r:id="rId2" action="ppaction://hlinksldjump"/>
              </a:rPr>
              <a:t>Search for blocks</a:t>
            </a:r>
            <a:endParaRPr lang="zh-CN" altLang="en-US" dirty="0">
              <a:solidFill>
                <a:schemeClr val="accent5">
                  <a:lumMod val="75000"/>
                </a:schemeClr>
              </a:solidFill>
              <a:latin typeface="Arial" pitchFamily="34" charset="0"/>
              <a:ea typeface="Arial" pitchFamily="34" charset="0"/>
            </a:endParaRPr>
          </a:p>
        </p:txBody>
      </p:sp>
      <p:sp>
        <p:nvSpPr>
          <p:cNvPr id="12" name="文本框 11"/>
          <p:cNvSpPr txBox="1"/>
          <p:nvPr/>
        </p:nvSpPr>
        <p:spPr>
          <a:xfrm>
            <a:off x="7735007" y="2925554"/>
            <a:ext cx="1808480" cy="368300"/>
          </a:xfrm>
          <a:prstGeom prst="rect">
            <a:avLst/>
          </a:prstGeom>
          <a:noFill/>
        </p:spPr>
        <p:txBody>
          <a:bodyPr wrap="none" rtlCol="0">
            <a:spAutoFit/>
          </a:bodyPr>
          <a:p>
            <a:pPr algn="l"/>
            <a:r>
              <a:rPr lang="zh-CN" altLang="en-US" dirty="0">
                <a:solidFill>
                  <a:schemeClr val="accent5">
                    <a:lumMod val="75000"/>
                  </a:schemeClr>
                </a:solidFill>
                <a:latin typeface="Arial" pitchFamily="34" charset="0"/>
                <a:ea typeface="Arial" pitchFamily="34" charset="0"/>
                <a:hlinkClick r:id="rId2" action="ppaction://hlinksldjump"/>
              </a:rPr>
              <a:t>Combin</a:t>
            </a:r>
            <a:r>
              <a:rPr lang="en-US" altLang="zh-CN" dirty="0">
                <a:solidFill>
                  <a:schemeClr val="accent5">
                    <a:lumMod val="75000"/>
                  </a:schemeClr>
                </a:solidFill>
                <a:latin typeface="Arial" pitchFamily="34" charset="0"/>
                <a:ea typeface="Arial" pitchFamily="34" charset="0"/>
                <a:hlinkClick r:id="rId2" action="ppaction://hlinksldjump"/>
              </a:rPr>
              <a:t>e</a:t>
            </a:r>
            <a:r>
              <a:rPr lang="zh-CN" altLang="en-US" dirty="0">
                <a:solidFill>
                  <a:schemeClr val="accent5">
                    <a:lumMod val="75000"/>
                  </a:schemeClr>
                </a:solidFill>
                <a:latin typeface="Arial" pitchFamily="34" charset="0"/>
                <a:ea typeface="Arial" pitchFamily="34" charset="0"/>
                <a:hlinkClick r:id="rId2" action="ppaction://hlinksldjump"/>
              </a:rPr>
              <a:t> blocks</a:t>
            </a:r>
            <a:endParaRPr lang="zh-CN" altLang="en-US" dirty="0">
              <a:solidFill>
                <a:schemeClr val="accent5">
                  <a:lumMod val="75000"/>
                </a:schemeClr>
              </a:solidFill>
              <a:latin typeface="Arial" pitchFamily="34" charset="0"/>
              <a:ea typeface="Arial" pitchFamily="34" charset="0"/>
            </a:endParaRPr>
          </a:p>
        </p:txBody>
      </p:sp>
      <p:sp>
        <p:nvSpPr>
          <p:cNvPr id="7" name="文本框 6"/>
          <p:cNvSpPr txBox="1"/>
          <p:nvPr/>
        </p:nvSpPr>
        <p:spPr>
          <a:xfrm>
            <a:off x="9798376" y="2463341"/>
            <a:ext cx="869868" cy="368300"/>
          </a:xfrm>
          <a:prstGeom prst="rect">
            <a:avLst/>
          </a:prstGeom>
          <a:solidFill>
            <a:schemeClr val="accent5">
              <a:lumMod val="20000"/>
              <a:lumOff val="80000"/>
            </a:schemeClr>
          </a:solidFill>
        </p:spPr>
        <p:txBody>
          <a:bodyPr wrap="square" rtlCol="0">
            <a:spAutoFit/>
          </a:bodyPr>
          <a:p>
            <a:r>
              <a:rPr lang="en-US" altLang="zh-CN" dirty="0" smtClean="0">
                <a:latin typeface="Arial" pitchFamily="34" charset="0"/>
                <a:ea typeface="Arial" pitchFamily="34" charset="0"/>
              </a:rPr>
              <a:t>Part 5</a:t>
            </a:r>
            <a:endParaRPr lang="zh-CN" altLang="en-US" dirty="0">
              <a:latin typeface="Arial" pitchFamily="34" charset="0"/>
              <a:ea typeface="Arial" pitchFamily="34" charset="0"/>
            </a:endParaRPr>
          </a:p>
        </p:txBody>
      </p:sp>
      <p:sp>
        <p:nvSpPr>
          <p:cNvPr id="15" name="文本框 14"/>
          <p:cNvSpPr txBox="1"/>
          <p:nvPr/>
        </p:nvSpPr>
        <p:spPr>
          <a:xfrm>
            <a:off x="9740337" y="2925554"/>
            <a:ext cx="1198880" cy="368300"/>
          </a:xfrm>
          <a:prstGeom prst="rect">
            <a:avLst/>
          </a:prstGeom>
          <a:noFill/>
        </p:spPr>
        <p:txBody>
          <a:bodyPr wrap="none" rtlCol="0">
            <a:spAutoFit/>
          </a:bodyPr>
          <a:p>
            <a:pPr algn="l"/>
            <a:r>
              <a:rPr lang="en-US" dirty="0">
                <a:solidFill>
                  <a:schemeClr val="accent5">
                    <a:lumMod val="75000"/>
                  </a:schemeClr>
                </a:solidFill>
                <a:latin typeface="Arial" pitchFamily="34" charset="0"/>
                <a:ea typeface="Arial" pitchFamily="34" charset="0"/>
                <a:hlinkClick r:id="rId2" action="ppaction://hlinksldjump"/>
              </a:rPr>
              <a:t>A</a:t>
            </a:r>
            <a:r>
              <a:rPr dirty="0">
                <a:solidFill>
                  <a:schemeClr val="accent5">
                    <a:lumMod val="75000"/>
                  </a:schemeClr>
                </a:solidFill>
                <a:latin typeface="Arial" pitchFamily="34" charset="0"/>
                <a:ea typeface="Arial" pitchFamily="34" charset="0"/>
                <a:hlinkClick r:id="rId2" action="ppaction://hlinksldjump"/>
              </a:rPr>
              <a:t>ttentions</a:t>
            </a:r>
            <a:endParaRPr dirty="0">
              <a:solidFill>
                <a:schemeClr val="accent5">
                  <a:lumMod val="75000"/>
                </a:schemeClr>
              </a:solidFill>
              <a:latin typeface="Arial" pitchFamily="34" charset="0"/>
              <a:ea typeface="Arial" pitchFamily="34" charset="0"/>
            </a:endParaRPr>
          </a:p>
        </p:txBody>
      </p:sp>
      <p:pic>
        <p:nvPicPr>
          <p:cNvPr id="17" name="图片 16" descr="新Logo标志 - 长方形"/>
          <p:cNvPicPr>
            <a:picLocks noChangeAspect="1"/>
          </p:cNvPicPr>
          <p:nvPr/>
        </p:nvPicPr>
        <p:blipFill>
          <a:blip r:embed="rId4"/>
          <a:stretch>
            <a:fillRect/>
          </a:stretch>
        </p:blipFill>
        <p:spPr>
          <a:xfrm>
            <a:off x="1569720" y="37465"/>
            <a:ext cx="1351915" cy="6762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p:zoom/>
      </p:transition>
    </mc:Choice>
    <mc:Fallback>
      <p:transition spd="slow">
        <p:zoom/>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p:cNvGrpSpPr/>
          <p:nvPr/>
        </p:nvGrpSpPr>
        <p:grpSpPr>
          <a:xfrm>
            <a:off x="1736266" y="3196784"/>
            <a:ext cx="724486" cy="372379"/>
            <a:chOff x="560275" y="3576314"/>
            <a:chExt cx="1198188" cy="615858"/>
          </a:xfrm>
        </p:grpSpPr>
        <p:sp>
          <p:nvSpPr>
            <p:cNvPr id="33"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直角三角形 20"/>
            <p:cNvSpPr/>
            <p:nvPr/>
          </p:nvSpPr>
          <p:spPr>
            <a:xfrm>
              <a:off x="890708" y="3576314"/>
              <a:ext cx="675249" cy="61585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文本框 6"/>
          <p:cNvSpPr txBox="1"/>
          <p:nvPr/>
        </p:nvSpPr>
        <p:spPr>
          <a:xfrm>
            <a:off x="638251" y="688905"/>
            <a:ext cx="1118870" cy="521970"/>
          </a:xfrm>
          <a:prstGeom prst="rect">
            <a:avLst/>
          </a:prstGeom>
          <a:noFill/>
        </p:spPr>
        <p:txBody>
          <a:bodyPr wrap="none" rtlCol="0">
            <a:spAutoFit/>
          </a:bodyPr>
          <a:lstStyle/>
          <a:p>
            <a:r>
              <a:rPr lang="en-US" altLang="zh-CN" sz="2800" dirty="0" smtClean="0">
                <a:solidFill>
                  <a:schemeClr val="accent5">
                    <a:lumMod val="75000"/>
                  </a:schemeClr>
                </a:solidFill>
                <a:latin typeface="Arial" pitchFamily="34" charset="0"/>
                <a:ea typeface="Arial" pitchFamily="34" charset="0"/>
              </a:rPr>
              <a:t>Part 1</a:t>
            </a:r>
            <a:endParaRPr lang="en-US" altLang="zh-CN" sz="2800" dirty="0" smtClean="0">
              <a:solidFill>
                <a:schemeClr val="accent5">
                  <a:lumMod val="75000"/>
                </a:schemeClr>
              </a:solidFill>
              <a:latin typeface="Arial" pitchFamily="34" charset="0"/>
              <a:ea typeface="Arial" pitchFamily="34" charset="0"/>
            </a:endParaRPr>
          </a:p>
        </p:txBody>
      </p:sp>
      <p:sp>
        <p:nvSpPr>
          <p:cNvPr id="15" name="文本框 14"/>
          <p:cNvSpPr txBox="1"/>
          <p:nvPr/>
        </p:nvSpPr>
        <p:spPr>
          <a:xfrm>
            <a:off x="75565" y="45085"/>
            <a:ext cx="10042525" cy="583565"/>
          </a:xfrm>
          <a:prstGeom prst="rect">
            <a:avLst/>
          </a:prstGeom>
          <a:noFill/>
        </p:spPr>
        <p:txBody>
          <a:bodyPr wrap="square" rtlCol="0" anchor="t">
            <a:spAutoFit/>
          </a:bodyPr>
          <a:p>
            <a:r>
              <a:rPr lang="en-US" altLang="zh-CN" sz="3200">
                <a:solidFill>
                  <a:schemeClr val="bg1"/>
                </a:solidFill>
                <a:latin typeface="Arial" pitchFamily="34" charset="0"/>
                <a:ea typeface="Arial" pitchFamily="34" charset="0"/>
              </a:rPr>
              <a:t>                   </a:t>
            </a:r>
            <a:r>
              <a:rPr lang="zh-CN" altLang="en-US" sz="3200">
                <a:solidFill>
                  <a:schemeClr val="bg1"/>
                </a:solidFill>
                <a:latin typeface="Arial" pitchFamily="34" charset="0"/>
                <a:ea typeface="Arial" pitchFamily="34" charset="0"/>
              </a:rPr>
              <a:t>           </a:t>
            </a:r>
            <a:r>
              <a:rPr lang="en-US" altLang="zh-CN" sz="3200">
                <a:solidFill>
                  <a:schemeClr val="bg1"/>
                </a:solidFill>
                <a:latin typeface="Arial" pitchFamily="34" charset="0"/>
                <a:ea typeface="Arial" pitchFamily="34" charset="0"/>
              </a:rPr>
              <a:t>micro:bit</a:t>
            </a:r>
            <a:r>
              <a:rPr lang="zh-CN" altLang="zh-CN" sz="3200">
                <a:solidFill>
                  <a:schemeClr val="bg1"/>
                </a:solidFill>
                <a:latin typeface="Arial" pitchFamily="34" charset="0"/>
                <a:ea typeface="Arial" pitchFamily="34" charset="0"/>
                <a:sym typeface="+mn-ea"/>
              </a:rPr>
              <a:t> robot entry tutorial</a:t>
            </a:r>
            <a:r>
              <a:rPr lang="zh-CN" altLang="en-US" sz="2800">
                <a:solidFill>
                  <a:schemeClr val="bg1"/>
                </a:solidFill>
                <a:latin typeface="Arial" pitchFamily="34" charset="0"/>
                <a:ea typeface="Arial" pitchFamily="34" charset="0"/>
              </a:rPr>
              <a:t> </a:t>
            </a:r>
            <a:r>
              <a:rPr lang="zh-CN" altLang="en-US" sz="2800" u="sng">
                <a:latin typeface="icomoon" charset="0"/>
                <a:ea typeface="Yu Gothic UI Semibold" charset="-128"/>
              </a:rPr>
              <a:t>                                </a:t>
            </a:r>
            <a:endParaRPr lang="zh-CN" altLang="en-US" sz="2800" u="sng">
              <a:latin typeface="icomoon" charset="0"/>
              <a:ea typeface="Yu Gothic UI Semibold" charset="-128"/>
            </a:endParaRPr>
          </a:p>
        </p:txBody>
      </p:sp>
      <p:sp>
        <p:nvSpPr>
          <p:cNvPr id="16" name="任意多边形 15"/>
          <p:cNvSpPr/>
          <p:nvPr/>
        </p:nvSpPr>
        <p:spPr>
          <a:xfrm>
            <a:off x="0" y="5854700"/>
            <a:ext cx="12192000" cy="1003300"/>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Arial" pitchFamily="34" charset="0"/>
                <a:ea typeface="Arial" pitchFamily="34" charset="0"/>
                <a:sym typeface="+mn-ea"/>
              </a:rPr>
              <a:t> </a:t>
            </a:r>
            <a:r>
              <a:rPr lang="zh-CN" altLang="en-US" sz="2800">
                <a:solidFill>
                  <a:schemeClr val="bg1"/>
                </a:solidFill>
                <a:latin typeface="Arial" pitchFamily="34" charset="0"/>
                <a:ea typeface="Arial" pitchFamily="34" charset="0"/>
                <a:sym typeface="+mn-ea"/>
              </a:rPr>
              <a:t>YahBoom     </a:t>
            </a:r>
            <a:r>
              <a:rPr lang="en-US" altLang="zh-CN" sz="2800">
                <a:solidFill>
                  <a:schemeClr val="bg1"/>
                </a:solidFill>
                <a:latin typeface="Arial" pitchFamily="34" charset="0"/>
                <a:ea typeface="Arial" pitchFamily="34" charset="0"/>
                <a:sym typeface="+mn-ea"/>
              </a:rPr>
              <a:t>micro:bit</a:t>
            </a:r>
            <a:r>
              <a:rPr lang="zh-CN" altLang="en-US" sz="2800">
                <a:solidFill>
                  <a:schemeClr val="bg1"/>
                </a:solidFill>
                <a:latin typeface="Arial" pitchFamily="34" charset="0"/>
                <a:ea typeface="Arial" pitchFamily="34" charset="0"/>
                <a:sym typeface="+mn-ea"/>
              </a:rPr>
              <a:t> video tutorial</a:t>
            </a:r>
            <a:endParaRPr lang="zh-CN" altLang="en-US" sz="2800"/>
          </a:p>
        </p:txBody>
      </p:sp>
      <p:sp>
        <p:nvSpPr>
          <p:cNvPr id="2" name="文本框 1"/>
          <p:cNvSpPr txBox="1"/>
          <p:nvPr/>
        </p:nvSpPr>
        <p:spPr>
          <a:xfrm>
            <a:off x="6515735" y="852805"/>
            <a:ext cx="4637405" cy="3383280"/>
          </a:xfrm>
          <a:prstGeom prst="rect">
            <a:avLst/>
          </a:prstGeom>
          <a:noFill/>
        </p:spPr>
        <p:txBody>
          <a:bodyPr wrap="square" rtlCol="0" anchor="t">
            <a:spAutoFit/>
          </a:bodyPr>
          <a:p>
            <a:r>
              <a:rPr lang="zh-CN" altLang="en-US">
                <a:solidFill>
                  <a:srgbClr val="0070C0"/>
                </a:solidFill>
                <a:effectLst>
                  <a:outerShdw blurRad="38100" dist="25400" dir="5400000" algn="ctr" rotWithShape="0">
                    <a:srgbClr val="6E747A">
                      <a:alpha val="43000"/>
                    </a:srgbClr>
                  </a:outerShdw>
                </a:effectLst>
                <a:latin typeface="Arial" pitchFamily="34" charset="0"/>
                <a:ea typeface="Arial" pitchFamily="34" charset="0"/>
              </a:rPr>
              <a:t>After you download the program, you can control the car by remote control. </a:t>
            </a:r>
            <a:endParaRPr lang="zh-CN" altLang="en-US">
              <a:solidFill>
                <a:srgbClr val="0070C0"/>
              </a:solidFill>
              <a:effectLst>
                <a:outerShdw blurRad="38100" dist="25400" dir="5400000" algn="ctr" rotWithShape="0">
                  <a:srgbClr val="6E747A">
                    <a:alpha val="43000"/>
                  </a:srgbClr>
                </a:outerShdw>
              </a:effectLst>
              <a:latin typeface="Arial" pitchFamily="34" charset="0"/>
              <a:ea typeface="Arial" pitchFamily="34" charset="0"/>
            </a:endParaRPr>
          </a:p>
          <a:p>
            <a:r>
              <a:rPr lang="zh-CN" altLang="en-US">
                <a:solidFill>
                  <a:srgbClr val="FF0000"/>
                </a:solidFill>
                <a:effectLst>
                  <a:outerShdw blurRad="38100" dist="25400" dir="5400000" algn="ctr" rotWithShape="0">
                    <a:srgbClr val="6E747A">
                      <a:alpha val="43000"/>
                    </a:srgbClr>
                  </a:outerShdw>
                </a:effectLst>
                <a:latin typeface="Arial" pitchFamily="34" charset="0"/>
                <a:ea typeface="Arial" pitchFamily="34" charset="0"/>
                <a:sym typeface="+mn-ea"/>
              </a:rPr>
              <a:t>Press the button in the box </a:t>
            </a:r>
            <a:r>
              <a:rPr lang="en-US" altLang="zh-CN">
                <a:solidFill>
                  <a:srgbClr val="FF0000"/>
                </a:solidFill>
                <a:effectLst>
                  <a:outerShdw blurRad="38100" dist="25400" dir="5400000" algn="ctr" rotWithShape="0">
                    <a:srgbClr val="6E747A">
                      <a:alpha val="43000"/>
                    </a:srgbClr>
                  </a:outerShdw>
                </a:effectLst>
                <a:latin typeface="Arial" pitchFamily="34" charset="0"/>
                <a:ea typeface="Arial" pitchFamily="34" charset="0"/>
                <a:sym typeface="+mn-ea"/>
              </a:rPr>
              <a:t>1 </a:t>
            </a:r>
            <a:r>
              <a:rPr lang="zh-CN" altLang="en-US">
                <a:solidFill>
                  <a:srgbClr val="FF0000"/>
                </a:solidFill>
                <a:effectLst>
                  <a:outerShdw blurRad="38100" dist="25400" dir="5400000" algn="ctr" rotWithShape="0">
                    <a:srgbClr val="6E747A">
                      <a:alpha val="43000"/>
                    </a:srgbClr>
                  </a:outerShdw>
                </a:effectLst>
                <a:latin typeface="Arial" pitchFamily="34" charset="0"/>
                <a:ea typeface="Arial" pitchFamily="34" charset="0"/>
                <a:sym typeface="+mn-ea"/>
              </a:rPr>
              <a:t>to turn off the light. </a:t>
            </a:r>
            <a:endParaRPr lang="zh-CN" altLang="en-US">
              <a:solidFill>
                <a:srgbClr val="FF0000"/>
              </a:solidFill>
              <a:effectLst>
                <a:outerShdw blurRad="38100" dist="25400" dir="5400000" algn="ctr" rotWithShape="0">
                  <a:srgbClr val="6E747A">
                    <a:alpha val="43000"/>
                  </a:srgbClr>
                </a:outerShdw>
              </a:effectLst>
              <a:latin typeface="Arial" pitchFamily="34" charset="0"/>
              <a:ea typeface="Arial" pitchFamily="34" charset="0"/>
              <a:sym typeface="+mn-ea"/>
            </a:endParaRPr>
          </a:p>
          <a:p>
            <a:r>
              <a:rPr lang="zh-CN" altLang="en-US">
                <a:solidFill>
                  <a:srgbClr val="0B13B5"/>
                </a:solidFill>
                <a:effectLst>
                  <a:outerShdw blurRad="38100" dist="25400" dir="5400000" algn="ctr" rotWithShape="0">
                    <a:srgbClr val="6E747A">
                      <a:alpha val="43000"/>
                    </a:srgbClr>
                  </a:outerShdw>
                </a:effectLst>
                <a:latin typeface="Arial" pitchFamily="34" charset="0"/>
                <a:ea typeface="Arial" pitchFamily="34" charset="0"/>
              </a:rPr>
              <a:t>Press the button in box </a:t>
            </a:r>
            <a:r>
              <a:rPr lang="en-US" altLang="zh-CN">
                <a:solidFill>
                  <a:srgbClr val="0B13B5"/>
                </a:solidFill>
                <a:effectLst>
                  <a:outerShdw blurRad="38100" dist="25400" dir="5400000" algn="ctr" rotWithShape="0">
                    <a:srgbClr val="6E747A">
                      <a:alpha val="43000"/>
                    </a:srgbClr>
                  </a:outerShdw>
                </a:effectLst>
                <a:latin typeface="Arial" pitchFamily="34" charset="0"/>
                <a:ea typeface="Arial" pitchFamily="34" charset="0"/>
              </a:rPr>
              <a:t>2</a:t>
            </a:r>
            <a:r>
              <a:rPr lang="zh-CN" altLang="en-US">
                <a:solidFill>
                  <a:srgbClr val="0B13B5"/>
                </a:solidFill>
                <a:effectLst>
                  <a:outerShdw blurRad="38100" dist="25400" dir="5400000" algn="ctr" rotWithShape="0">
                    <a:srgbClr val="6E747A">
                      <a:alpha val="43000"/>
                    </a:srgbClr>
                  </a:outerShdw>
                </a:effectLst>
                <a:latin typeface="Arial" pitchFamily="34" charset="0"/>
                <a:ea typeface="Arial" pitchFamily="34" charset="0"/>
              </a:rPr>
              <a:t>, and you can light different colors of lights. </a:t>
            </a:r>
            <a:endParaRPr lang="zh-CN" altLang="en-US">
              <a:solidFill>
                <a:srgbClr val="0B13B5"/>
              </a:solidFill>
              <a:effectLst>
                <a:outerShdw blurRad="38100" dist="25400" dir="5400000" algn="ctr" rotWithShape="0">
                  <a:srgbClr val="6E747A">
                    <a:alpha val="43000"/>
                  </a:srgbClr>
                </a:outerShdw>
              </a:effectLst>
              <a:latin typeface="Arial" pitchFamily="34" charset="0"/>
              <a:ea typeface="Arial" pitchFamily="34" charset="0"/>
            </a:endParaRPr>
          </a:p>
          <a:p>
            <a:r>
              <a:rPr lang="zh-CN" altLang="en-US">
                <a:solidFill>
                  <a:srgbClr val="FF00FF"/>
                </a:solidFill>
                <a:effectLst>
                  <a:outerShdw blurRad="38100" dist="25400" dir="5400000" algn="ctr" rotWithShape="0">
                    <a:srgbClr val="6E747A">
                      <a:alpha val="43000"/>
                    </a:srgbClr>
                  </a:outerShdw>
                </a:effectLst>
                <a:latin typeface="Arial" pitchFamily="34" charset="0"/>
                <a:ea typeface="Arial" pitchFamily="34" charset="0"/>
              </a:rPr>
              <a:t>Press the buttons inside the box </a:t>
            </a:r>
            <a:r>
              <a:rPr lang="en-US" altLang="zh-CN">
                <a:solidFill>
                  <a:srgbClr val="FF00FF"/>
                </a:solidFill>
                <a:effectLst>
                  <a:outerShdw blurRad="38100" dist="25400" dir="5400000" algn="ctr" rotWithShape="0">
                    <a:srgbClr val="6E747A">
                      <a:alpha val="43000"/>
                    </a:srgbClr>
                  </a:outerShdw>
                </a:effectLst>
                <a:latin typeface="Arial" pitchFamily="34" charset="0"/>
                <a:ea typeface="Arial" pitchFamily="34" charset="0"/>
              </a:rPr>
              <a:t>3 </a:t>
            </a:r>
            <a:r>
              <a:rPr lang="zh-CN" altLang="en-US">
                <a:solidFill>
                  <a:srgbClr val="FF00FF"/>
                </a:solidFill>
                <a:effectLst>
                  <a:outerShdw blurRad="38100" dist="25400" dir="5400000" algn="ctr" rotWithShape="0">
                    <a:srgbClr val="6E747A">
                      <a:alpha val="43000"/>
                    </a:srgbClr>
                  </a:outerShdw>
                </a:effectLst>
                <a:latin typeface="Arial" pitchFamily="34" charset="0"/>
                <a:ea typeface="Arial" pitchFamily="34" charset="0"/>
              </a:rPr>
              <a:t>can play different tones, and play a song for the score.</a:t>
            </a:r>
            <a:endParaRPr lang="zh-CN" altLang="en-US">
              <a:solidFill>
                <a:srgbClr val="FF00FF"/>
              </a:solidFill>
              <a:effectLst>
                <a:outerShdw blurRad="38100" dist="25400" dir="5400000" algn="ctr" rotWithShape="0">
                  <a:srgbClr val="6E747A">
                    <a:alpha val="43000"/>
                  </a:srgbClr>
                </a:outerShdw>
              </a:effectLst>
              <a:latin typeface="Arial" pitchFamily="34" charset="0"/>
              <a:ea typeface="Arial" pitchFamily="34" charset="0"/>
            </a:endParaRPr>
          </a:p>
          <a:p>
            <a:r>
              <a:rPr lang="zh-CN" altLang="en-US">
                <a:solidFill>
                  <a:srgbClr val="FF9933"/>
                </a:solidFill>
                <a:effectLst>
                  <a:outerShdw blurRad="38100" dist="25400" dir="5400000" algn="ctr" rotWithShape="0">
                    <a:srgbClr val="6E747A">
                      <a:alpha val="43000"/>
                    </a:srgbClr>
                  </a:outerShdw>
                </a:effectLst>
                <a:latin typeface="Arial" pitchFamily="34" charset="0"/>
                <a:ea typeface="Arial" pitchFamily="34" charset="0"/>
              </a:rPr>
              <a:t>Press the buttons in the box </a:t>
            </a:r>
            <a:r>
              <a:rPr lang="en-US" altLang="zh-CN">
                <a:solidFill>
                  <a:srgbClr val="FF9933"/>
                </a:solidFill>
                <a:effectLst>
                  <a:outerShdw blurRad="38100" dist="25400" dir="5400000" algn="ctr" rotWithShape="0">
                    <a:srgbClr val="6E747A">
                      <a:alpha val="43000"/>
                    </a:srgbClr>
                  </a:outerShdw>
                </a:effectLst>
                <a:latin typeface="Arial" pitchFamily="34" charset="0"/>
                <a:ea typeface="Arial" pitchFamily="34" charset="0"/>
              </a:rPr>
              <a:t>4 </a:t>
            </a:r>
            <a:r>
              <a:rPr lang="zh-CN" altLang="en-US">
                <a:solidFill>
                  <a:srgbClr val="FF9933"/>
                </a:solidFill>
                <a:effectLst>
                  <a:outerShdw blurRad="38100" dist="25400" dir="5400000" algn="ctr" rotWithShape="0">
                    <a:srgbClr val="6E747A">
                      <a:alpha val="43000"/>
                    </a:srgbClr>
                  </a:outerShdw>
                </a:effectLst>
                <a:latin typeface="Arial" pitchFamily="34" charset="0"/>
                <a:ea typeface="Arial" pitchFamily="34" charset="0"/>
              </a:rPr>
              <a:t>to display different patterns on the dot matrix.      </a:t>
            </a:r>
            <a:r>
              <a:rPr lang="zh-CN" altLang="en-US">
                <a:solidFill>
                  <a:schemeClr val="accent1"/>
                </a:solidFill>
                <a:effectLst>
                  <a:outerShdw blurRad="38100" dist="25400" dir="5400000" algn="ctr" rotWithShape="0">
                    <a:srgbClr val="6E747A">
                      <a:alpha val="43000"/>
                    </a:srgbClr>
                  </a:outerShdw>
                </a:effectLst>
                <a:latin typeface="Arial" pitchFamily="34" charset="0"/>
                <a:ea typeface="Arial" pitchFamily="34" charset="0"/>
              </a:rPr>
              <a:t> </a:t>
            </a:r>
            <a:endParaRPr lang="zh-CN" altLang="en-US">
              <a:solidFill>
                <a:schemeClr val="accent1"/>
              </a:solidFill>
              <a:effectLst>
                <a:outerShdw blurRad="38100" dist="25400" dir="5400000" algn="ctr" rotWithShape="0">
                  <a:srgbClr val="6E747A">
                    <a:alpha val="43000"/>
                  </a:srgbClr>
                </a:outerShdw>
              </a:effectLst>
              <a:latin typeface="Arial" pitchFamily="34" charset="0"/>
              <a:ea typeface="Arial" pitchFamily="34" charset="0"/>
            </a:endParaRPr>
          </a:p>
          <a:p>
            <a:r>
              <a:rPr>
                <a:solidFill>
                  <a:schemeClr val="accent1"/>
                </a:solidFill>
                <a:effectLst>
                  <a:outerShdw blurRad="38100" dist="25400" dir="5400000" algn="ctr" rotWithShape="0">
                    <a:srgbClr val="6E747A">
                      <a:alpha val="43000"/>
                    </a:srgbClr>
                  </a:outerShdw>
                </a:effectLst>
                <a:latin typeface="Arial" pitchFamily="34" charset="0"/>
                <a:ea typeface="Arial" pitchFamily="34" charset="0"/>
              </a:rPr>
              <a:t>Isn't it fun? Try it</a:t>
            </a:r>
            <a:r>
              <a:rPr lang="en-US">
                <a:solidFill>
                  <a:schemeClr val="accent1"/>
                </a:solidFill>
                <a:effectLst>
                  <a:outerShdw blurRad="38100" dist="25400" dir="5400000" algn="ctr" rotWithShape="0">
                    <a:srgbClr val="6E747A">
                      <a:alpha val="43000"/>
                    </a:srgbClr>
                  </a:outerShdw>
                </a:effectLst>
                <a:latin typeface="Arial" pitchFamily="34" charset="0"/>
                <a:ea typeface="Arial" pitchFamily="34" charset="0"/>
              </a:rPr>
              <a:t>.</a:t>
            </a:r>
            <a:endParaRPr lang="en-US">
              <a:solidFill>
                <a:schemeClr val="accent1"/>
              </a:solidFill>
              <a:effectLst>
                <a:outerShdw blurRad="38100" dist="25400" dir="5400000" algn="ctr" rotWithShape="0">
                  <a:srgbClr val="6E747A">
                    <a:alpha val="43000"/>
                  </a:srgbClr>
                </a:outerShdw>
              </a:effectLst>
              <a:latin typeface="Arial" pitchFamily="34" charset="0"/>
              <a:ea typeface="Arial" pitchFamily="34" charset="0"/>
            </a:endParaRPr>
          </a:p>
        </p:txBody>
      </p:sp>
      <p:sp>
        <p:nvSpPr>
          <p:cNvPr id="26" name="任意多边形 25"/>
          <p:cNvSpPr/>
          <p:nvPr/>
        </p:nvSpPr>
        <p:spPr>
          <a:xfrm>
            <a:off x="778510" y="1924685"/>
            <a:ext cx="2078990" cy="1271905"/>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8" name="矩形 7"/>
          <p:cNvSpPr/>
          <p:nvPr/>
        </p:nvSpPr>
        <p:spPr>
          <a:xfrm>
            <a:off x="2703195" y="4185285"/>
            <a:ext cx="8898890" cy="1938020"/>
          </a:xfrm>
          <a:prstGeom prst="rect">
            <a:avLst/>
          </a:prstGeom>
          <a:noFill/>
          <a:ln>
            <a:noFill/>
          </a:ln>
        </p:spPr>
        <p:txBody>
          <a:bodyPr wrap="square" rtlCol="0" anchor="t">
            <a:spAutoFit/>
          </a:bodyPr>
          <a:p>
            <a:pPr algn="l"/>
            <a:r>
              <a:rPr lang="en-US" altLang="zh-CN" sz="2000" b="1">
                <a:solidFill>
                  <a:srgbClr val="0B13B5"/>
                </a:solidFill>
                <a:effectLst>
                  <a:outerShdw blurRad="38100" dist="25400" dir="5400000" algn="ctr" rotWithShape="0">
                    <a:srgbClr val="6E747A">
                      <a:alpha val="43000"/>
                    </a:srgbClr>
                  </a:outerShdw>
                </a:effectLst>
                <a:latin typeface="Arial" pitchFamily="34" charset="0"/>
                <a:ea typeface="Arial" pitchFamily="34" charset="0"/>
              </a:rPr>
              <a:t>Tips:</a:t>
            </a:r>
            <a:r>
              <a:rPr lang="zh-CN" altLang="en-US" sz="2000">
                <a:solidFill>
                  <a:srgbClr val="0B13B5"/>
                </a:solidFill>
                <a:effectLst>
                  <a:outerShdw blurRad="38100" dist="25400" dir="5400000" algn="ctr" rotWithShape="0">
                    <a:srgbClr val="6E747A">
                      <a:alpha val="43000"/>
                    </a:srgbClr>
                  </a:outerShdw>
                </a:effectLst>
                <a:latin typeface="Arial" pitchFamily="34" charset="0"/>
                <a:ea typeface="Arial" pitchFamily="34" charset="0"/>
              </a:rPr>
              <a:t>Do you wonder if the infrared indicator is not lit when the infrared remote control is used. Is this remote control a bad one? </a:t>
            </a:r>
            <a:r>
              <a:rPr sz="2000">
                <a:solidFill>
                  <a:schemeClr val="accent6">
                    <a:lumMod val="75000"/>
                  </a:schemeClr>
                </a:solidFill>
                <a:effectLst>
                  <a:outerShdw blurRad="38100" dist="25400" dir="5400000" algn="ctr" rotWithShape="0">
                    <a:srgbClr val="6E747A">
                      <a:alpha val="43000"/>
                    </a:srgbClr>
                  </a:outerShdw>
                </a:effectLst>
                <a:latin typeface="Arial" pitchFamily="34" charset="0"/>
                <a:ea typeface="Arial" pitchFamily="34" charset="0"/>
              </a:rPr>
              <a:t>No, the infrared remote controller can't see the eye of the infrared light. You can open the camera of the mobile phone and look at the light of the remote control by the camera. When you press the button, it shows a slight flicker. </a:t>
            </a:r>
            <a:r>
              <a:rPr sz="2000">
                <a:solidFill>
                  <a:schemeClr val="accent1"/>
                </a:solidFill>
                <a:effectLst>
                  <a:outerShdw blurRad="38100" dist="25400" dir="5400000" algn="ctr" rotWithShape="0">
                    <a:srgbClr val="6E747A">
                      <a:alpha val="43000"/>
                    </a:srgbClr>
                  </a:outerShdw>
                </a:effectLst>
                <a:latin typeface="Arial" pitchFamily="34" charset="0"/>
                <a:ea typeface="Arial" pitchFamily="34" charset="0"/>
              </a:rPr>
              <a:t>Of course. Some phones have the function of filtering out the infrared light, which is also invisible.</a:t>
            </a:r>
            <a:endParaRPr sz="2000">
              <a:solidFill>
                <a:schemeClr val="accent1"/>
              </a:solidFill>
              <a:effectLst>
                <a:outerShdw blurRad="38100" dist="25400" dir="5400000" algn="ctr" rotWithShape="0">
                  <a:srgbClr val="6E747A">
                    <a:alpha val="43000"/>
                  </a:srgbClr>
                </a:outerShdw>
              </a:effectLst>
              <a:latin typeface="Arial" pitchFamily="34" charset="0"/>
              <a:ea typeface="Arial" pitchFamily="34" charset="0"/>
            </a:endParaRPr>
          </a:p>
        </p:txBody>
      </p:sp>
      <p:sp>
        <p:nvSpPr>
          <p:cNvPr id="3" name="矩形 2"/>
          <p:cNvSpPr/>
          <p:nvPr/>
        </p:nvSpPr>
        <p:spPr>
          <a:xfrm>
            <a:off x="1035623" y="2279877"/>
            <a:ext cx="1991360" cy="953135"/>
          </a:xfrm>
          <a:prstGeom prst="rect">
            <a:avLst/>
          </a:prstGeom>
          <a:noFill/>
        </p:spPr>
        <p:txBody>
          <a:bodyPr wrap="square" rtlCol="0">
            <a:spAutoFit/>
          </a:bodyPr>
          <a:p>
            <a:r>
              <a:rPr lang="en-US" altLang="zh-CN" sz="2800" dirty="0">
                <a:solidFill>
                  <a:schemeClr val="accent5">
                    <a:lumMod val="75000"/>
                  </a:schemeClr>
                </a:solidFill>
                <a:latin typeface="Arial" pitchFamily="34" charset="0"/>
                <a:ea typeface="Arial" pitchFamily="34" charset="0"/>
              </a:rPr>
              <a:t>Learning goals</a:t>
            </a:r>
            <a:endParaRPr lang="en-US" altLang="zh-CN" sz="2800" dirty="0">
              <a:solidFill>
                <a:schemeClr val="accent5">
                  <a:lumMod val="75000"/>
                </a:schemeClr>
              </a:solidFill>
              <a:latin typeface="Arial" pitchFamily="34" charset="0"/>
              <a:ea typeface="Arial" pitchFamily="34" charset="0"/>
            </a:endParaRPr>
          </a:p>
        </p:txBody>
      </p:sp>
      <p:pic>
        <p:nvPicPr>
          <p:cNvPr id="4" name="图片 3"/>
          <p:cNvPicPr>
            <a:picLocks noChangeAspect="1"/>
          </p:cNvPicPr>
          <p:nvPr/>
        </p:nvPicPr>
        <p:blipFill>
          <a:blip r:embed="rId1"/>
          <a:stretch>
            <a:fillRect/>
          </a:stretch>
        </p:blipFill>
        <p:spPr>
          <a:xfrm>
            <a:off x="2857500" y="909955"/>
            <a:ext cx="2866390" cy="2694940"/>
          </a:xfrm>
          <a:prstGeom prst="rect">
            <a:avLst/>
          </a:prstGeom>
        </p:spPr>
      </p:pic>
      <p:pic>
        <p:nvPicPr>
          <p:cNvPr id="17" name="图片 16" descr="新Logo标志 - 长方形"/>
          <p:cNvPicPr>
            <a:picLocks noChangeAspect="1"/>
          </p:cNvPicPr>
          <p:nvPr/>
        </p:nvPicPr>
        <p:blipFill>
          <a:blip r:embed="rId2"/>
          <a:stretch>
            <a:fillRect/>
          </a:stretch>
        </p:blipFill>
        <p:spPr>
          <a:xfrm>
            <a:off x="1569720" y="37465"/>
            <a:ext cx="1351915" cy="6762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p:blinds dir="vert"/>
      </p:transition>
    </mc:Choice>
    <mc:Fallback>
      <p:transition spd="slow">
        <p:blinds dir="vert"/>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p:cNvGrpSpPr/>
          <p:nvPr/>
        </p:nvGrpSpPr>
        <p:grpSpPr>
          <a:xfrm>
            <a:off x="1736266" y="3196784"/>
            <a:ext cx="724486" cy="372379"/>
            <a:chOff x="560275" y="3576314"/>
            <a:chExt cx="1198188" cy="615858"/>
          </a:xfrm>
        </p:grpSpPr>
        <p:sp>
          <p:nvSpPr>
            <p:cNvPr id="33" name="直角三角形 32"/>
            <p:cNvSpPr/>
            <p:nvPr/>
          </p:nvSpPr>
          <p:spPr>
            <a:xfrm rot="16200000">
              <a:off x="1011658" y="3444456"/>
              <a:ext cx="295422" cy="119818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0 w 379828"/>
                <a:gd name="connsiteY0-2" fmla="*/ 1378634 h 1772529"/>
                <a:gd name="connsiteX1-3" fmla="*/ 0 w 379828"/>
                <a:gd name="connsiteY1-4" fmla="*/ 0 h 1772529"/>
                <a:gd name="connsiteX2-5" fmla="*/ 379828 w 379828"/>
                <a:gd name="connsiteY2-6" fmla="*/ 1772529 h 1772529"/>
                <a:gd name="connsiteX3-7" fmla="*/ 0 w 379828"/>
                <a:gd name="connsiteY3-8" fmla="*/ 1378634 h 1772529"/>
                <a:gd name="connsiteX0-9" fmla="*/ 0 w 295422"/>
                <a:gd name="connsiteY0-10" fmla="*/ 1378634 h 1631855"/>
                <a:gd name="connsiteX1-11" fmla="*/ 0 w 295422"/>
                <a:gd name="connsiteY1-12" fmla="*/ 0 h 1631855"/>
                <a:gd name="connsiteX2-13" fmla="*/ 295422 w 295422"/>
                <a:gd name="connsiteY2-14" fmla="*/ 1631855 h 1631855"/>
                <a:gd name="connsiteX3-15" fmla="*/ 0 w 295422"/>
                <a:gd name="connsiteY3-16" fmla="*/ 1378634 h 1631855"/>
              </a:gdLst>
              <a:ahLst/>
              <a:cxnLst>
                <a:cxn ang="0">
                  <a:pos x="connsiteX0-1" y="connsiteY0-2"/>
                </a:cxn>
                <a:cxn ang="0">
                  <a:pos x="connsiteX1-3" y="connsiteY1-4"/>
                </a:cxn>
                <a:cxn ang="0">
                  <a:pos x="connsiteX2-5" y="connsiteY2-6"/>
                </a:cxn>
                <a:cxn ang="0">
                  <a:pos x="connsiteX3-7" y="connsiteY3-8"/>
                </a:cxn>
              </a:cxnLst>
              <a:rect l="l" t="t" r="r" b="b"/>
              <a:pathLst>
                <a:path w="295422" h="1631855">
                  <a:moveTo>
                    <a:pt x="0" y="1378634"/>
                  </a:moveTo>
                  <a:lnTo>
                    <a:pt x="0" y="0"/>
                  </a:lnTo>
                  <a:lnTo>
                    <a:pt x="295422" y="1631855"/>
                  </a:lnTo>
                  <a:lnTo>
                    <a:pt x="0" y="1378634"/>
                  </a:lnTo>
                  <a:close/>
                </a:path>
              </a:pathLst>
            </a:custGeom>
            <a:solidFill>
              <a:schemeClr val="bg1">
                <a:lumMod val="95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1" name="直角三角形 20"/>
            <p:cNvSpPr/>
            <p:nvPr/>
          </p:nvSpPr>
          <p:spPr>
            <a:xfrm>
              <a:off x="890708" y="3576314"/>
              <a:ext cx="675249" cy="615858"/>
            </a:xfrm>
            <a:custGeom>
              <a:avLst/>
              <a:gdLst>
                <a:gd name="connsiteX0" fmla="*/ 0 w 379828"/>
                <a:gd name="connsiteY0" fmla="*/ 1378634 h 1378634"/>
                <a:gd name="connsiteX1" fmla="*/ 0 w 379828"/>
                <a:gd name="connsiteY1" fmla="*/ 0 h 1378634"/>
                <a:gd name="connsiteX2" fmla="*/ 379828 w 379828"/>
                <a:gd name="connsiteY2" fmla="*/ 1378634 h 1378634"/>
                <a:gd name="connsiteX3" fmla="*/ 0 w 379828"/>
                <a:gd name="connsiteY3" fmla="*/ 1378634 h 1378634"/>
                <a:gd name="connsiteX0-1" fmla="*/ 295421 w 675249"/>
                <a:gd name="connsiteY0-2" fmla="*/ 1209822 h 1209822"/>
                <a:gd name="connsiteX1-3" fmla="*/ 0 w 675249"/>
                <a:gd name="connsiteY1-4" fmla="*/ 0 h 1209822"/>
                <a:gd name="connsiteX2-5" fmla="*/ 675249 w 675249"/>
                <a:gd name="connsiteY2-6" fmla="*/ 1209822 h 1209822"/>
                <a:gd name="connsiteX3-7" fmla="*/ 295421 w 675249"/>
                <a:gd name="connsiteY3-8" fmla="*/ 1209822 h 1209822"/>
              </a:gdLst>
              <a:ahLst/>
              <a:cxnLst>
                <a:cxn ang="0">
                  <a:pos x="connsiteX0-1" y="connsiteY0-2"/>
                </a:cxn>
                <a:cxn ang="0">
                  <a:pos x="connsiteX1-3" y="connsiteY1-4"/>
                </a:cxn>
                <a:cxn ang="0">
                  <a:pos x="connsiteX2-5" y="connsiteY2-6"/>
                </a:cxn>
                <a:cxn ang="0">
                  <a:pos x="connsiteX3-7" y="connsiteY3-8"/>
                </a:cxn>
              </a:cxnLst>
              <a:rect l="l" t="t" r="r" b="b"/>
              <a:pathLst>
                <a:path w="675249" h="1209822">
                  <a:moveTo>
                    <a:pt x="295421" y="1209822"/>
                  </a:moveTo>
                  <a:lnTo>
                    <a:pt x="0" y="0"/>
                  </a:lnTo>
                  <a:lnTo>
                    <a:pt x="675249" y="1209822"/>
                  </a:lnTo>
                  <a:lnTo>
                    <a:pt x="295421" y="1209822"/>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7" name="文本框 6"/>
          <p:cNvSpPr txBox="1"/>
          <p:nvPr/>
        </p:nvSpPr>
        <p:spPr>
          <a:xfrm>
            <a:off x="638251" y="688905"/>
            <a:ext cx="1115060" cy="521970"/>
          </a:xfrm>
          <a:prstGeom prst="rect">
            <a:avLst/>
          </a:prstGeom>
          <a:noFill/>
        </p:spPr>
        <p:txBody>
          <a:bodyPr wrap="none" rtlCol="0">
            <a:spAutoFit/>
          </a:bodyPr>
          <a:lstStyle/>
          <a:p>
            <a:r>
              <a:rPr lang="en-US" altLang="zh-CN" sz="2800" dirty="0" smtClean="0">
                <a:solidFill>
                  <a:schemeClr val="accent5">
                    <a:lumMod val="75000"/>
                  </a:schemeClr>
                </a:solidFill>
                <a:latin typeface="Arial" pitchFamily="34" charset="0"/>
                <a:ea typeface="Arial" pitchFamily="34" charset="0"/>
              </a:rPr>
              <a:t>Part </a:t>
            </a:r>
            <a:r>
              <a:rPr lang="en-US" sz="2800" dirty="0" smtClean="0">
                <a:solidFill>
                  <a:schemeClr val="accent5">
                    <a:lumMod val="75000"/>
                  </a:schemeClr>
                </a:solidFill>
                <a:latin typeface="Arial" pitchFamily="34" charset="0"/>
                <a:ea typeface="Arial" pitchFamily="34" charset="0"/>
              </a:rPr>
              <a:t>2</a:t>
            </a:r>
            <a:endParaRPr lang="en-US" sz="2800" dirty="0">
              <a:solidFill>
                <a:schemeClr val="accent5">
                  <a:lumMod val="75000"/>
                </a:schemeClr>
              </a:solidFill>
              <a:latin typeface="Arial" pitchFamily="34" charset="0"/>
              <a:ea typeface="Arial" pitchFamily="34" charset="0"/>
            </a:endParaRPr>
          </a:p>
        </p:txBody>
      </p:sp>
      <p:sp>
        <p:nvSpPr>
          <p:cNvPr id="15" name="文本框 14"/>
          <p:cNvSpPr txBox="1"/>
          <p:nvPr/>
        </p:nvSpPr>
        <p:spPr>
          <a:xfrm>
            <a:off x="75565" y="45085"/>
            <a:ext cx="10042525" cy="583565"/>
          </a:xfrm>
          <a:prstGeom prst="rect">
            <a:avLst/>
          </a:prstGeom>
          <a:noFill/>
        </p:spPr>
        <p:txBody>
          <a:bodyPr wrap="square" rtlCol="0" anchor="t">
            <a:spAutoFit/>
          </a:bodyPr>
          <a:p>
            <a:r>
              <a:rPr lang="en-US" altLang="zh-CN" sz="3200">
                <a:solidFill>
                  <a:schemeClr val="bg1"/>
                </a:solidFill>
                <a:latin typeface="Arial" pitchFamily="34" charset="0"/>
                <a:ea typeface="Arial" pitchFamily="34" charset="0"/>
              </a:rPr>
              <a:t>          </a:t>
            </a:r>
            <a:r>
              <a:rPr lang="zh-CN" altLang="en-US" sz="3200">
                <a:solidFill>
                  <a:schemeClr val="bg1"/>
                </a:solidFill>
                <a:latin typeface="Arial" pitchFamily="34" charset="0"/>
                <a:ea typeface="Arial" pitchFamily="34" charset="0"/>
              </a:rPr>
              <a:t>                     </a:t>
            </a:r>
            <a:r>
              <a:rPr lang="en-US" altLang="zh-CN" sz="3200">
                <a:solidFill>
                  <a:schemeClr val="bg1"/>
                </a:solidFill>
                <a:latin typeface="Arial" pitchFamily="34" charset="0"/>
                <a:ea typeface="Arial" pitchFamily="34" charset="0"/>
              </a:rPr>
              <a:t>micro:bit</a:t>
            </a:r>
            <a:r>
              <a:rPr lang="zh-CN" altLang="en-US" sz="3200">
                <a:solidFill>
                  <a:schemeClr val="bg1"/>
                </a:solidFill>
                <a:latin typeface="Arial" pitchFamily="34" charset="0"/>
                <a:ea typeface="Arial" pitchFamily="34" charset="0"/>
                <a:sym typeface="+mn-ea"/>
              </a:rPr>
              <a:t> robot entry tutorial</a:t>
            </a:r>
            <a:r>
              <a:rPr lang="zh-CN" altLang="en-US" sz="2800">
                <a:solidFill>
                  <a:schemeClr val="bg1"/>
                </a:solidFill>
                <a:latin typeface="Arial" pitchFamily="34" charset="0"/>
                <a:ea typeface="Arial" pitchFamily="34" charset="0"/>
              </a:rPr>
              <a:t> </a:t>
            </a:r>
            <a:r>
              <a:rPr lang="zh-CN" altLang="en-US" sz="2800" u="sng">
                <a:latin typeface="icomoon" charset="0"/>
                <a:ea typeface="Yu Gothic UI Semibold" charset="-128"/>
              </a:rPr>
              <a:t>                                </a:t>
            </a:r>
            <a:endParaRPr lang="zh-CN" altLang="en-US" sz="2800" u="sng">
              <a:latin typeface="icomoon" charset="0"/>
              <a:ea typeface="Yu Gothic UI Semibold" charset="-128"/>
            </a:endParaRPr>
          </a:p>
        </p:txBody>
      </p:sp>
      <p:sp>
        <p:nvSpPr>
          <p:cNvPr id="16" name="任意多边形 15"/>
          <p:cNvSpPr/>
          <p:nvPr/>
        </p:nvSpPr>
        <p:spPr>
          <a:xfrm>
            <a:off x="0" y="5854700"/>
            <a:ext cx="12192000" cy="1003300"/>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Arial" pitchFamily="34" charset="0"/>
                <a:ea typeface="Arial" pitchFamily="34" charset="0"/>
                <a:sym typeface="+mn-ea"/>
              </a:rPr>
              <a:t> </a:t>
            </a:r>
            <a:r>
              <a:rPr lang="zh-CN" altLang="en-US" sz="2800">
                <a:solidFill>
                  <a:schemeClr val="bg1"/>
                </a:solidFill>
                <a:latin typeface="Arial" pitchFamily="34" charset="0"/>
                <a:ea typeface="Arial" pitchFamily="34" charset="0"/>
                <a:sym typeface="+mn-ea"/>
              </a:rPr>
              <a:t>YahBoom       </a:t>
            </a:r>
            <a:r>
              <a:rPr lang="en-US" altLang="zh-CN" sz="2800">
                <a:solidFill>
                  <a:schemeClr val="bg1"/>
                </a:solidFill>
                <a:latin typeface="Arial" pitchFamily="34" charset="0"/>
                <a:ea typeface="Arial" pitchFamily="34" charset="0"/>
                <a:sym typeface="+mn-ea"/>
              </a:rPr>
              <a:t>micro:bit</a:t>
            </a:r>
            <a:r>
              <a:rPr lang="zh-CN" altLang="en-US" sz="2800">
                <a:solidFill>
                  <a:schemeClr val="bg1"/>
                </a:solidFill>
                <a:latin typeface="Arial" pitchFamily="34" charset="0"/>
                <a:ea typeface="Arial" pitchFamily="34" charset="0"/>
                <a:sym typeface="+mn-ea"/>
              </a:rPr>
              <a:t> video tutorial</a:t>
            </a:r>
            <a:endParaRPr lang="zh-CN" altLang="en-US" sz="2800"/>
          </a:p>
        </p:txBody>
      </p:sp>
      <p:sp>
        <p:nvSpPr>
          <p:cNvPr id="2" name="文本框 1"/>
          <p:cNvSpPr txBox="1"/>
          <p:nvPr/>
        </p:nvSpPr>
        <p:spPr>
          <a:xfrm>
            <a:off x="3931285" y="1210310"/>
            <a:ext cx="6590665" cy="2061210"/>
          </a:xfrm>
          <a:prstGeom prst="rect">
            <a:avLst/>
          </a:prstGeom>
          <a:noFill/>
        </p:spPr>
        <p:txBody>
          <a:bodyPr wrap="square" rtlCol="0">
            <a:spAutoFit/>
          </a:bodyPr>
          <a:p>
            <a:r>
              <a:rPr lang="en-US" altLang="zh-CN" sz="3200" dirty="0">
                <a:solidFill>
                  <a:schemeClr val="accent5">
                    <a:lumMod val="75000"/>
                  </a:schemeClr>
                </a:solidFill>
                <a:latin typeface="Arial" pitchFamily="34" charset="0"/>
                <a:ea typeface="Arial" pitchFamily="34" charset="0"/>
                <a:sym typeface="+mn-ea"/>
              </a:rPr>
              <a:t>●  1 X BBC micro:bit</a:t>
            </a:r>
            <a:r>
              <a:rPr lang="zh-CN" altLang="zh-CN" sz="3200" dirty="0">
                <a:solidFill>
                  <a:schemeClr val="accent5">
                    <a:lumMod val="75000"/>
                  </a:schemeClr>
                </a:solidFill>
                <a:latin typeface="Arial" pitchFamily="34" charset="0"/>
                <a:ea typeface="Arial" pitchFamily="34" charset="0"/>
                <a:sym typeface="+mn-ea"/>
              </a:rPr>
              <a:t> </a:t>
            </a:r>
            <a:endParaRPr lang="en-US" altLang="zh-CN" sz="3200" dirty="0">
              <a:solidFill>
                <a:schemeClr val="accent5">
                  <a:lumMod val="75000"/>
                </a:schemeClr>
              </a:solidFill>
              <a:latin typeface="Arial" pitchFamily="34" charset="0"/>
              <a:ea typeface="Arial" pitchFamily="34" charset="0"/>
              <a:sym typeface="+mn-ea"/>
            </a:endParaRPr>
          </a:p>
          <a:p>
            <a:r>
              <a:rPr lang="en-US" altLang="zh-CN" sz="3200" dirty="0">
                <a:solidFill>
                  <a:schemeClr val="accent5">
                    <a:lumMod val="75000"/>
                  </a:schemeClr>
                </a:solidFill>
                <a:latin typeface="Arial" pitchFamily="34" charset="0"/>
                <a:ea typeface="Arial" pitchFamily="34" charset="0"/>
                <a:sym typeface="+mn-ea"/>
              </a:rPr>
              <a:t>●  1 X micro:bit</a:t>
            </a:r>
            <a:r>
              <a:rPr lang="zh-CN" altLang="zh-CN" sz="3200" dirty="0">
                <a:solidFill>
                  <a:schemeClr val="accent5">
                    <a:lumMod val="75000"/>
                  </a:schemeClr>
                </a:solidFill>
                <a:latin typeface="Arial" pitchFamily="34" charset="0"/>
                <a:ea typeface="Arial" pitchFamily="34" charset="0"/>
                <a:sym typeface="+mn-ea"/>
              </a:rPr>
              <a:t> </a:t>
            </a:r>
            <a:r>
              <a:rPr lang="en-US" altLang="zh-CN" sz="3200" dirty="0">
                <a:solidFill>
                  <a:schemeClr val="accent5">
                    <a:lumMod val="75000"/>
                  </a:schemeClr>
                </a:solidFill>
                <a:latin typeface="Arial" pitchFamily="34" charset="0"/>
                <a:ea typeface="Arial" pitchFamily="34" charset="0"/>
                <a:sym typeface="+mn-ea"/>
              </a:rPr>
              <a:t>expansion board</a:t>
            </a:r>
            <a:endParaRPr lang="en-US" altLang="zh-CN" sz="3200" dirty="0">
              <a:solidFill>
                <a:schemeClr val="accent5">
                  <a:lumMod val="75000"/>
                </a:schemeClr>
              </a:solidFill>
              <a:latin typeface="Arial" pitchFamily="34" charset="0"/>
              <a:ea typeface="Arial" pitchFamily="34" charset="0"/>
              <a:sym typeface="+mn-ea"/>
            </a:endParaRPr>
          </a:p>
          <a:p>
            <a:r>
              <a:rPr lang="en-US" altLang="zh-CN" sz="3200" dirty="0">
                <a:solidFill>
                  <a:schemeClr val="accent5">
                    <a:lumMod val="75000"/>
                  </a:schemeClr>
                </a:solidFill>
                <a:latin typeface="Arial" pitchFamily="34" charset="0"/>
                <a:ea typeface="Arial" pitchFamily="34" charset="0"/>
                <a:sym typeface="+mn-ea"/>
              </a:rPr>
              <a:t>●  1 X USB cable</a:t>
            </a:r>
            <a:endParaRPr lang="en-US" altLang="zh-CN" sz="3200" dirty="0">
              <a:solidFill>
                <a:schemeClr val="accent5">
                  <a:lumMod val="75000"/>
                </a:schemeClr>
              </a:solidFill>
              <a:latin typeface="Arial" pitchFamily="34" charset="0"/>
              <a:ea typeface="Arial" pitchFamily="34" charset="0"/>
            </a:endParaRPr>
          </a:p>
          <a:p>
            <a:r>
              <a:rPr lang="en-US" altLang="zh-CN" sz="3200" dirty="0">
                <a:solidFill>
                  <a:schemeClr val="accent5">
                    <a:lumMod val="75000"/>
                  </a:schemeClr>
                </a:solidFill>
                <a:latin typeface="Arial" pitchFamily="34" charset="0"/>
                <a:ea typeface="Arial" pitchFamily="34" charset="0"/>
                <a:sym typeface="+mn-ea"/>
              </a:rPr>
              <a:t>●  1 X Infrared controller</a:t>
            </a:r>
            <a:endParaRPr lang="en-US" sz="3200" dirty="0">
              <a:solidFill>
                <a:schemeClr val="accent5">
                  <a:lumMod val="75000"/>
                </a:schemeClr>
              </a:solidFill>
              <a:latin typeface="Arial" pitchFamily="34" charset="0"/>
              <a:ea typeface="Arial" pitchFamily="34" charset="0"/>
              <a:sym typeface="+mn-ea"/>
            </a:endParaRPr>
          </a:p>
        </p:txBody>
      </p:sp>
      <p:sp>
        <p:nvSpPr>
          <p:cNvPr id="26" name="任意多边形 25"/>
          <p:cNvSpPr/>
          <p:nvPr/>
        </p:nvSpPr>
        <p:spPr>
          <a:xfrm>
            <a:off x="638175" y="2002155"/>
            <a:ext cx="2078990" cy="1271905"/>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691691" y="2591491"/>
            <a:ext cx="2118360" cy="521970"/>
          </a:xfrm>
          <a:prstGeom prst="rect">
            <a:avLst/>
          </a:prstGeom>
          <a:noFill/>
        </p:spPr>
        <p:txBody>
          <a:bodyPr wrap="none" rtlCol="0">
            <a:spAutoFit/>
          </a:bodyPr>
          <a:p>
            <a:r>
              <a:rPr lang="en-US" altLang="zh-CN" sz="2800" dirty="0">
                <a:solidFill>
                  <a:schemeClr val="accent5">
                    <a:lumMod val="75000"/>
                  </a:schemeClr>
                </a:solidFill>
                <a:latin typeface="Arial" pitchFamily="34" charset="0"/>
                <a:ea typeface="Arial" pitchFamily="34" charset="0"/>
              </a:rPr>
              <a:t>Preparation </a:t>
            </a:r>
            <a:endParaRPr lang="en-US" altLang="zh-CN" sz="2800" dirty="0">
              <a:solidFill>
                <a:schemeClr val="accent5">
                  <a:lumMod val="75000"/>
                </a:schemeClr>
              </a:solidFill>
              <a:latin typeface="Arial" pitchFamily="34" charset="0"/>
              <a:ea typeface="Arial" pitchFamily="34" charset="0"/>
            </a:endParaRPr>
          </a:p>
        </p:txBody>
      </p:sp>
      <p:sp>
        <p:nvSpPr>
          <p:cNvPr id="5" name="文本框 4"/>
          <p:cNvSpPr txBox="1"/>
          <p:nvPr/>
        </p:nvSpPr>
        <p:spPr>
          <a:xfrm>
            <a:off x="3037572" y="867343"/>
            <a:ext cx="1589405" cy="460375"/>
          </a:xfrm>
          <a:prstGeom prst="rect">
            <a:avLst/>
          </a:prstGeom>
          <a:noFill/>
        </p:spPr>
        <p:txBody>
          <a:bodyPr wrap="none" rtlCol="0">
            <a:spAutoFit/>
          </a:bodyPr>
          <a:p>
            <a:pPr algn="l"/>
            <a:r>
              <a:rPr lang="zh-CN" altLang="en-US" sz="2400" dirty="0">
                <a:solidFill>
                  <a:schemeClr val="accent5">
                    <a:lumMod val="75000"/>
                  </a:schemeClr>
                </a:solidFill>
                <a:latin typeface="Arial" pitchFamily="34" charset="0"/>
                <a:ea typeface="Arial" pitchFamily="34" charset="0"/>
              </a:rPr>
              <a:t>Hardware</a:t>
            </a:r>
            <a:r>
              <a:rPr lang="en-US" altLang="zh-CN" sz="2400" dirty="0">
                <a:solidFill>
                  <a:schemeClr val="accent5">
                    <a:lumMod val="75000"/>
                  </a:schemeClr>
                </a:solidFill>
                <a:latin typeface="Arial" pitchFamily="34" charset="0"/>
                <a:ea typeface="Arial" pitchFamily="34" charset="0"/>
              </a:rPr>
              <a:t>:</a:t>
            </a:r>
            <a:endParaRPr lang="en-US" altLang="zh-CN" sz="2400" dirty="0">
              <a:solidFill>
                <a:schemeClr val="accent5">
                  <a:lumMod val="75000"/>
                </a:schemeClr>
              </a:solidFill>
              <a:latin typeface="Arial" pitchFamily="34" charset="0"/>
              <a:ea typeface="Arial" pitchFamily="34" charset="0"/>
            </a:endParaRPr>
          </a:p>
        </p:txBody>
      </p:sp>
      <p:sp>
        <p:nvSpPr>
          <p:cNvPr id="8" name="文本框 7"/>
          <p:cNvSpPr txBox="1"/>
          <p:nvPr/>
        </p:nvSpPr>
        <p:spPr>
          <a:xfrm>
            <a:off x="2764155" y="3196590"/>
            <a:ext cx="8801735" cy="2590800"/>
          </a:xfrm>
          <a:prstGeom prst="rect">
            <a:avLst/>
          </a:prstGeom>
          <a:noFill/>
        </p:spPr>
        <p:txBody>
          <a:bodyPr wrap="square" rtlCol="0">
            <a:spAutoFit/>
          </a:bodyPr>
          <a:p>
            <a:pPr algn="l"/>
            <a:r>
              <a:rPr sz="2400" dirty="0">
                <a:solidFill>
                  <a:schemeClr val="accent5">
                    <a:lumMod val="75000"/>
                  </a:schemeClr>
                </a:solidFill>
                <a:latin typeface="Arial" pitchFamily="34" charset="0"/>
                <a:ea typeface="Arial" pitchFamily="34" charset="0"/>
                <a:sym typeface="+mn-ea"/>
              </a:rPr>
              <a:t>Then the micro:bit is connected to the computer through USB, and the computer will pop up a U disk and click the URL in the U disk to enter the programming interface. </a:t>
            </a:r>
            <a:r>
              <a:rPr lang="en-US" sz="2400" dirty="0">
                <a:solidFill>
                  <a:schemeClr val="accent5">
                    <a:lumMod val="75000"/>
                  </a:schemeClr>
                </a:solidFill>
                <a:latin typeface="Arial" pitchFamily="34" charset="0"/>
                <a:ea typeface="Arial" pitchFamily="34" charset="0"/>
                <a:sym typeface="+mn-ea"/>
              </a:rPr>
              <a:t>Input this URL </a:t>
            </a:r>
            <a:r>
              <a:rPr lang="en-US" sz="2400" dirty="0">
                <a:solidFill>
                  <a:srgbClr val="FF0000"/>
                </a:solidFill>
                <a:latin typeface="Arial" pitchFamily="34" charset="0"/>
                <a:ea typeface="Arial" pitchFamily="34" charset="0"/>
                <a:sym typeface="+mn-ea"/>
              </a:rPr>
              <a:t>https://github.com/lzty634158/yahboom_mbit_en </a:t>
            </a:r>
            <a:r>
              <a:rPr lang="en-US" sz="2400" dirty="0">
                <a:solidFill>
                  <a:schemeClr val="accent5"/>
                </a:solidFill>
                <a:latin typeface="Arial" pitchFamily="34" charset="0"/>
                <a:ea typeface="Arial" pitchFamily="34" charset="0"/>
                <a:sym typeface="+mn-ea"/>
              </a:rPr>
              <a:t>and </a:t>
            </a:r>
            <a:r>
              <a:rPr lang="en-US" sz="2400" dirty="0">
                <a:solidFill>
                  <a:srgbClr val="FF0000"/>
                </a:solidFill>
                <a:latin typeface="Arial" pitchFamily="34" charset="0"/>
                <a:ea typeface="Arial" pitchFamily="34" charset="0"/>
                <a:sym typeface="+mn-ea"/>
              </a:rPr>
              <a:t>https://github.com/YahboomTechnology/Yahboom_IR</a:t>
            </a:r>
            <a:r>
              <a:rPr lang="en-US" sz="2400" dirty="0">
                <a:solidFill>
                  <a:srgbClr val="FF0000"/>
                </a:solidFill>
                <a:latin typeface="Arial" pitchFamily="34" charset="0"/>
                <a:ea typeface="Arial" pitchFamily="34" charset="0"/>
                <a:sym typeface="+mn-ea"/>
              </a:rPr>
              <a:t> </a:t>
            </a:r>
            <a:r>
              <a:rPr lang="en-US" sz="2400" dirty="0">
                <a:solidFill>
                  <a:schemeClr val="accent5">
                    <a:lumMod val="75000"/>
                  </a:schemeClr>
                </a:solidFill>
                <a:latin typeface="Arial" pitchFamily="34" charset="0"/>
                <a:ea typeface="Arial" pitchFamily="34" charset="0"/>
                <a:sym typeface="+mn-ea"/>
              </a:rPr>
              <a:t>to get the package.</a:t>
            </a:r>
            <a:endParaRPr lang="en-US" sz="2400" dirty="0">
              <a:solidFill>
                <a:schemeClr val="accent5">
                  <a:lumMod val="75000"/>
                </a:schemeClr>
              </a:solidFill>
              <a:latin typeface="Arial" pitchFamily="34" charset="0"/>
              <a:ea typeface="Arial" pitchFamily="34" charset="0"/>
              <a:sym typeface="+mn-ea"/>
            </a:endParaRPr>
          </a:p>
          <a:p>
            <a:pPr algn="l"/>
            <a:endParaRPr lang="zh-CN" altLang="en-US" sz="2000" dirty="0">
              <a:solidFill>
                <a:schemeClr val="accent5">
                  <a:lumMod val="75000"/>
                </a:schemeClr>
              </a:solidFill>
              <a:latin typeface="Arial" pitchFamily="34" charset="0"/>
              <a:ea typeface="Arial" pitchFamily="34" charset="0"/>
            </a:endParaRPr>
          </a:p>
        </p:txBody>
      </p:sp>
      <p:pic>
        <p:nvPicPr>
          <p:cNvPr id="17" name="图片 16" descr="新Logo标志 - 长方形"/>
          <p:cNvPicPr>
            <a:picLocks noChangeAspect="1"/>
          </p:cNvPicPr>
          <p:nvPr/>
        </p:nvPicPr>
        <p:blipFill>
          <a:blip r:embed="rId1"/>
          <a:stretch>
            <a:fillRect/>
          </a:stretch>
        </p:blipFill>
        <p:spPr>
          <a:xfrm>
            <a:off x="1569720" y="37465"/>
            <a:ext cx="1351915" cy="6762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p:comb dir="vert"/>
      </p:transition>
    </mc:Choice>
    <mc:Fallback>
      <p:transition spd="slow">
        <p:comb dir="vert"/>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文本框 14"/>
          <p:cNvSpPr txBox="1"/>
          <p:nvPr/>
        </p:nvSpPr>
        <p:spPr>
          <a:xfrm>
            <a:off x="75565" y="45085"/>
            <a:ext cx="10042525" cy="583565"/>
          </a:xfrm>
          <a:prstGeom prst="rect">
            <a:avLst/>
          </a:prstGeom>
          <a:noFill/>
        </p:spPr>
        <p:txBody>
          <a:bodyPr wrap="square" rtlCol="0" anchor="t">
            <a:spAutoFit/>
          </a:bodyPr>
          <a:p>
            <a:r>
              <a:rPr lang="en-US" altLang="zh-CN" sz="3200">
                <a:solidFill>
                  <a:schemeClr val="bg1"/>
                </a:solidFill>
                <a:latin typeface="Arial" pitchFamily="34" charset="0"/>
                <a:ea typeface="Arial" pitchFamily="34" charset="0"/>
              </a:rPr>
              <a:t>                     </a:t>
            </a:r>
            <a:r>
              <a:rPr lang="zh-CN" altLang="en-US" sz="3200">
                <a:solidFill>
                  <a:schemeClr val="bg1"/>
                </a:solidFill>
                <a:latin typeface="Arial" pitchFamily="34" charset="0"/>
                <a:ea typeface="Arial" pitchFamily="34" charset="0"/>
              </a:rPr>
              <a:t>            </a:t>
            </a:r>
            <a:r>
              <a:rPr lang="en-US" altLang="zh-CN" sz="3200">
                <a:solidFill>
                  <a:schemeClr val="bg1"/>
                </a:solidFill>
                <a:latin typeface="Arial" pitchFamily="34" charset="0"/>
                <a:ea typeface="Arial" pitchFamily="34" charset="0"/>
              </a:rPr>
              <a:t>micro:bit</a:t>
            </a:r>
            <a:r>
              <a:rPr lang="zh-CN" altLang="zh-CN" sz="3200">
                <a:solidFill>
                  <a:schemeClr val="bg1"/>
                </a:solidFill>
                <a:latin typeface="Arial" pitchFamily="34" charset="0"/>
                <a:ea typeface="Arial" pitchFamily="34" charset="0"/>
                <a:sym typeface="+mn-ea"/>
              </a:rPr>
              <a:t> robot entry tutorial</a:t>
            </a:r>
            <a:r>
              <a:rPr lang="zh-CN" altLang="en-US" sz="2800">
                <a:solidFill>
                  <a:schemeClr val="bg1"/>
                </a:solidFill>
                <a:latin typeface="Arial" pitchFamily="34" charset="0"/>
                <a:ea typeface="Arial" pitchFamily="34" charset="0"/>
              </a:rPr>
              <a:t> </a:t>
            </a:r>
            <a:r>
              <a:rPr lang="zh-CN" altLang="en-US" sz="2800" u="sng">
                <a:latin typeface="icomoon" charset="0"/>
                <a:ea typeface="Yu Gothic UI Semibold" charset="-128"/>
              </a:rPr>
              <a:t>                                </a:t>
            </a:r>
            <a:endParaRPr lang="zh-CN" altLang="en-US" sz="2800" u="sng">
              <a:latin typeface="icomoon" charset="0"/>
              <a:ea typeface="Yu Gothic UI Semibold" charset="-128"/>
            </a:endParaRPr>
          </a:p>
        </p:txBody>
      </p:sp>
      <p:sp>
        <p:nvSpPr>
          <p:cNvPr id="16" name="任意多边形 15"/>
          <p:cNvSpPr/>
          <p:nvPr/>
        </p:nvSpPr>
        <p:spPr>
          <a:xfrm>
            <a:off x="0" y="5972810"/>
            <a:ext cx="12192000" cy="89725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Arial" pitchFamily="34" charset="0"/>
                <a:ea typeface="Arial" pitchFamily="34" charset="0"/>
                <a:sym typeface="+mn-ea"/>
              </a:rPr>
              <a:t> </a:t>
            </a:r>
            <a:r>
              <a:rPr lang="zh-CN" altLang="en-US" sz="2800">
                <a:solidFill>
                  <a:schemeClr val="bg1"/>
                </a:solidFill>
                <a:latin typeface="Arial" pitchFamily="34" charset="0"/>
                <a:ea typeface="Arial" pitchFamily="34" charset="0"/>
                <a:sym typeface="+mn-ea"/>
              </a:rPr>
              <a:t>YahBoom     </a:t>
            </a:r>
            <a:r>
              <a:rPr lang="en-US" altLang="zh-CN" sz="2800">
                <a:solidFill>
                  <a:schemeClr val="bg1"/>
                </a:solidFill>
                <a:latin typeface="Arial" pitchFamily="34" charset="0"/>
                <a:ea typeface="Arial" pitchFamily="34" charset="0"/>
                <a:sym typeface="+mn-ea"/>
              </a:rPr>
              <a:t>micro:bit</a:t>
            </a:r>
            <a:r>
              <a:rPr lang="zh-CN" altLang="en-US" sz="2800">
                <a:solidFill>
                  <a:schemeClr val="bg1"/>
                </a:solidFill>
                <a:latin typeface="Arial" pitchFamily="34" charset="0"/>
                <a:ea typeface="Arial" pitchFamily="34" charset="0"/>
                <a:sym typeface="+mn-ea"/>
              </a:rPr>
              <a:t> video tutorial</a:t>
            </a:r>
            <a:endParaRPr lang="zh-CN" altLang="en-US" sz="2800"/>
          </a:p>
        </p:txBody>
      </p:sp>
      <p:sp>
        <p:nvSpPr>
          <p:cNvPr id="6" name="文本框 5"/>
          <p:cNvSpPr txBox="1"/>
          <p:nvPr/>
        </p:nvSpPr>
        <p:spPr>
          <a:xfrm>
            <a:off x="613410" y="628650"/>
            <a:ext cx="1115060" cy="521970"/>
          </a:xfrm>
          <a:prstGeom prst="rect">
            <a:avLst/>
          </a:prstGeom>
          <a:noFill/>
        </p:spPr>
        <p:txBody>
          <a:bodyPr wrap="none" rtlCol="0" anchor="t">
            <a:spAutoFit/>
          </a:bodyPr>
          <a:p>
            <a:r>
              <a:rPr lang="en-US" altLang="zh-CN" sz="2800" dirty="0" smtClean="0">
                <a:solidFill>
                  <a:schemeClr val="accent5">
                    <a:lumMod val="75000"/>
                  </a:schemeClr>
                </a:solidFill>
                <a:latin typeface="Arial" pitchFamily="34" charset="0"/>
                <a:ea typeface="Arial" pitchFamily="34" charset="0"/>
                <a:sym typeface="+mn-ea"/>
              </a:rPr>
              <a:t>Part 2</a:t>
            </a:r>
            <a:endParaRPr lang="en-US" altLang="zh-CN" sz="2800" dirty="0" smtClean="0">
              <a:solidFill>
                <a:schemeClr val="accent5">
                  <a:lumMod val="75000"/>
                </a:schemeClr>
              </a:solidFill>
              <a:latin typeface="Arial" pitchFamily="34" charset="0"/>
              <a:ea typeface="Arial" pitchFamily="34" charset="0"/>
              <a:sym typeface="+mn-ea"/>
            </a:endParaRPr>
          </a:p>
        </p:txBody>
      </p:sp>
      <p:sp>
        <p:nvSpPr>
          <p:cNvPr id="26" name="任意多边形 25"/>
          <p:cNvSpPr/>
          <p:nvPr/>
        </p:nvSpPr>
        <p:spPr>
          <a:xfrm>
            <a:off x="75565" y="1835150"/>
            <a:ext cx="2078990" cy="1271905"/>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矩形 4"/>
          <p:cNvSpPr/>
          <p:nvPr/>
        </p:nvSpPr>
        <p:spPr>
          <a:xfrm>
            <a:off x="162498" y="2263367"/>
            <a:ext cx="2311400" cy="1383665"/>
          </a:xfrm>
          <a:prstGeom prst="rect">
            <a:avLst/>
          </a:prstGeom>
          <a:noFill/>
        </p:spPr>
        <p:txBody>
          <a:bodyPr wrap="square" rtlCol="0">
            <a:spAutoFit/>
          </a:bodyPr>
          <a:p>
            <a:r>
              <a:rPr lang="en-US" altLang="zh-CN" sz="2800" dirty="0">
                <a:solidFill>
                  <a:schemeClr val="accent5">
                    <a:lumMod val="75000"/>
                  </a:schemeClr>
                </a:solidFill>
                <a:latin typeface="Arial" pitchFamily="34" charset="0"/>
                <a:ea typeface="Arial" pitchFamily="34" charset="0"/>
              </a:rPr>
              <a:t>Search for blocks</a:t>
            </a:r>
            <a:endParaRPr lang="en-US" altLang="zh-CN" sz="2800" dirty="0">
              <a:solidFill>
                <a:schemeClr val="accent5">
                  <a:lumMod val="75000"/>
                </a:schemeClr>
              </a:solidFill>
              <a:latin typeface="Arial" pitchFamily="34" charset="0"/>
              <a:ea typeface="Arial" pitchFamily="34" charset="0"/>
            </a:endParaRPr>
          </a:p>
          <a:p>
            <a:endParaRPr lang="zh-CN" altLang="en-US" sz="2800" dirty="0">
              <a:solidFill>
                <a:schemeClr val="accent5">
                  <a:lumMod val="75000"/>
                </a:schemeClr>
              </a:solidFill>
              <a:latin typeface="Arial" pitchFamily="34" charset="0"/>
              <a:ea typeface="Arial" pitchFamily="34" charset="0"/>
            </a:endParaRPr>
          </a:p>
        </p:txBody>
      </p:sp>
      <p:pic>
        <p:nvPicPr>
          <p:cNvPr id="4" name="图片 3"/>
          <p:cNvPicPr>
            <a:picLocks noChangeAspect="1"/>
          </p:cNvPicPr>
          <p:nvPr/>
        </p:nvPicPr>
        <p:blipFill>
          <a:blip r:embed="rId1"/>
          <a:stretch>
            <a:fillRect/>
          </a:stretch>
        </p:blipFill>
        <p:spPr>
          <a:xfrm>
            <a:off x="4596130" y="808990"/>
            <a:ext cx="3860800" cy="5315585"/>
          </a:xfrm>
          <a:prstGeom prst="rect">
            <a:avLst/>
          </a:prstGeom>
        </p:spPr>
      </p:pic>
      <p:pic>
        <p:nvPicPr>
          <p:cNvPr id="17" name="图片 16" descr="新Logo标志 - 长方形"/>
          <p:cNvPicPr>
            <a:picLocks noChangeAspect="1"/>
          </p:cNvPicPr>
          <p:nvPr/>
        </p:nvPicPr>
        <p:blipFill>
          <a:blip r:embed="rId2"/>
          <a:stretch>
            <a:fillRect/>
          </a:stretch>
        </p:blipFill>
        <p:spPr>
          <a:xfrm>
            <a:off x="1569720" y="37465"/>
            <a:ext cx="1351915" cy="6762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p:zoom/>
      </p:transition>
    </mc:Choice>
    <mc:Fallback>
      <p:transition spd="slow">
        <p:zoom/>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文本框 14"/>
          <p:cNvSpPr txBox="1"/>
          <p:nvPr/>
        </p:nvSpPr>
        <p:spPr>
          <a:xfrm>
            <a:off x="75565" y="45085"/>
            <a:ext cx="10042525" cy="583565"/>
          </a:xfrm>
          <a:prstGeom prst="rect">
            <a:avLst/>
          </a:prstGeom>
          <a:noFill/>
        </p:spPr>
        <p:txBody>
          <a:bodyPr wrap="square" rtlCol="0" anchor="t">
            <a:spAutoFit/>
          </a:bodyPr>
          <a:p>
            <a:r>
              <a:rPr lang="en-US" altLang="zh-CN" sz="3200">
                <a:solidFill>
                  <a:schemeClr val="bg1"/>
                </a:solidFill>
                <a:latin typeface="Arial" pitchFamily="34" charset="0"/>
                <a:ea typeface="Arial" pitchFamily="34" charset="0"/>
              </a:rPr>
              <a:t>                     </a:t>
            </a:r>
            <a:r>
              <a:rPr lang="zh-CN" altLang="en-US" sz="3200">
                <a:solidFill>
                  <a:schemeClr val="bg1"/>
                </a:solidFill>
                <a:latin typeface="Arial" pitchFamily="34" charset="0"/>
                <a:ea typeface="Arial" pitchFamily="34" charset="0"/>
              </a:rPr>
              <a:t>            </a:t>
            </a:r>
            <a:r>
              <a:rPr lang="en-US" altLang="zh-CN" sz="3200">
                <a:solidFill>
                  <a:schemeClr val="bg1"/>
                </a:solidFill>
                <a:latin typeface="Arial" pitchFamily="34" charset="0"/>
                <a:ea typeface="Arial" pitchFamily="34" charset="0"/>
              </a:rPr>
              <a:t>micro:bit</a:t>
            </a:r>
            <a:r>
              <a:rPr lang="zh-CN" altLang="zh-CN" sz="3200">
                <a:solidFill>
                  <a:schemeClr val="bg1"/>
                </a:solidFill>
                <a:latin typeface="Arial" pitchFamily="34" charset="0"/>
                <a:ea typeface="Arial" pitchFamily="34" charset="0"/>
                <a:sym typeface="+mn-ea"/>
              </a:rPr>
              <a:t> robot entry tutorial</a:t>
            </a:r>
            <a:r>
              <a:rPr lang="zh-CN" altLang="en-US" sz="2800">
                <a:solidFill>
                  <a:schemeClr val="bg1"/>
                </a:solidFill>
                <a:latin typeface="Arial" pitchFamily="34" charset="0"/>
                <a:ea typeface="Arial" pitchFamily="34" charset="0"/>
              </a:rPr>
              <a:t> </a:t>
            </a:r>
            <a:r>
              <a:rPr lang="zh-CN" altLang="en-US" sz="2800" u="sng">
                <a:latin typeface="icomoon" charset="0"/>
                <a:ea typeface="Yu Gothic UI Semibold" charset="-128"/>
              </a:rPr>
              <a:t>                                </a:t>
            </a:r>
            <a:endParaRPr lang="zh-CN" altLang="en-US" sz="2800" u="sng">
              <a:latin typeface="icomoon" charset="0"/>
              <a:ea typeface="Yu Gothic UI Semibold" charset="-128"/>
            </a:endParaRPr>
          </a:p>
        </p:txBody>
      </p:sp>
      <p:sp>
        <p:nvSpPr>
          <p:cNvPr id="16" name="任意多边形 15"/>
          <p:cNvSpPr/>
          <p:nvPr/>
        </p:nvSpPr>
        <p:spPr>
          <a:xfrm>
            <a:off x="0" y="5972810"/>
            <a:ext cx="12192000" cy="89725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Arial" pitchFamily="34" charset="0"/>
                <a:ea typeface="Arial" pitchFamily="34" charset="0"/>
                <a:sym typeface="+mn-ea"/>
              </a:rPr>
              <a:t> </a:t>
            </a:r>
            <a:r>
              <a:rPr lang="zh-CN" altLang="en-US" sz="2800">
                <a:solidFill>
                  <a:schemeClr val="bg1"/>
                </a:solidFill>
                <a:latin typeface="Arial" pitchFamily="34" charset="0"/>
                <a:ea typeface="Arial" pitchFamily="34" charset="0"/>
                <a:sym typeface="+mn-ea"/>
              </a:rPr>
              <a:t>YahBoom     </a:t>
            </a:r>
            <a:r>
              <a:rPr lang="en-US" altLang="zh-CN" sz="2800">
                <a:solidFill>
                  <a:schemeClr val="bg1"/>
                </a:solidFill>
                <a:latin typeface="Arial" pitchFamily="34" charset="0"/>
                <a:ea typeface="Arial" pitchFamily="34" charset="0"/>
                <a:sym typeface="+mn-ea"/>
              </a:rPr>
              <a:t>micro:bit</a:t>
            </a:r>
            <a:r>
              <a:rPr lang="zh-CN" altLang="en-US" sz="2800">
                <a:solidFill>
                  <a:schemeClr val="bg1"/>
                </a:solidFill>
                <a:latin typeface="Arial" pitchFamily="34" charset="0"/>
                <a:ea typeface="Arial" pitchFamily="34" charset="0"/>
                <a:sym typeface="+mn-ea"/>
              </a:rPr>
              <a:t> video tutorial</a:t>
            </a:r>
            <a:endParaRPr lang="zh-CN" altLang="en-US" sz="2800"/>
          </a:p>
        </p:txBody>
      </p:sp>
      <p:sp>
        <p:nvSpPr>
          <p:cNvPr id="6" name="文本框 5"/>
          <p:cNvSpPr txBox="1"/>
          <p:nvPr/>
        </p:nvSpPr>
        <p:spPr>
          <a:xfrm>
            <a:off x="613410" y="628650"/>
            <a:ext cx="1099820" cy="521970"/>
          </a:xfrm>
          <a:prstGeom prst="rect">
            <a:avLst/>
          </a:prstGeom>
          <a:noFill/>
        </p:spPr>
        <p:txBody>
          <a:bodyPr wrap="none" rtlCol="0" anchor="t">
            <a:spAutoFit/>
          </a:bodyPr>
          <a:p>
            <a:r>
              <a:rPr lang="en-US" altLang="zh-CN" sz="2800" dirty="0" smtClean="0">
                <a:solidFill>
                  <a:schemeClr val="accent5">
                    <a:lumMod val="75000"/>
                  </a:schemeClr>
                </a:solidFill>
                <a:latin typeface="Arial" pitchFamily="34" charset="0"/>
                <a:ea typeface="Arial" pitchFamily="34" charset="0"/>
                <a:sym typeface="+mn-ea"/>
              </a:rPr>
              <a:t>Part 3</a:t>
            </a:r>
            <a:endParaRPr lang="en-US" altLang="zh-CN" sz="2800" dirty="0" smtClean="0">
              <a:solidFill>
                <a:schemeClr val="accent5">
                  <a:lumMod val="75000"/>
                </a:schemeClr>
              </a:solidFill>
              <a:latin typeface="Arial" pitchFamily="34" charset="0"/>
              <a:ea typeface="Arial" pitchFamily="34" charset="0"/>
              <a:sym typeface="+mn-ea"/>
            </a:endParaRPr>
          </a:p>
        </p:txBody>
      </p:sp>
      <p:sp>
        <p:nvSpPr>
          <p:cNvPr id="26" name="任意多边形 25"/>
          <p:cNvSpPr/>
          <p:nvPr/>
        </p:nvSpPr>
        <p:spPr>
          <a:xfrm>
            <a:off x="518795" y="1852295"/>
            <a:ext cx="2078990" cy="1271905"/>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矩形 4"/>
          <p:cNvSpPr/>
          <p:nvPr/>
        </p:nvSpPr>
        <p:spPr>
          <a:xfrm>
            <a:off x="613348" y="2262732"/>
            <a:ext cx="2311400" cy="1383665"/>
          </a:xfrm>
          <a:prstGeom prst="rect">
            <a:avLst/>
          </a:prstGeom>
          <a:noFill/>
        </p:spPr>
        <p:txBody>
          <a:bodyPr wrap="square" rtlCol="0">
            <a:spAutoFit/>
          </a:bodyPr>
          <a:p>
            <a:r>
              <a:rPr lang="en-US" altLang="zh-CN" sz="2800" dirty="0">
                <a:solidFill>
                  <a:schemeClr val="accent5">
                    <a:lumMod val="75000"/>
                  </a:schemeClr>
                </a:solidFill>
                <a:latin typeface="Arial" pitchFamily="34" charset="0"/>
                <a:ea typeface="Arial" pitchFamily="34" charset="0"/>
              </a:rPr>
              <a:t>Search for blocks</a:t>
            </a:r>
            <a:endParaRPr lang="en-US" altLang="zh-CN" sz="2800" dirty="0">
              <a:solidFill>
                <a:schemeClr val="accent5">
                  <a:lumMod val="75000"/>
                </a:schemeClr>
              </a:solidFill>
              <a:latin typeface="Arial" pitchFamily="34" charset="0"/>
              <a:ea typeface="Arial" pitchFamily="34" charset="0"/>
            </a:endParaRPr>
          </a:p>
          <a:p>
            <a:endParaRPr lang="zh-CN" altLang="en-US" sz="2800" dirty="0">
              <a:solidFill>
                <a:schemeClr val="accent5">
                  <a:lumMod val="75000"/>
                </a:schemeClr>
              </a:solidFill>
              <a:latin typeface="Arial" pitchFamily="34" charset="0"/>
              <a:ea typeface="Arial" pitchFamily="34" charset="0"/>
            </a:endParaRPr>
          </a:p>
        </p:txBody>
      </p:sp>
      <p:pic>
        <p:nvPicPr>
          <p:cNvPr id="2" name="图片 1" descr="11_1_副本"/>
          <p:cNvPicPr>
            <a:picLocks noChangeAspect="1"/>
          </p:cNvPicPr>
          <p:nvPr/>
        </p:nvPicPr>
        <p:blipFill>
          <a:blip r:embed="rId1"/>
          <a:stretch>
            <a:fillRect/>
          </a:stretch>
        </p:blipFill>
        <p:spPr>
          <a:xfrm>
            <a:off x="4584065" y="809625"/>
            <a:ext cx="3834765" cy="5278120"/>
          </a:xfrm>
          <a:prstGeom prst="rect">
            <a:avLst/>
          </a:prstGeom>
        </p:spPr>
      </p:pic>
      <p:pic>
        <p:nvPicPr>
          <p:cNvPr id="17" name="图片 16" descr="新Logo标志 - 长方形"/>
          <p:cNvPicPr>
            <a:picLocks noChangeAspect="1"/>
          </p:cNvPicPr>
          <p:nvPr/>
        </p:nvPicPr>
        <p:blipFill>
          <a:blip r:embed="rId2"/>
          <a:stretch>
            <a:fillRect/>
          </a:stretch>
        </p:blipFill>
        <p:spPr>
          <a:xfrm>
            <a:off x="1569720" y="37465"/>
            <a:ext cx="1351915" cy="6762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p:checker/>
      </p:transition>
    </mc:Choice>
    <mc:Fallback>
      <p:transition spd="slow">
        <p:checker/>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文本框 14"/>
          <p:cNvSpPr txBox="1"/>
          <p:nvPr/>
        </p:nvSpPr>
        <p:spPr>
          <a:xfrm>
            <a:off x="75565" y="45085"/>
            <a:ext cx="10042525" cy="583565"/>
          </a:xfrm>
          <a:prstGeom prst="rect">
            <a:avLst/>
          </a:prstGeom>
          <a:noFill/>
        </p:spPr>
        <p:txBody>
          <a:bodyPr wrap="square" rtlCol="0" anchor="t">
            <a:spAutoFit/>
          </a:bodyPr>
          <a:p>
            <a:r>
              <a:rPr lang="en-US" altLang="zh-CN" sz="3200">
                <a:solidFill>
                  <a:schemeClr val="bg1"/>
                </a:solidFill>
                <a:latin typeface="Arial" pitchFamily="34" charset="0"/>
                <a:ea typeface="Arial" pitchFamily="34" charset="0"/>
              </a:rPr>
              <a:t>                     </a:t>
            </a:r>
            <a:r>
              <a:rPr lang="zh-CN" altLang="en-US" sz="3200">
                <a:solidFill>
                  <a:schemeClr val="bg1"/>
                </a:solidFill>
                <a:latin typeface="Arial" pitchFamily="34" charset="0"/>
                <a:ea typeface="Arial" pitchFamily="34" charset="0"/>
              </a:rPr>
              <a:t>            </a:t>
            </a:r>
            <a:r>
              <a:rPr lang="en-US" altLang="zh-CN" sz="3200">
                <a:solidFill>
                  <a:schemeClr val="bg1"/>
                </a:solidFill>
                <a:latin typeface="Arial" pitchFamily="34" charset="0"/>
                <a:ea typeface="Arial" pitchFamily="34" charset="0"/>
              </a:rPr>
              <a:t>micro:bit</a:t>
            </a:r>
            <a:r>
              <a:rPr lang="zh-CN" altLang="zh-CN" sz="3200">
                <a:solidFill>
                  <a:schemeClr val="bg1"/>
                </a:solidFill>
                <a:latin typeface="Arial" pitchFamily="34" charset="0"/>
                <a:ea typeface="Arial" pitchFamily="34" charset="0"/>
                <a:sym typeface="+mn-ea"/>
              </a:rPr>
              <a:t> robot entry tutorial</a:t>
            </a:r>
            <a:r>
              <a:rPr lang="zh-CN" altLang="en-US" sz="2800">
                <a:solidFill>
                  <a:schemeClr val="bg1"/>
                </a:solidFill>
                <a:latin typeface="Arial" pitchFamily="34" charset="0"/>
                <a:ea typeface="Arial" pitchFamily="34" charset="0"/>
              </a:rPr>
              <a:t> </a:t>
            </a:r>
            <a:r>
              <a:rPr lang="zh-CN" altLang="en-US" sz="2800" u="sng">
                <a:latin typeface="icomoon" charset="0"/>
                <a:ea typeface="Yu Gothic UI Semibold" charset="-128"/>
              </a:rPr>
              <a:t>                                </a:t>
            </a:r>
            <a:endParaRPr lang="zh-CN" altLang="en-US" sz="2800" u="sng">
              <a:latin typeface="icomoon" charset="0"/>
              <a:ea typeface="Yu Gothic UI Semibold" charset="-128"/>
            </a:endParaRPr>
          </a:p>
        </p:txBody>
      </p:sp>
      <p:sp>
        <p:nvSpPr>
          <p:cNvPr id="16" name="任意多边形 15"/>
          <p:cNvSpPr/>
          <p:nvPr/>
        </p:nvSpPr>
        <p:spPr>
          <a:xfrm>
            <a:off x="0" y="5972810"/>
            <a:ext cx="12192000" cy="89725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Arial" pitchFamily="34" charset="0"/>
                <a:ea typeface="Arial" pitchFamily="34" charset="0"/>
                <a:sym typeface="+mn-ea"/>
              </a:rPr>
              <a:t> </a:t>
            </a:r>
            <a:r>
              <a:rPr lang="zh-CN" altLang="en-US" sz="2800">
                <a:solidFill>
                  <a:schemeClr val="bg1"/>
                </a:solidFill>
                <a:latin typeface="Arial" pitchFamily="34" charset="0"/>
                <a:ea typeface="Arial" pitchFamily="34" charset="0"/>
                <a:sym typeface="+mn-ea"/>
              </a:rPr>
              <a:t>YahBoom     </a:t>
            </a:r>
            <a:r>
              <a:rPr lang="en-US" altLang="zh-CN" sz="2800">
                <a:solidFill>
                  <a:schemeClr val="bg1"/>
                </a:solidFill>
                <a:latin typeface="Arial" pitchFamily="34" charset="0"/>
                <a:ea typeface="Arial" pitchFamily="34" charset="0"/>
                <a:sym typeface="+mn-ea"/>
              </a:rPr>
              <a:t>micro:bit</a:t>
            </a:r>
            <a:r>
              <a:rPr lang="zh-CN" altLang="en-US" sz="2800">
                <a:solidFill>
                  <a:schemeClr val="bg1"/>
                </a:solidFill>
                <a:latin typeface="Arial" pitchFamily="34" charset="0"/>
                <a:ea typeface="Arial" pitchFamily="34" charset="0"/>
                <a:sym typeface="+mn-ea"/>
              </a:rPr>
              <a:t> video tutorial</a:t>
            </a:r>
            <a:endParaRPr lang="zh-CN" altLang="en-US" sz="2800"/>
          </a:p>
        </p:txBody>
      </p:sp>
      <p:sp>
        <p:nvSpPr>
          <p:cNvPr id="6" name="文本框 5"/>
          <p:cNvSpPr txBox="1"/>
          <p:nvPr/>
        </p:nvSpPr>
        <p:spPr>
          <a:xfrm>
            <a:off x="613410" y="628650"/>
            <a:ext cx="1099820" cy="521970"/>
          </a:xfrm>
          <a:prstGeom prst="rect">
            <a:avLst/>
          </a:prstGeom>
          <a:noFill/>
        </p:spPr>
        <p:txBody>
          <a:bodyPr wrap="none" rtlCol="0" anchor="t">
            <a:spAutoFit/>
          </a:bodyPr>
          <a:p>
            <a:r>
              <a:rPr lang="en-US" altLang="zh-CN" sz="2800" dirty="0" smtClean="0">
                <a:solidFill>
                  <a:schemeClr val="accent5">
                    <a:lumMod val="75000"/>
                  </a:schemeClr>
                </a:solidFill>
                <a:latin typeface="Arial" pitchFamily="34" charset="0"/>
                <a:ea typeface="Arial" pitchFamily="34" charset="0"/>
                <a:sym typeface="+mn-ea"/>
              </a:rPr>
              <a:t>Part 3</a:t>
            </a:r>
            <a:endParaRPr lang="en-US" altLang="zh-CN" sz="2800" dirty="0" smtClean="0">
              <a:solidFill>
                <a:schemeClr val="accent5">
                  <a:lumMod val="75000"/>
                </a:schemeClr>
              </a:solidFill>
              <a:latin typeface="Arial" pitchFamily="34" charset="0"/>
              <a:ea typeface="Arial" pitchFamily="34" charset="0"/>
              <a:sym typeface="+mn-ea"/>
            </a:endParaRPr>
          </a:p>
        </p:txBody>
      </p:sp>
      <p:sp>
        <p:nvSpPr>
          <p:cNvPr id="26" name="任意多边形 25"/>
          <p:cNvSpPr/>
          <p:nvPr/>
        </p:nvSpPr>
        <p:spPr>
          <a:xfrm>
            <a:off x="518795" y="1852295"/>
            <a:ext cx="2078990" cy="1271905"/>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矩形 4"/>
          <p:cNvSpPr/>
          <p:nvPr/>
        </p:nvSpPr>
        <p:spPr>
          <a:xfrm>
            <a:off x="613348" y="2311627"/>
            <a:ext cx="2311400" cy="1383665"/>
          </a:xfrm>
          <a:prstGeom prst="rect">
            <a:avLst/>
          </a:prstGeom>
          <a:noFill/>
        </p:spPr>
        <p:txBody>
          <a:bodyPr wrap="square" rtlCol="0">
            <a:spAutoFit/>
          </a:bodyPr>
          <a:p>
            <a:r>
              <a:rPr lang="en-US" altLang="zh-CN" sz="2800" dirty="0">
                <a:solidFill>
                  <a:schemeClr val="accent5">
                    <a:lumMod val="75000"/>
                  </a:schemeClr>
                </a:solidFill>
                <a:latin typeface="Arial" pitchFamily="34" charset="0"/>
                <a:ea typeface="Arial" pitchFamily="34" charset="0"/>
              </a:rPr>
              <a:t>Search for blocks</a:t>
            </a:r>
            <a:endParaRPr lang="en-US" altLang="zh-CN" sz="2800" dirty="0">
              <a:solidFill>
                <a:schemeClr val="accent5">
                  <a:lumMod val="75000"/>
                </a:schemeClr>
              </a:solidFill>
              <a:latin typeface="Arial" pitchFamily="34" charset="0"/>
              <a:ea typeface="Arial" pitchFamily="34" charset="0"/>
            </a:endParaRPr>
          </a:p>
          <a:p>
            <a:endParaRPr lang="zh-CN" altLang="en-US" sz="2800" dirty="0">
              <a:solidFill>
                <a:schemeClr val="accent5">
                  <a:lumMod val="75000"/>
                </a:schemeClr>
              </a:solidFill>
              <a:latin typeface="Arial" pitchFamily="34" charset="0"/>
              <a:ea typeface="Arial" pitchFamily="34" charset="0"/>
            </a:endParaRPr>
          </a:p>
        </p:txBody>
      </p:sp>
      <p:pic>
        <p:nvPicPr>
          <p:cNvPr id="4" name="图片 3"/>
          <p:cNvPicPr>
            <a:picLocks noChangeAspect="1"/>
          </p:cNvPicPr>
          <p:nvPr/>
        </p:nvPicPr>
        <p:blipFill>
          <a:blip r:embed="rId1"/>
          <a:stretch>
            <a:fillRect/>
          </a:stretch>
        </p:blipFill>
        <p:spPr>
          <a:xfrm>
            <a:off x="4117975" y="867410"/>
            <a:ext cx="5327015" cy="5288280"/>
          </a:xfrm>
          <a:prstGeom prst="rect">
            <a:avLst/>
          </a:prstGeom>
        </p:spPr>
      </p:pic>
      <p:pic>
        <p:nvPicPr>
          <p:cNvPr id="17" name="图片 16" descr="新Logo标志 - 长方形"/>
          <p:cNvPicPr>
            <a:picLocks noChangeAspect="1"/>
          </p:cNvPicPr>
          <p:nvPr/>
        </p:nvPicPr>
        <p:blipFill>
          <a:blip r:embed="rId2"/>
          <a:stretch>
            <a:fillRect/>
          </a:stretch>
        </p:blipFill>
        <p:spPr>
          <a:xfrm>
            <a:off x="1569720" y="37465"/>
            <a:ext cx="1351915" cy="6762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p:checker dir="vert"/>
      </p:transition>
    </mc:Choice>
    <mc:Fallback>
      <p:transition spd="slow">
        <p:checker dir="vert"/>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文本框 14"/>
          <p:cNvSpPr txBox="1"/>
          <p:nvPr/>
        </p:nvSpPr>
        <p:spPr>
          <a:xfrm>
            <a:off x="75565" y="45085"/>
            <a:ext cx="10042525" cy="583565"/>
          </a:xfrm>
          <a:prstGeom prst="rect">
            <a:avLst/>
          </a:prstGeom>
          <a:noFill/>
        </p:spPr>
        <p:txBody>
          <a:bodyPr wrap="square" rtlCol="0" anchor="t">
            <a:spAutoFit/>
          </a:bodyPr>
          <a:p>
            <a:r>
              <a:rPr lang="en-US" altLang="zh-CN" sz="3200">
                <a:solidFill>
                  <a:schemeClr val="bg1"/>
                </a:solidFill>
                <a:latin typeface="Arial" pitchFamily="34" charset="0"/>
                <a:ea typeface="Arial" pitchFamily="34" charset="0"/>
              </a:rPr>
              <a:t>                     </a:t>
            </a:r>
            <a:r>
              <a:rPr lang="zh-CN" altLang="en-US" sz="3200">
                <a:solidFill>
                  <a:schemeClr val="bg1"/>
                </a:solidFill>
                <a:latin typeface="Arial" pitchFamily="34" charset="0"/>
                <a:ea typeface="Arial" pitchFamily="34" charset="0"/>
              </a:rPr>
              <a:t>            </a:t>
            </a:r>
            <a:r>
              <a:rPr lang="en-US" altLang="zh-CN" sz="3200">
                <a:solidFill>
                  <a:schemeClr val="bg1"/>
                </a:solidFill>
                <a:latin typeface="Arial" pitchFamily="34" charset="0"/>
                <a:ea typeface="Arial" pitchFamily="34" charset="0"/>
              </a:rPr>
              <a:t>micro:bit</a:t>
            </a:r>
            <a:r>
              <a:rPr lang="zh-CN" altLang="zh-CN" sz="3200">
                <a:solidFill>
                  <a:schemeClr val="bg1"/>
                </a:solidFill>
                <a:latin typeface="Arial" pitchFamily="34" charset="0"/>
                <a:ea typeface="Arial" pitchFamily="34" charset="0"/>
                <a:sym typeface="+mn-ea"/>
              </a:rPr>
              <a:t> robot entry tutorial</a:t>
            </a:r>
            <a:r>
              <a:rPr lang="zh-CN" altLang="en-US" sz="2800">
                <a:solidFill>
                  <a:schemeClr val="bg1"/>
                </a:solidFill>
                <a:latin typeface="Arial" pitchFamily="34" charset="0"/>
                <a:ea typeface="Arial" pitchFamily="34" charset="0"/>
              </a:rPr>
              <a:t> </a:t>
            </a:r>
            <a:r>
              <a:rPr lang="zh-CN" altLang="en-US" sz="2800" u="sng">
                <a:latin typeface="icomoon" charset="0"/>
                <a:ea typeface="Yu Gothic UI Semibold" charset="-128"/>
              </a:rPr>
              <a:t>                                </a:t>
            </a:r>
            <a:endParaRPr lang="zh-CN" altLang="en-US" sz="2800" u="sng">
              <a:latin typeface="icomoon" charset="0"/>
              <a:ea typeface="Yu Gothic UI Semibold" charset="-128"/>
            </a:endParaRPr>
          </a:p>
        </p:txBody>
      </p:sp>
      <p:sp>
        <p:nvSpPr>
          <p:cNvPr id="16" name="任意多边形 15"/>
          <p:cNvSpPr/>
          <p:nvPr/>
        </p:nvSpPr>
        <p:spPr>
          <a:xfrm>
            <a:off x="0" y="5972810"/>
            <a:ext cx="12192000" cy="89725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Arial" pitchFamily="34" charset="0"/>
                <a:ea typeface="Arial" pitchFamily="34" charset="0"/>
                <a:sym typeface="+mn-ea"/>
              </a:rPr>
              <a:t> </a:t>
            </a:r>
            <a:r>
              <a:rPr lang="zh-CN" altLang="en-US" sz="2800">
                <a:solidFill>
                  <a:schemeClr val="bg1"/>
                </a:solidFill>
                <a:latin typeface="Arial" pitchFamily="34" charset="0"/>
                <a:ea typeface="Arial" pitchFamily="34" charset="0"/>
                <a:sym typeface="+mn-ea"/>
              </a:rPr>
              <a:t>YahBoom     </a:t>
            </a:r>
            <a:r>
              <a:rPr lang="en-US" altLang="zh-CN" sz="2800">
                <a:solidFill>
                  <a:schemeClr val="bg1"/>
                </a:solidFill>
                <a:latin typeface="Arial" pitchFamily="34" charset="0"/>
                <a:ea typeface="Arial" pitchFamily="34" charset="0"/>
                <a:sym typeface="+mn-ea"/>
              </a:rPr>
              <a:t>micro:bit</a:t>
            </a:r>
            <a:r>
              <a:rPr lang="zh-CN" altLang="en-US" sz="2800">
                <a:solidFill>
                  <a:schemeClr val="bg1"/>
                </a:solidFill>
                <a:latin typeface="Arial" pitchFamily="34" charset="0"/>
                <a:ea typeface="Arial" pitchFamily="34" charset="0"/>
                <a:sym typeface="+mn-ea"/>
              </a:rPr>
              <a:t> video tutorial</a:t>
            </a:r>
            <a:endParaRPr lang="zh-CN" altLang="en-US" sz="2800"/>
          </a:p>
        </p:txBody>
      </p:sp>
      <p:sp>
        <p:nvSpPr>
          <p:cNvPr id="6" name="文本框 5"/>
          <p:cNvSpPr txBox="1"/>
          <p:nvPr/>
        </p:nvSpPr>
        <p:spPr>
          <a:xfrm>
            <a:off x="613410" y="628650"/>
            <a:ext cx="1099820" cy="521970"/>
          </a:xfrm>
          <a:prstGeom prst="rect">
            <a:avLst/>
          </a:prstGeom>
          <a:noFill/>
        </p:spPr>
        <p:txBody>
          <a:bodyPr wrap="none" rtlCol="0" anchor="t">
            <a:spAutoFit/>
          </a:bodyPr>
          <a:p>
            <a:r>
              <a:rPr lang="en-US" altLang="zh-CN" sz="2800" dirty="0" smtClean="0">
                <a:solidFill>
                  <a:schemeClr val="accent5">
                    <a:lumMod val="75000"/>
                  </a:schemeClr>
                </a:solidFill>
                <a:latin typeface="Arial" pitchFamily="34" charset="0"/>
                <a:ea typeface="Arial" pitchFamily="34" charset="0"/>
                <a:sym typeface="+mn-ea"/>
              </a:rPr>
              <a:t>Part 3</a:t>
            </a:r>
            <a:endParaRPr lang="en-US" altLang="zh-CN" sz="2800" dirty="0" smtClean="0">
              <a:solidFill>
                <a:schemeClr val="accent5">
                  <a:lumMod val="75000"/>
                </a:schemeClr>
              </a:solidFill>
              <a:latin typeface="Arial" pitchFamily="34" charset="0"/>
              <a:ea typeface="Arial" pitchFamily="34" charset="0"/>
              <a:sym typeface="+mn-ea"/>
            </a:endParaRPr>
          </a:p>
        </p:txBody>
      </p:sp>
      <p:sp>
        <p:nvSpPr>
          <p:cNvPr id="26" name="任意多边形 25"/>
          <p:cNvSpPr/>
          <p:nvPr/>
        </p:nvSpPr>
        <p:spPr>
          <a:xfrm>
            <a:off x="518795" y="1852295"/>
            <a:ext cx="2078990" cy="1271905"/>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5" name="矩形 4"/>
          <p:cNvSpPr/>
          <p:nvPr/>
        </p:nvSpPr>
        <p:spPr>
          <a:xfrm>
            <a:off x="613348" y="2283052"/>
            <a:ext cx="2311400" cy="1383665"/>
          </a:xfrm>
          <a:prstGeom prst="rect">
            <a:avLst/>
          </a:prstGeom>
          <a:noFill/>
        </p:spPr>
        <p:txBody>
          <a:bodyPr wrap="square" rtlCol="0">
            <a:spAutoFit/>
          </a:bodyPr>
          <a:p>
            <a:r>
              <a:rPr lang="en-US" altLang="zh-CN" sz="2800" dirty="0">
                <a:solidFill>
                  <a:schemeClr val="accent5">
                    <a:lumMod val="75000"/>
                  </a:schemeClr>
                </a:solidFill>
                <a:latin typeface="Arial" pitchFamily="34" charset="0"/>
                <a:ea typeface="Arial" pitchFamily="34" charset="0"/>
              </a:rPr>
              <a:t>Search for blocks</a:t>
            </a:r>
            <a:endParaRPr lang="en-US" altLang="zh-CN" sz="2800" dirty="0">
              <a:solidFill>
                <a:schemeClr val="accent5">
                  <a:lumMod val="75000"/>
                </a:schemeClr>
              </a:solidFill>
              <a:latin typeface="Arial" pitchFamily="34" charset="0"/>
              <a:ea typeface="Arial" pitchFamily="34" charset="0"/>
            </a:endParaRPr>
          </a:p>
          <a:p>
            <a:endParaRPr lang="zh-CN" altLang="en-US" sz="2800" dirty="0">
              <a:solidFill>
                <a:schemeClr val="accent5">
                  <a:lumMod val="75000"/>
                </a:schemeClr>
              </a:solidFill>
              <a:latin typeface="Arial" pitchFamily="34" charset="0"/>
              <a:ea typeface="Arial" pitchFamily="34" charset="0"/>
            </a:endParaRPr>
          </a:p>
        </p:txBody>
      </p:sp>
      <p:pic>
        <p:nvPicPr>
          <p:cNvPr id="7" name="图片 6"/>
          <p:cNvPicPr>
            <a:picLocks noChangeAspect="1"/>
          </p:cNvPicPr>
          <p:nvPr/>
        </p:nvPicPr>
        <p:blipFill>
          <a:blip r:embed="rId1"/>
          <a:stretch>
            <a:fillRect/>
          </a:stretch>
        </p:blipFill>
        <p:spPr>
          <a:xfrm>
            <a:off x="2788285" y="1291590"/>
            <a:ext cx="4034155" cy="4274820"/>
          </a:xfrm>
          <a:prstGeom prst="rect">
            <a:avLst/>
          </a:prstGeom>
        </p:spPr>
      </p:pic>
      <p:pic>
        <p:nvPicPr>
          <p:cNvPr id="8" name="图片 7"/>
          <p:cNvPicPr>
            <a:picLocks noChangeAspect="1"/>
          </p:cNvPicPr>
          <p:nvPr/>
        </p:nvPicPr>
        <p:blipFill>
          <a:blip r:embed="rId2"/>
          <a:stretch>
            <a:fillRect/>
          </a:stretch>
        </p:blipFill>
        <p:spPr>
          <a:xfrm>
            <a:off x="7012940" y="1471295"/>
            <a:ext cx="4485005" cy="3916045"/>
          </a:xfrm>
          <a:prstGeom prst="rect">
            <a:avLst/>
          </a:prstGeom>
        </p:spPr>
      </p:pic>
      <p:pic>
        <p:nvPicPr>
          <p:cNvPr id="17" name="图片 16" descr="新Logo标志 - 长方形"/>
          <p:cNvPicPr>
            <a:picLocks noChangeAspect="1"/>
          </p:cNvPicPr>
          <p:nvPr/>
        </p:nvPicPr>
        <p:blipFill>
          <a:blip r:embed="rId3"/>
          <a:stretch>
            <a:fillRect/>
          </a:stretch>
        </p:blipFill>
        <p:spPr>
          <a:xfrm>
            <a:off x="1569720" y="37465"/>
            <a:ext cx="1351915" cy="6762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p:comb/>
      </p:transition>
    </mc:Choice>
    <mc:Fallback>
      <p:transition spd="slow">
        <p:comb/>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5" name="文本框 14"/>
          <p:cNvSpPr txBox="1"/>
          <p:nvPr/>
        </p:nvSpPr>
        <p:spPr>
          <a:xfrm>
            <a:off x="75565" y="45085"/>
            <a:ext cx="10042525" cy="583565"/>
          </a:xfrm>
          <a:prstGeom prst="rect">
            <a:avLst/>
          </a:prstGeom>
          <a:noFill/>
        </p:spPr>
        <p:txBody>
          <a:bodyPr wrap="square" rtlCol="0" anchor="t">
            <a:spAutoFit/>
          </a:bodyPr>
          <a:p>
            <a:r>
              <a:rPr lang="en-US" altLang="zh-CN" sz="3200">
                <a:solidFill>
                  <a:schemeClr val="bg1"/>
                </a:solidFill>
                <a:latin typeface="Arial" pitchFamily="34" charset="0"/>
                <a:ea typeface="Arial" pitchFamily="34" charset="0"/>
              </a:rPr>
              <a:t>          </a:t>
            </a:r>
            <a:r>
              <a:rPr lang="zh-CN" altLang="en-US" sz="3200">
                <a:solidFill>
                  <a:schemeClr val="bg1"/>
                </a:solidFill>
                <a:latin typeface="Arial" pitchFamily="34" charset="0"/>
                <a:ea typeface="Arial" pitchFamily="34" charset="0"/>
              </a:rPr>
              <a:t>                    </a:t>
            </a:r>
            <a:r>
              <a:rPr lang="en-US" altLang="zh-CN" sz="3200">
                <a:solidFill>
                  <a:schemeClr val="bg1"/>
                </a:solidFill>
                <a:latin typeface="Arial" pitchFamily="34" charset="0"/>
                <a:ea typeface="Arial" pitchFamily="34" charset="0"/>
              </a:rPr>
              <a:t>micro:bit</a:t>
            </a:r>
            <a:r>
              <a:rPr lang="zh-CN" altLang="zh-CN" sz="3200">
                <a:solidFill>
                  <a:schemeClr val="bg1"/>
                </a:solidFill>
                <a:latin typeface="Arial" pitchFamily="34" charset="0"/>
                <a:ea typeface="Arial" pitchFamily="34" charset="0"/>
                <a:sym typeface="+mn-ea"/>
              </a:rPr>
              <a:t> robot entry tutorial</a:t>
            </a:r>
            <a:r>
              <a:rPr lang="zh-CN" altLang="en-US" sz="2800">
                <a:solidFill>
                  <a:schemeClr val="bg1"/>
                </a:solidFill>
                <a:latin typeface="Arial" pitchFamily="34" charset="0"/>
                <a:ea typeface="Arial" pitchFamily="34" charset="0"/>
              </a:rPr>
              <a:t> </a:t>
            </a:r>
            <a:r>
              <a:rPr lang="zh-CN" altLang="en-US" sz="2800" u="sng">
                <a:latin typeface="icomoon" charset="0"/>
                <a:ea typeface="Yu Gothic UI Semibold" charset="-128"/>
              </a:rPr>
              <a:t>                                </a:t>
            </a:r>
            <a:endParaRPr lang="zh-CN" altLang="en-US" sz="2800" u="sng">
              <a:latin typeface="icomoon" charset="0"/>
              <a:ea typeface="Yu Gothic UI Semibold" charset="-128"/>
            </a:endParaRPr>
          </a:p>
        </p:txBody>
      </p:sp>
      <p:sp>
        <p:nvSpPr>
          <p:cNvPr id="6" name="文本框 5"/>
          <p:cNvSpPr txBox="1"/>
          <p:nvPr/>
        </p:nvSpPr>
        <p:spPr>
          <a:xfrm>
            <a:off x="553720" y="628650"/>
            <a:ext cx="1111885" cy="521970"/>
          </a:xfrm>
          <a:prstGeom prst="rect">
            <a:avLst/>
          </a:prstGeom>
          <a:noFill/>
        </p:spPr>
        <p:txBody>
          <a:bodyPr wrap="none" rtlCol="0" anchor="t">
            <a:spAutoFit/>
          </a:bodyPr>
          <a:p>
            <a:r>
              <a:rPr lang="en-US" altLang="zh-CN" sz="2800" dirty="0" smtClean="0">
                <a:solidFill>
                  <a:schemeClr val="accent5">
                    <a:lumMod val="75000"/>
                  </a:schemeClr>
                </a:solidFill>
                <a:latin typeface="Arial" pitchFamily="34" charset="0"/>
                <a:ea typeface="Arial" pitchFamily="34" charset="0"/>
                <a:sym typeface="+mn-ea"/>
              </a:rPr>
              <a:t>Part 4</a:t>
            </a:r>
            <a:endParaRPr lang="en-US" altLang="zh-CN" sz="2800" dirty="0" smtClean="0">
              <a:solidFill>
                <a:schemeClr val="accent5">
                  <a:lumMod val="75000"/>
                </a:schemeClr>
              </a:solidFill>
              <a:latin typeface="Arial" pitchFamily="34" charset="0"/>
              <a:ea typeface="Arial" pitchFamily="34" charset="0"/>
              <a:sym typeface="+mn-ea"/>
            </a:endParaRPr>
          </a:p>
        </p:txBody>
      </p:sp>
      <p:sp>
        <p:nvSpPr>
          <p:cNvPr id="26" name="任意多边形 25"/>
          <p:cNvSpPr/>
          <p:nvPr/>
        </p:nvSpPr>
        <p:spPr>
          <a:xfrm>
            <a:off x="650240" y="2073910"/>
            <a:ext cx="2078990" cy="1271905"/>
          </a:xfrm>
          <a:custGeom>
            <a:avLst/>
            <a:gdLst>
              <a:gd name="connsiteX0" fmla="*/ 1610751 w 2954216"/>
              <a:gd name="connsiteY0" fmla="*/ 0 h 1807700"/>
              <a:gd name="connsiteX1" fmla="*/ 2504050 w 2954216"/>
              <a:gd name="connsiteY1" fmla="*/ 893299 h 1807700"/>
              <a:gd name="connsiteX2" fmla="*/ 2504050 w 2954216"/>
              <a:gd name="connsiteY2" fmla="*/ 893300 h 1807700"/>
              <a:gd name="connsiteX3" fmla="*/ 2534525 w 2954216"/>
              <a:gd name="connsiteY3" fmla="*/ 893300 h 1807700"/>
              <a:gd name="connsiteX4" fmla="*/ 2954216 w 2954216"/>
              <a:gd name="connsiteY4" fmla="*/ 1312991 h 1807700"/>
              <a:gd name="connsiteX5" fmla="*/ 2954216 w 2954216"/>
              <a:gd name="connsiteY5" fmla="*/ 1388009 h 1807700"/>
              <a:gd name="connsiteX6" fmla="*/ 2534525 w 2954216"/>
              <a:gd name="connsiteY6" fmla="*/ 1807700 h 1807700"/>
              <a:gd name="connsiteX7" fmla="*/ 419691 w 2954216"/>
              <a:gd name="connsiteY7" fmla="*/ 1807700 h 1807700"/>
              <a:gd name="connsiteX8" fmla="*/ 0 w 2954216"/>
              <a:gd name="connsiteY8" fmla="*/ 1388009 h 1807700"/>
              <a:gd name="connsiteX9" fmla="*/ 0 w 2954216"/>
              <a:gd name="connsiteY9" fmla="*/ 1312991 h 1807700"/>
              <a:gd name="connsiteX10" fmla="*/ 335109 w 2954216"/>
              <a:gd name="connsiteY10" fmla="*/ 901827 h 1807700"/>
              <a:gd name="connsiteX11" fmla="*/ 339261 w 2954216"/>
              <a:gd name="connsiteY11" fmla="*/ 901408 h 1807700"/>
              <a:gd name="connsiteX12" fmla="*/ 337624 w 2954216"/>
              <a:gd name="connsiteY12" fmla="*/ 893300 h 1807700"/>
              <a:gd name="connsiteX13" fmla="*/ 604911 w 2954216"/>
              <a:gd name="connsiteY13" fmla="*/ 626013 h 1807700"/>
              <a:gd name="connsiteX14" fmla="*/ 708952 w 2954216"/>
              <a:gd name="connsiteY14" fmla="*/ 647018 h 1807700"/>
              <a:gd name="connsiteX15" fmla="*/ 749358 w 2954216"/>
              <a:gd name="connsiteY15" fmla="*/ 668950 h 1807700"/>
              <a:gd name="connsiteX16" fmla="*/ 787652 w 2954216"/>
              <a:gd name="connsiteY16" fmla="*/ 545587 h 1807700"/>
              <a:gd name="connsiteX17" fmla="*/ 1610751 w 2954216"/>
              <a:gd name="connsiteY17" fmla="*/ 0 h 1807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2954216" h="1807700">
                <a:moveTo>
                  <a:pt x="1610751" y="0"/>
                </a:moveTo>
                <a:cubicBezTo>
                  <a:pt x="2104106" y="0"/>
                  <a:pt x="2504050" y="399944"/>
                  <a:pt x="2504050" y="893299"/>
                </a:cubicBezTo>
                <a:lnTo>
                  <a:pt x="2504050" y="893300"/>
                </a:lnTo>
                <a:lnTo>
                  <a:pt x="2534525" y="893300"/>
                </a:lnTo>
                <a:cubicBezTo>
                  <a:pt x="2766314" y="893300"/>
                  <a:pt x="2954216" y="1081202"/>
                  <a:pt x="2954216" y="1312991"/>
                </a:cubicBezTo>
                <a:lnTo>
                  <a:pt x="2954216" y="1388009"/>
                </a:lnTo>
                <a:cubicBezTo>
                  <a:pt x="2954216" y="1619798"/>
                  <a:pt x="2766314" y="1807700"/>
                  <a:pt x="2534525" y="1807700"/>
                </a:cubicBezTo>
                <a:lnTo>
                  <a:pt x="419691" y="1807700"/>
                </a:lnTo>
                <a:cubicBezTo>
                  <a:pt x="187902" y="1807700"/>
                  <a:pt x="0" y="1619798"/>
                  <a:pt x="0" y="1388009"/>
                </a:cubicBezTo>
                <a:lnTo>
                  <a:pt x="0" y="1312991"/>
                </a:lnTo>
                <a:cubicBezTo>
                  <a:pt x="0" y="1110176"/>
                  <a:pt x="143863" y="940961"/>
                  <a:pt x="335109" y="901827"/>
                </a:cubicBezTo>
                <a:lnTo>
                  <a:pt x="339261" y="901408"/>
                </a:lnTo>
                <a:lnTo>
                  <a:pt x="337624" y="893300"/>
                </a:lnTo>
                <a:cubicBezTo>
                  <a:pt x="337624" y="745681"/>
                  <a:pt x="457292" y="626013"/>
                  <a:pt x="604911" y="626013"/>
                </a:cubicBezTo>
                <a:cubicBezTo>
                  <a:pt x="641816" y="626013"/>
                  <a:pt x="676974" y="633492"/>
                  <a:pt x="708952" y="647018"/>
                </a:cubicBezTo>
                <a:lnTo>
                  <a:pt x="749358" y="668950"/>
                </a:lnTo>
                <a:lnTo>
                  <a:pt x="787652" y="545587"/>
                </a:lnTo>
                <a:cubicBezTo>
                  <a:pt x="923262" y="224968"/>
                  <a:pt x="1240735" y="0"/>
                  <a:pt x="1610751" y="0"/>
                </a:cubicBezTo>
                <a:close/>
              </a:path>
            </a:pathLst>
          </a:custGeom>
          <a:solidFill>
            <a:schemeClr val="bg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
        <p:nvSpPr>
          <p:cNvPr id="16" name="任意多边形 15"/>
          <p:cNvSpPr/>
          <p:nvPr/>
        </p:nvSpPr>
        <p:spPr>
          <a:xfrm>
            <a:off x="0" y="5972810"/>
            <a:ext cx="12192000" cy="897255"/>
          </a:xfrm>
          <a:custGeom>
            <a:avLst/>
            <a:gdLst>
              <a:gd name="connsiteX0" fmla="*/ 10993060 w 12192000"/>
              <a:gd name="connsiteY0" fmla="*/ 0 h 1337515"/>
              <a:gd name="connsiteX1" fmla="*/ 12119884 w 12192000"/>
              <a:gd name="connsiteY1" fmla="*/ 344197 h 1337515"/>
              <a:gd name="connsiteX2" fmla="*/ 12192000 w 12192000"/>
              <a:gd name="connsiteY2" fmla="*/ 396792 h 1337515"/>
              <a:gd name="connsiteX3" fmla="*/ 12192000 w 12192000"/>
              <a:gd name="connsiteY3" fmla="*/ 1337515 h 1337515"/>
              <a:gd name="connsiteX4" fmla="*/ 6775368 w 12192000"/>
              <a:gd name="connsiteY4" fmla="*/ 1337515 h 1337515"/>
              <a:gd name="connsiteX5" fmla="*/ 6783200 w 12192000"/>
              <a:gd name="connsiteY5" fmla="*/ 1333742 h 1337515"/>
              <a:gd name="connsiteX6" fmla="*/ 7210941 w 12192000"/>
              <a:gd name="connsiteY6" fmla="*/ 1247385 h 1337515"/>
              <a:gd name="connsiteX7" fmla="*/ 7537720 w 12192000"/>
              <a:gd name="connsiteY7" fmla="*/ 1296790 h 1337515"/>
              <a:gd name="connsiteX8" fmla="*/ 7626370 w 12192000"/>
              <a:gd name="connsiteY8" fmla="*/ 1329236 h 1337515"/>
              <a:gd name="connsiteX9" fmla="*/ 7687424 w 12192000"/>
              <a:gd name="connsiteY9" fmla="*/ 1273746 h 1337515"/>
              <a:gd name="connsiteX10" fmla="*/ 8386426 w 12192000"/>
              <a:gd name="connsiteY10" fmla="*/ 1022811 h 1337515"/>
              <a:gd name="connsiteX11" fmla="*/ 8814167 w 12192000"/>
              <a:gd name="connsiteY11" fmla="*/ 1109168 h 1337515"/>
              <a:gd name="connsiteX12" fmla="*/ 8830204 w 12192000"/>
              <a:gd name="connsiteY12" fmla="*/ 1116894 h 1337515"/>
              <a:gd name="connsiteX13" fmla="*/ 8845482 w 12192000"/>
              <a:gd name="connsiteY13" fmla="*/ 1067677 h 1337515"/>
              <a:gd name="connsiteX14" fmla="*/ 9251972 w 12192000"/>
              <a:gd name="connsiteY14" fmla="*/ 798237 h 1337515"/>
              <a:gd name="connsiteX15" fmla="*/ 9340881 w 12192000"/>
              <a:gd name="connsiteY15" fmla="*/ 807200 h 1337515"/>
              <a:gd name="connsiteX16" fmla="*/ 9374830 w 12192000"/>
              <a:gd name="connsiteY16" fmla="*/ 817739 h 1337515"/>
              <a:gd name="connsiteX17" fmla="*/ 9437886 w 12192000"/>
              <a:gd name="connsiteY17" fmla="*/ 733416 h 1337515"/>
              <a:gd name="connsiteX18" fmla="*/ 10993060 w 12192000"/>
              <a:gd name="connsiteY18" fmla="*/ 0 h 1337515"/>
              <a:gd name="connsiteX19" fmla="*/ 1198940 w 12192000"/>
              <a:gd name="connsiteY19" fmla="*/ 0 h 1337515"/>
              <a:gd name="connsiteX20" fmla="*/ 2754114 w 12192000"/>
              <a:gd name="connsiteY20" fmla="*/ 733416 h 1337515"/>
              <a:gd name="connsiteX21" fmla="*/ 2817170 w 12192000"/>
              <a:gd name="connsiteY21" fmla="*/ 817739 h 1337515"/>
              <a:gd name="connsiteX22" fmla="*/ 2851119 w 12192000"/>
              <a:gd name="connsiteY22" fmla="*/ 807200 h 1337515"/>
              <a:gd name="connsiteX23" fmla="*/ 2940028 w 12192000"/>
              <a:gd name="connsiteY23" fmla="*/ 798237 h 1337515"/>
              <a:gd name="connsiteX24" fmla="*/ 3346518 w 12192000"/>
              <a:gd name="connsiteY24" fmla="*/ 1067677 h 1337515"/>
              <a:gd name="connsiteX25" fmla="*/ 3361796 w 12192000"/>
              <a:gd name="connsiteY25" fmla="*/ 1116894 h 1337515"/>
              <a:gd name="connsiteX26" fmla="*/ 3377833 w 12192000"/>
              <a:gd name="connsiteY26" fmla="*/ 1109168 h 1337515"/>
              <a:gd name="connsiteX27" fmla="*/ 3805574 w 12192000"/>
              <a:gd name="connsiteY27" fmla="*/ 1022811 h 1337515"/>
              <a:gd name="connsiteX28" fmla="*/ 4504578 w 12192000"/>
              <a:gd name="connsiteY28" fmla="*/ 1273746 h 1337515"/>
              <a:gd name="connsiteX29" fmla="*/ 4565630 w 12192000"/>
              <a:gd name="connsiteY29" fmla="*/ 1329236 h 1337515"/>
              <a:gd name="connsiteX30" fmla="*/ 4654282 w 12192000"/>
              <a:gd name="connsiteY30" fmla="*/ 1296790 h 1337515"/>
              <a:gd name="connsiteX31" fmla="*/ 4981061 w 12192000"/>
              <a:gd name="connsiteY31" fmla="*/ 1247385 h 1337515"/>
              <a:gd name="connsiteX32" fmla="*/ 5408801 w 12192000"/>
              <a:gd name="connsiteY32" fmla="*/ 1333742 h 1337515"/>
              <a:gd name="connsiteX33" fmla="*/ 5416634 w 12192000"/>
              <a:gd name="connsiteY33" fmla="*/ 1337515 h 1337515"/>
              <a:gd name="connsiteX34" fmla="*/ 0 w 12192000"/>
              <a:gd name="connsiteY34" fmla="*/ 1337515 h 1337515"/>
              <a:gd name="connsiteX35" fmla="*/ 0 w 12192000"/>
              <a:gd name="connsiteY35" fmla="*/ 396792 h 1337515"/>
              <a:gd name="connsiteX36" fmla="*/ 72117 w 12192000"/>
              <a:gd name="connsiteY36" fmla="*/ 344197 h 1337515"/>
              <a:gd name="connsiteX37" fmla="*/ 1198940 w 12192000"/>
              <a:gd name="connsiteY37" fmla="*/ 0 h 1337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2192000" h="1337515">
                <a:moveTo>
                  <a:pt x="10993060" y="0"/>
                </a:moveTo>
                <a:cubicBezTo>
                  <a:pt x="11410460" y="0"/>
                  <a:pt x="11798225" y="126889"/>
                  <a:pt x="12119884" y="344197"/>
                </a:cubicBezTo>
                <a:lnTo>
                  <a:pt x="12192000" y="396792"/>
                </a:lnTo>
                <a:lnTo>
                  <a:pt x="12192000" y="1337515"/>
                </a:lnTo>
                <a:lnTo>
                  <a:pt x="6775368" y="1337515"/>
                </a:lnTo>
                <a:lnTo>
                  <a:pt x="6783200" y="1333742"/>
                </a:lnTo>
                <a:cubicBezTo>
                  <a:pt x="6914670" y="1278135"/>
                  <a:pt x="7059215" y="1247385"/>
                  <a:pt x="7210941" y="1247385"/>
                </a:cubicBezTo>
                <a:cubicBezTo>
                  <a:pt x="7324735" y="1247385"/>
                  <a:pt x="7434490" y="1264682"/>
                  <a:pt x="7537720" y="1296790"/>
                </a:cubicBezTo>
                <a:lnTo>
                  <a:pt x="7626370" y="1329236"/>
                </a:lnTo>
                <a:lnTo>
                  <a:pt x="7687424" y="1273746"/>
                </a:lnTo>
                <a:cubicBezTo>
                  <a:pt x="7877379" y="1116982"/>
                  <a:pt x="8120905" y="1022811"/>
                  <a:pt x="8386426" y="1022811"/>
                </a:cubicBezTo>
                <a:cubicBezTo>
                  <a:pt x="8538152" y="1022811"/>
                  <a:pt x="8682696" y="1053561"/>
                  <a:pt x="8814167" y="1109168"/>
                </a:cubicBezTo>
                <a:lnTo>
                  <a:pt x="8830204" y="1116894"/>
                </a:lnTo>
                <a:lnTo>
                  <a:pt x="8845482" y="1067677"/>
                </a:lnTo>
                <a:cubicBezTo>
                  <a:pt x="8912454" y="909338"/>
                  <a:pt x="9069238" y="798237"/>
                  <a:pt x="9251972" y="798237"/>
                </a:cubicBezTo>
                <a:cubicBezTo>
                  <a:pt x="9282428" y="798237"/>
                  <a:pt x="9312162" y="801323"/>
                  <a:pt x="9340881" y="807200"/>
                </a:cubicBezTo>
                <a:lnTo>
                  <a:pt x="9374830" y="817739"/>
                </a:lnTo>
                <a:lnTo>
                  <a:pt x="9437886" y="733416"/>
                </a:lnTo>
                <a:cubicBezTo>
                  <a:pt x="9807538" y="285501"/>
                  <a:pt x="10366958" y="0"/>
                  <a:pt x="10993060" y="0"/>
                </a:cubicBezTo>
                <a:close/>
                <a:moveTo>
                  <a:pt x="1198940" y="0"/>
                </a:moveTo>
                <a:cubicBezTo>
                  <a:pt x="1825044" y="0"/>
                  <a:pt x="2384462" y="285501"/>
                  <a:pt x="2754114" y="733416"/>
                </a:cubicBezTo>
                <a:lnTo>
                  <a:pt x="2817170" y="817739"/>
                </a:lnTo>
                <a:lnTo>
                  <a:pt x="2851119" y="807200"/>
                </a:lnTo>
                <a:cubicBezTo>
                  <a:pt x="2879838" y="801323"/>
                  <a:pt x="2909572" y="798237"/>
                  <a:pt x="2940028" y="798237"/>
                </a:cubicBezTo>
                <a:cubicBezTo>
                  <a:pt x="3122762" y="798237"/>
                  <a:pt x="3279546" y="909338"/>
                  <a:pt x="3346518" y="1067677"/>
                </a:cubicBezTo>
                <a:lnTo>
                  <a:pt x="3361796" y="1116894"/>
                </a:lnTo>
                <a:lnTo>
                  <a:pt x="3377833" y="1109168"/>
                </a:lnTo>
                <a:cubicBezTo>
                  <a:pt x="3509304" y="1053561"/>
                  <a:pt x="3653848" y="1022811"/>
                  <a:pt x="3805574" y="1022811"/>
                </a:cubicBezTo>
                <a:cubicBezTo>
                  <a:pt x="4071095" y="1022811"/>
                  <a:pt x="4314623" y="1116982"/>
                  <a:pt x="4504578" y="1273746"/>
                </a:cubicBezTo>
                <a:lnTo>
                  <a:pt x="4565630" y="1329236"/>
                </a:lnTo>
                <a:lnTo>
                  <a:pt x="4654282" y="1296790"/>
                </a:lnTo>
                <a:cubicBezTo>
                  <a:pt x="4757511" y="1264682"/>
                  <a:pt x="4867265" y="1247385"/>
                  <a:pt x="4981061" y="1247385"/>
                </a:cubicBezTo>
                <a:cubicBezTo>
                  <a:pt x="5132787" y="1247385"/>
                  <a:pt x="5277331" y="1278135"/>
                  <a:pt x="5408801" y="1333742"/>
                </a:cubicBezTo>
                <a:lnTo>
                  <a:pt x="5416634" y="1337515"/>
                </a:lnTo>
                <a:lnTo>
                  <a:pt x="0" y="1337515"/>
                </a:lnTo>
                <a:lnTo>
                  <a:pt x="0" y="396792"/>
                </a:lnTo>
                <a:lnTo>
                  <a:pt x="72117" y="344197"/>
                </a:lnTo>
                <a:cubicBezTo>
                  <a:pt x="393775" y="126889"/>
                  <a:pt x="781540" y="0"/>
                  <a:pt x="1198940" y="0"/>
                </a:cubicBezTo>
                <a:close/>
              </a:path>
            </a:pathLst>
          </a:custGeom>
          <a:solidFill>
            <a:schemeClr val="bg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en-US" altLang="zh-CN" sz="2800">
                <a:solidFill>
                  <a:schemeClr val="bg1"/>
                </a:solidFill>
                <a:latin typeface="Arial" pitchFamily="34" charset="0"/>
                <a:ea typeface="Arial" pitchFamily="34" charset="0"/>
                <a:sym typeface="+mn-ea"/>
              </a:rPr>
              <a:t> </a:t>
            </a:r>
            <a:r>
              <a:rPr lang="zh-CN" altLang="en-US" sz="2800">
                <a:solidFill>
                  <a:schemeClr val="bg1"/>
                </a:solidFill>
                <a:latin typeface="Arial" pitchFamily="34" charset="0"/>
                <a:ea typeface="Arial" pitchFamily="34" charset="0"/>
                <a:sym typeface="+mn-ea"/>
              </a:rPr>
              <a:t>YahBoom     </a:t>
            </a:r>
            <a:r>
              <a:rPr lang="en-US" altLang="zh-CN" sz="2800">
                <a:solidFill>
                  <a:schemeClr val="bg1"/>
                </a:solidFill>
                <a:latin typeface="Arial" pitchFamily="34" charset="0"/>
                <a:ea typeface="Arial" pitchFamily="34" charset="0"/>
                <a:sym typeface="+mn-ea"/>
              </a:rPr>
              <a:t>micro:bit</a:t>
            </a:r>
            <a:r>
              <a:rPr lang="zh-CN" altLang="en-US" sz="2800">
                <a:solidFill>
                  <a:schemeClr val="bg1"/>
                </a:solidFill>
                <a:latin typeface="Arial" pitchFamily="34" charset="0"/>
                <a:ea typeface="Arial" pitchFamily="34" charset="0"/>
                <a:sym typeface="+mn-ea"/>
              </a:rPr>
              <a:t> video tutorial</a:t>
            </a:r>
            <a:endParaRPr lang="zh-CN" altLang="en-US" sz="2800"/>
          </a:p>
        </p:txBody>
      </p:sp>
      <p:sp>
        <p:nvSpPr>
          <p:cNvPr id="7" name="矩形 6"/>
          <p:cNvSpPr/>
          <p:nvPr/>
        </p:nvSpPr>
        <p:spPr>
          <a:xfrm>
            <a:off x="853378" y="2476727"/>
            <a:ext cx="2076450" cy="953135"/>
          </a:xfrm>
          <a:prstGeom prst="rect">
            <a:avLst/>
          </a:prstGeom>
          <a:noFill/>
        </p:spPr>
        <p:txBody>
          <a:bodyPr wrap="square" rtlCol="0">
            <a:spAutoFit/>
          </a:bodyPr>
          <a:p>
            <a:r>
              <a:rPr lang="en-US" altLang="zh-CN" sz="2800" dirty="0">
                <a:solidFill>
                  <a:schemeClr val="accent5">
                    <a:lumMod val="75000"/>
                  </a:schemeClr>
                </a:solidFill>
                <a:latin typeface="Arial" pitchFamily="34" charset="0"/>
                <a:ea typeface="Arial" pitchFamily="34" charset="0"/>
              </a:rPr>
              <a:t>Combine blocks</a:t>
            </a:r>
            <a:endParaRPr lang="en-US" altLang="zh-CN" sz="2800" dirty="0">
              <a:solidFill>
                <a:schemeClr val="accent5">
                  <a:lumMod val="75000"/>
                </a:schemeClr>
              </a:solidFill>
              <a:latin typeface="Arial" pitchFamily="34" charset="0"/>
              <a:ea typeface="Arial" pitchFamily="34" charset="0"/>
            </a:endParaRPr>
          </a:p>
        </p:txBody>
      </p:sp>
      <p:pic>
        <p:nvPicPr>
          <p:cNvPr id="2" name="图片 1"/>
          <p:cNvPicPr>
            <a:picLocks noChangeAspect="1"/>
          </p:cNvPicPr>
          <p:nvPr/>
        </p:nvPicPr>
        <p:blipFill>
          <a:blip r:embed="rId1"/>
          <a:stretch>
            <a:fillRect/>
          </a:stretch>
        </p:blipFill>
        <p:spPr>
          <a:xfrm>
            <a:off x="5452110" y="968375"/>
            <a:ext cx="4135120" cy="5141595"/>
          </a:xfrm>
          <a:prstGeom prst="rect">
            <a:avLst/>
          </a:prstGeom>
        </p:spPr>
      </p:pic>
      <p:pic>
        <p:nvPicPr>
          <p:cNvPr id="17" name="图片 16" descr="新Logo标志 - 长方形"/>
          <p:cNvPicPr>
            <a:picLocks noChangeAspect="1"/>
          </p:cNvPicPr>
          <p:nvPr/>
        </p:nvPicPr>
        <p:blipFill>
          <a:blip r:embed="rId2"/>
          <a:stretch>
            <a:fillRect/>
          </a:stretch>
        </p:blipFill>
        <p:spPr>
          <a:xfrm>
            <a:off x="1569720" y="37465"/>
            <a:ext cx="1351915" cy="67627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1000">
        <p:comb dir="vert"/>
      </p:transition>
    </mc:Choice>
    <mc:Fallback>
      <p:transition spd="slow">
        <p:comb dir="vert"/>
      </p:transition>
    </mc:Fallback>
  </mc:AlternateContent>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卡通">
      <a:majorFont>
        <a:latin typeface="方正卡通简体"/>
        <a:ea typeface="方正喵呜体"/>
        <a:cs typeface=""/>
      </a:majorFont>
      <a:minorFont>
        <a:latin typeface="方正卡通简体"/>
        <a:ea typeface="方正卡通简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3175</Words>
  <Application>WPS 演示</Application>
  <PresentationFormat>自定义</PresentationFormat>
  <Paragraphs>136</Paragraphs>
  <Slides>11</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11</vt:i4>
      </vt:variant>
    </vt:vector>
  </HeadingPairs>
  <TitlesOfParts>
    <vt:vector size="18" baseType="lpstr">
      <vt:lpstr>Arial </vt:lpstr>
      <vt:lpstr>宋体 </vt:lpstr>
      <vt:lpstr>icomoon</vt:lpstr>
      <vt:lpstr>Yu Gothic UI Semibold</vt:lpstr>
      <vt:lpstr>方正喵呜体</vt:lpstr>
      <vt:lpstr>方正卡通简体</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PPTS</dc:title>
  <dc:creator>PPTS</dc:creator>
  <cp:keywords>PPTS</cp:keywords>
  <dc:description>PPTS</dc:description>
  <dc:subject>PPTS</dc:subject>
  <cp:category>PPTS</cp:category>
  <cp:lastModifiedBy>Administrator</cp:lastModifiedBy>
  <cp:revision>134</cp:revision>
  <dcterms:created xsi:type="dcterms:W3CDTF">2014-02-21T16:31:00Z</dcterms:created>
  <dcterms:modified xsi:type="dcterms:W3CDTF">2022-01-14T07:11:31Z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2052-10.1.0.5603</vt:lpwstr>
  </property>
</Properties>
</file>