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8" r:id="rId3"/>
    <p:sldId id="257" r:id="rId4"/>
    <p:sldId id="309" r:id="rId5"/>
    <p:sldId id="264" r:id="rId6"/>
    <p:sldId id="293" r:id="rId7"/>
    <p:sldId id="302" r:id="rId8"/>
    <p:sldId id="268" r:id="rId9"/>
    <p:sldId id="277" r:id="rId10"/>
    <p:sldId id="280" r:id="rId11"/>
    <p:sldId id="290" r:id="rId12"/>
    <p:sldId id="291" r:id="rId13"/>
    <p:sldId id="301" r:id="rId14"/>
  </p:sldIdLst>
  <p:sldSz cx="12192000" cy="6858000"/>
  <p:notesSz cx="6858000" cy="9144000"/>
  <p:embeddedFontLst>
    <p:embeddedFont>
      <p:font typeface="icomoon" charset="0"/>
      <p:regular r:id="rId20"/>
    </p:embeddedFont>
    <p:embeddedFont>
      <p:font typeface="Yu Gothic UI Semibold" panose="02010600030101010101" charset="-128"/>
      <p:regular r:id="rId21"/>
    </p:embeddedFont>
    <p:embeddedFont>
      <p:font typeface="微软雅黑 Light" panose="020B0502040204020203" charset="-122"/>
      <p:regular r:id="rId22"/>
    </p:embeddedFont>
    <p:embeddedFont>
      <p:font typeface="方正卡通简体" panose="02010600030101010101" charset="0"/>
      <p:regular r:id="rId23"/>
    </p:embeddedFont>
    <p:embeddedFont>
      <p:font typeface="方正喵呜体" panose="02010600010101010101" charset="0"/>
      <p:regular r:id="rId24"/>
    </p:embeddedFont>
    <p:embeddedFont>
      <p:font typeface="Calibri" panose="020F0502020204030204" charset="0"/>
      <p:regular r:id="rId25"/>
      <p:bold r:id="rId26"/>
      <p:italic r:id="rId27"/>
      <p:boldItalic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DC5"/>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82"/>
        <p:guide pos="3929"/>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slide" Target="slide1.xml"/><Relationship Id="rId3" Type="http://schemas.openxmlformats.org/officeDocument/2006/relationships/slide" Target="slide7.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10</a:t>
            </a:r>
            <a:endPar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robot lesson 10 “APP control”</a:t>
            </a:r>
            <a:endPar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robot entry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037572" y="920048"/>
            <a:ext cx="1097280" cy="460375"/>
          </a:xfrm>
          <a:prstGeom prst="rect">
            <a:avLst/>
          </a:prstGeom>
          <a:noFill/>
        </p:spPr>
        <p:txBody>
          <a:bodyPr wrap="none" rtlCol="0">
            <a:spAutoFit/>
          </a:bodyPr>
          <a:p>
            <a:r>
              <a:rPr lang="en-US" altLang="zh-CN" sz="2400" dirty="0">
                <a:solidFill>
                  <a:schemeClr val="accent5">
                    <a:lumMod val="75000"/>
                  </a:schemeClr>
                </a:solidFill>
                <a:latin typeface="Arial" panose="020B0604020202020204" pitchFamily="34" charset="0"/>
                <a:ea typeface="Arial" panose="020B0604020202020204" pitchFamily="34" charset="0"/>
              </a:rPr>
              <a:t>3.RGB</a:t>
            </a:r>
            <a:endParaRPr lang="zh-CN" altLang="en-US" sz="24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3037840" y="1459230"/>
            <a:ext cx="8447405" cy="4647565"/>
          </a:xfrm>
          <a:prstGeom prst="rect">
            <a:avLst/>
          </a:prstGeom>
        </p:spPr>
      </p:pic>
      <p:sp>
        <p:nvSpPr>
          <p:cNvPr id="5" name="矩形 4"/>
          <p:cNvSpPr/>
          <p:nvPr/>
        </p:nvSpPr>
        <p:spPr>
          <a:xfrm>
            <a:off x="882588" y="2173832"/>
            <a:ext cx="215519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Usage method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037572" y="1290888"/>
            <a:ext cx="1199515" cy="460375"/>
          </a:xfrm>
          <a:prstGeom prst="rect">
            <a:avLst/>
          </a:prstGeom>
          <a:noFill/>
        </p:spPr>
        <p:txBody>
          <a:bodyPr wrap="none" rtlCol="0">
            <a:spAutoFit/>
          </a:bodyPr>
          <a:p>
            <a:r>
              <a:rPr lang="en-US" altLang="zh-CN" sz="2400" dirty="0">
                <a:solidFill>
                  <a:schemeClr val="accent5">
                    <a:lumMod val="75000"/>
                  </a:schemeClr>
                </a:solidFill>
                <a:latin typeface="Arial" panose="020B0604020202020204" pitchFamily="34" charset="0"/>
                <a:ea typeface="Arial" panose="020B0604020202020204" pitchFamily="34" charset="0"/>
              </a:rPr>
              <a:t>3.Mode</a:t>
            </a:r>
            <a:endParaRPr lang="zh-CN" altLang="en-US" sz="24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130550" y="1912620"/>
            <a:ext cx="6914515" cy="3866515"/>
          </a:xfrm>
          <a:prstGeom prst="rect">
            <a:avLst/>
          </a:prstGeom>
        </p:spPr>
      </p:pic>
      <p:sp>
        <p:nvSpPr>
          <p:cNvPr id="5" name="矩形 4"/>
          <p:cNvSpPr/>
          <p:nvPr/>
        </p:nvSpPr>
        <p:spPr>
          <a:xfrm>
            <a:off x="882588" y="2173832"/>
            <a:ext cx="215519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Usage method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9944" y="2474976"/>
            <a:ext cx="4622718" cy="368300"/>
            <a:chOff x="1459489" y="1292335"/>
            <a:chExt cx="4622718" cy="368300"/>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372912" y="129233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7389567" y="2952859"/>
            <a:ext cx="16687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Usage method</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0" name="文本框 9"/>
          <p:cNvSpPr txBox="1"/>
          <p:nvPr/>
        </p:nvSpPr>
        <p:spPr>
          <a:xfrm>
            <a:off x="3400792" y="2952683"/>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4"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1" name="文本框 10"/>
          <p:cNvSpPr txBox="1"/>
          <p:nvPr/>
        </p:nvSpPr>
        <p:spPr>
          <a:xfrm>
            <a:off x="5414126" y="2952683"/>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p:nvSpPr>
        <p:spPr>
          <a:xfrm>
            <a:off x="1792605" y="1339850"/>
            <a:ext cx="9561195" cy="3046095"/>
          </a:xfrm>
          <a:prstGeom prst="rect">
            <a:avLst/>
          </a:prstGeom>
          <a:noFill/>
        </p:spPr>
        <p:txBody>
          <a:bodyPr wrap="square" rtlCol="0">
            <a:spAutoFit/>
          </a:bodyPr>
          <a:p>
            <a:pPr algn="l"/>
            <a:r>
              <a:rPr lang="en-US" sz="3200" b="1" dirty="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t>
            </a:r>
            <a:r>
              <a:rPr altLang="zh-CN" sz="3200" b="1" dirty="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Note:</a:t>
            </a:r>
            <a:endParaRPr altLang="zh-CN" sz="3200" dirty="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l"/>
            <a:r>
              <a:rPr altLang="zh-CN" sz="3200" dirty="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Please do not use the microbit online programming to open the Bluetooth program, otherwise there will be an error. If you want to use the Bluetooth remote control, please directly copy the hex file we provided to the microbit U disk.</a:t>
            </a:r>
            <a:endParaRPr altLang="zh-CN" sz="3200" dirty="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sp>
        <p:nvSpPr>
          <p:cNvPr id="4" name="文本框 3"/>
          <p:cNvSpPr txBox="1"/>
          <p:nvPr/>
        </p:nvSpPr>
        <p:spPr>
          <a:xfrm>
            <a:off x="2700020" y="809625"/>
            <a:ext cx="8573770" cy="1198880"/>
          </a:xfrm>
          <a:prstGeom prst="rect">
            <a:avLst/>
          </a:prstGeom>
          <a:noFill/>
        </p:spPr>
        <p:txBody>
          <a:bodyPr wrap="square" rtlCol="0">
            <a:spAutoFit/>
          </a:bodyPr>
          <a:p>
            <a:pPr algn="l"/>
            <a:r>
              <a:rPr lang="en-US" altLang="zh-CN" sz="1600" dirty="0">
                <a:solidFill>
                  <a:schemeClr val="accent5">
                    <a:lumMod val="75000"/>
                  </a:schemeClr>
                </a:solidFill>
                <a:latin typeface="Arial" panose="020B0604020202020204" pitchFamily="34" charset="0"/>
                <a:ea typeface="Arial" panose="020B0604020202020204" pitchFamily="34" charset="0"/>
              </a:rPr>
              <a:t>       </a:t>
            </a:r>
            <a:r>
              <a:rPr lang="en-US" altLang="zh-CN" sz="1400" dirty="0">
                <a:solidFill>
                  <a:schemeClr val="accent5">
                    <a:lumMod val="75000"/>
                  </a:schemeClr>
                </a:solidFill>
                <a:latin typeface="Arial" panose="020B0604020202020204" pitchFamily="34" charset="0"/>
                <a:ea typeface="Arial" panose="020B0604020202020204" pitchFamily="34" charset="0"/>
              </a:rPr>
              <a:t>In this lesson we will learn to use a Bluetooth app to remotely control robots,</a:t>
            </a:r>
            <a:r>
              <a:rPr sz="1400" dirty="0">
                <a:solidFill>
                  <a:schemeClr val="accent5">
                    <a:lumMod val="75000"/>
                  </a:schemeClr>
                </a:solidFill>
                <a:latin typeface="Arial" panose="020B0604020202020204" pitchFamily="34" charset="0"/>
                <a:ea typeface="Arial" panose="020B0604020202020204" pitchFamily="34" charset="0"/>
              </a:rPr>
              <a:t>First of all, we download the program to micro:bit. We can see that the robot's dot matrix shows an "S" as shown in Figure 1.1</a:t>
            </a:r>
            <a:r>
              <a:rPr lang="en-US" sz="1400" dirty="0">
                <a:solidFill>
                  <a:schemeClr val="accent5">
                    <a:lumMod val="75000"/>
                  </a:schemeClr>
                </a:solidFill>
                <a:latin typeface="Arial" panose="020B0604020202020204" pitchFamily="34" charset="0"/>
                <a:ea typeface="Arial" panose="020B0604020202020204" pitchFamily="34" charset="0"/>
              </a:rPr>
              <a:t>, t</a:t>
            </a:r>
            <a:r>
              <a:rPr lang="zh-CN" altLang="en-US" sz="1400" dirty="0">
                <a:solidFill>
                  <a:schemeClr val="accent5">
                    <a:lumMod val="75000"/>
                  </a:schemeClr>
                </a:solidFill>
                <a:latin typeface="Arial" panose="020B0604020202020204" pitchFamily="34" charset="0"/>
                <a:ea typeface="Arial" panose="020B0604020202020204" pitchFamily="34" charset="0"/>
              </a:rPr>
              <a:t>his is a state where Bluetooth is not connected. </a:t>
            </a:r>
            <a:r>
              <a:rPr sz="1400" dirty="0">
                <a:solidFill>
                  <a:schemeClr val="accent5">
                    <a:lumMod val="75000"/>
                  </a:schemeClr>
                </a:solidFill>
                <a:latin typeface="Arial" panose="020B0604020202020204" pitchFamily="34" charset="0"/>
                <a:ea typeface="Arial" panose="020B0604020202020204" pitchFamily="34" charset="0"/>
              </a:rPr>
              <a:t>Then turn on Bluetooth, open the Bluetooth remote control APP as shown in Figure 1.2 close to the robot to automatically connect,Alternatively, you can click CONNECT as shown in Figure 1.3 to enter the main control interface, as shown in Figure 1.4.</a:t>
            </a:r>
            <a:endParaRPr sz="14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4180840" y="3678555"/>
            <a:ext cx="754380" cy="245110"/>
          </a:xfrm>
          <a:prstGeom prst="rect">
            <a:avLst/>
          </a:prstGeom>
          <a:noFill/>
        </p:spPr>
        <p:txBody>
          <a:bodyPr wrap="none" rtlCol="0" anchor="t">
            <a:spAutoFit/>
          </a:bodyPr>
          <a:p>
            <a:pPr algn="l"/>
            <a:r>
              <a:rPr sz="1000" dirty="0">
                <a:solidFill>
                  <a:schemeClr val="accent5">
                    <a:lumMod val="75000"/>
                  </a:schemeClr>
                </a:solidFill>
                <a:latin typeface="Arial" panose="020B0604020202020204" pitchFamily="34" charset="0"/>
                <a:ea typeface="Arial" panose="020B0604020202020204" pitchFamily="34" charset="0"/>
                <a:sym typeface="+mn-ea"/>
              </a:rPr>
              <a:t>Figure 1.1</a:t>
            </a:r>
            <a:endParaRPr lang="zh-CN" altLang="en-US" sz="1000"/>
          </a:p>
        </p:txBody>
      </p:sp>
      <p:pic>
        <p:nvPicPr>
          <p:cNvPr id="9" name="图片 8"/>
          <p:cNvPicPr>
            <a:picLocks noChangeAspect="1"/>
          </p:cNvPicPr>
          <p:nvPr/>
        </p:nvPicPr>
        <p:blipFill>
          <a:blip r:embed="rId2"/>
          <a:stretch>
            <a:fillRect/>
          </a:stretch>
        </p:blipFill>
        <p:spPr>
          <a:xfrm>
            <a:off x="3531870" y="2255520"/>
            <a:ext cx="2040255" cy="1423035"/>
          </a:xfrm>
          <a:prstGeom prst="rect">
            <a:avLst/>
          </a:prstGeom>
        </p:spPr>
      </p:pic>
      <p:sp>
        <p:nvSpPr>
          <p:cNvPr id="10" name="文本框 9"/>
          <p:cNvSpPr txBox="1"/>
          <p:nvPr/>
        </p:nvSpPr>
        <p:spPr>
          <a:xfrm>
            <a:off x="4182110" y="5854700"/>
            <a:ext cx="754380" cy="245110"/>
          </a:xfrm>
          <a:prstGeom prst="rect">
            <a:avLst/>
          </a:prstGeom>
          <a:noFill/>
        </p:spPr>
        <p:txBody>
          <a:bodyPr wrap="none" rtlCol="0" anchor="t">
            <a:spAutoFit/>
          </a:bodyPr>
          <a:p>
            <a:pPr algn="l"/>
            <a:r>
              <a:rPr sz="1000" dirty="0">
                <a:solidFill>
                  <a:schemeClr val="accent5">
                    <a:lumMod val="75000"/>
                  </a:schemeClr>
                </a:solidFill>
                <a:latin typeface="Arial" panose="020B0604020202020204" pitchFamily="34" charset="0"/>
                <a:ea typeface="Arial" panose="020B0604020202020204" pitchFamily="34" charset="0"/>
                <a:sym typeface="+mn-ea"/>
              </a:rPr>
              <a:t>Figure 1.2</a:t>
            </a:r>
            <a:endParaRPr lang="en-US" altLang="zh-CN" sz="1000" dirty="0">
              <a:solidFill>
                <a:srgbClr val="00B050"/>
              </a:solidFill>
              <a:latin typeface="Arial" panose="020B0604020202020204" pitchFamily="34" charset="0"/>
              <a:ea typeface="Arial" panose="020B0604020202020204" pitchFamily="34" charset="0"/>
              <a:sym typeface="+mn-ea"/>
            </a:endParaRPr>
          </a:p>
        </p:txBody>
      </p:sp>
      <p:sp>
        <p:nvSpPr>
          <p:cNvPr id="11" name="文本框 10"/>
          <p:cNvSpPr txBox="1"/>
          <p:nvPr/>
        </p:nvSpPr>
        <p:spPr>
          <a:xfrm>
            <a:off x="8286750" y="3728085"/>
            <a:ext cx="754380" cy="245110"/>
          </a:xfrm>
          <a:prstGeom prst="rect">
            <a:avLst/>
          </a:prstGeom>
          <a:noFill/>
        </p:spPr>
        <p:txBody>
          <a:bodyPr wrap="none" rtlCol="0" anchor="t">
            <a:spAutoFit/>
          </a:bodyPr>
          <a:p>
            <a:pPr algn="l"/>
            <a:r>
              <a:rPr sz="1000" dirty="0">
                <a:solidFill>
                  <a:schemeClr val="accent5">
                    <a:lumMod val="75000"/>
                  </a:schemeClr>
                </a:solidFill>
                <a:latin typeface="Arial" panose="020B0604020202020204" pitchFamily="34" charset="0"/>
                <a:ea typeface="Arial" panose="020B0604020202020204" pitchFamily="34" charset="0"/>
                <a:sym typeface="+mn-ea"/>
              </a:rPr>
              <a:t>Figure 1.3</a:t>
            </a:r>
            <a:endParaRPr lang="en-US" altLang="zh-CN" sz="1000" dirty="0">
              <a:solidFill>
                <a:srgbClr val="FF0000"/>
              </a:solidFill>
              <a:latin typeface="Arial" panose="020B0604020202020204" pitchFamily="34" charset="0"/>
              <a:ea typeface="Arial" panose="020B0604020202020204" pitchFamily="34" charset="0"/>
              <a:sym typeface="+mn-ea"/>
            </a:endParaRPr>
          </a:p>
        </p:txBody>
      </p:sp>
      <p:sp>
        <p:nvSpPr>
          <p:cNvPr id="13" name="文本框 12"/>
          <p:cNvSpPr txBox="1"/>
          <p:nvPr/>
        </p:nvSpPr>
        <p:spPr>
          <a:xfrm>
            <a:off x="8286750" y="5854700"/>
            <a:ext cx="754380" cy="245110"/>
          </a:xfrm>
          <a:prstGeom prst="rect">
            <a:avLst/>
          </a:prstGeom>
          <a:noFill/>
        </p:spPr>
        <p:txBody>
          <a:bodyPr wrap="none" rtlCol="0" anchor="t">
            <a:spAutoFit/>
          </a:bodyPr>
          <a:p>
            <a:pPr algn="l"/>
            <a:r>
              <a:rPr sz="1000" dirty="0">
                <a:solidFill>
                  <a:schemeClr val="accent5">
                    <a:lumMod val="75000"/>
                  </a:schemeClr>
                </a:solidFill>
                <a:latin typeface="Arial" panose="020B0604020202020204" pitchFamily="34" charset="0"/>
                <a:ea typeface="Arial" panose="020B0604020202020204" pitchFamily="34" charset="0"/>
                <a:sym typeface="+mn-ea"/>
              </a:rPr>
              <a:t>Figure 1.</a:t>
            </a:r>
            <a:r>
              <a:rPr lang="en-US" sz="1000" dirty="0">
                <a:solidFill>
                  <a:schemeClr val="accent5">
                    <a:lumMod val="75000"/>
                  </a:schemeClr>
                </a:solidFill>
                <a:latin typeface="Arial" panose="020B0604020202020204" pitchFamily="34" charset="0"/>
                <a:ea typeface="Arial" panose="020B0604020202020204" pitchFamily="34" charset="0"/>
                <a:sym typeface="+mn-ea"/>
              </a:rPr>
              <a:t>4</a:t>
            </a:r>
            <a:endParaRPr lang="en-US" sz="10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 name="矩形 1"/>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8" name="图片 7"/>
          <p:cNvPicPr>
            <a:picLocks noChangeAspect="1"/>
          </p:cNvPicPr>
          <p:nvPr/>
        </p:nvPicPr>
        <p:blipFill>
          <a:blip r:embed="rId3"/>
          <a:stretch>
            <a:fillRect/>
          </a:stretch>
        </p:blipFill>
        <p:spPr>
          <a:xfrm>
            <a:off x="2950845" y="3952240"/>
            <a:ext cx="3234055" cy="1819910"/>
          </a:xfrm>
          <a:prstGeom prst="rect">
            <a:avLst/>
          </a:prstGeom>
        </p:spPr>
      </p:pic>
      <p:pic>
        <p:nvPicPr>
          <p:cNvPr id="18" name="图片 17"/>
          <p:cNvPicPr>
            <a:picLocks noChangeAspect="1"/>
          </p:cNvPicPr>
          <p:nvPr/>
        </p:nvPicPr>
        <p:blipFill>
          <a:blip r:embed="rId4"/>
          <a:stretch>
            <a:fillRect/>
          </a:stretch>
        </p:blipFill>
        <p:spPr>
          <a:xfrm>
            <a:off x="7129145" y="2008505"/>
            <a:ext cx="2949575" cy="1660525"/>
          </a:xfrm>
          <a:prstGeom prst="rect">
            <a:avLst/>
          </a:prstGeom>
        </p:spPr>
      </p:pic>
      <p:pic>
        <p:nvPicPr>
          <p:cNvPr id="19" name="图片 18"/>
          <p:cNvPicPr>
            <a:picLocks noChangeAspect="1"/>
          </p:cNvPicPr>
          <p:nvPr/>
        </p:nvPicPr>
        <p:blipFill>
          <a:blip r:embed="rId5"/>
          <a:stretch>
            <a:fillRect/>
          </a:stretch>
        </p:blipFill>
        <p:spPr>
          <a:xfrm>
            <a:off x="7128510" y="3973195"/>
            <a:ext cx="2950210" cy="16605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sp>
        <p:nvSpPr>
          <p:cNvPr id="4" name="文本框 3"/>
          <p:cNvSpPr txBox="1"/>
          <p:nvPr/>
        </p:nvSpPr>
        <p:spPr>
          <a:xfrm>
            <a:off x="3104515" y="1210945"/>
            <a:ext cx="8276590" cy="1076325"/>
          </a:xfrm>
          <a:prstGeom prst="rect">
            <a:avLst/>
          </a:prstGeom>
          <a:noFill/>
        </p:spPr>
        <p:txBody>
          <a:bodyPr wrap="square" rtlCol="0">
            <a:spAutoFit/>
          </a:bodyPr>
          <a:p>
            <a:pPr algn="l"/>
            <a:r>
              <a:rPr lang="en-US" altLang="zh-CN" sz="1600" dirty="0">
                <a:solidFill>
                  <a:schemeClr val="accent5">
                    <a:lumMod val="75000"/>
                  </a:schemeClr>
                </a:solidFill>
                <a:latin typeface="Arial" panose="020B0604020202020204" pitchFamily="34" charset="0"/>
                <a:ea typeface="Arial" panose="020B0604020202020204" pitchFamily="34" charset="0"/>
              </a:rPr>
              <a:t>     </a:t>
            </a:r>
            <a:r>
              <a:rPr lang="en-US" altLang="zh-CN" sz="1600" dirty="0">
                <a:solidFill>
                  <a:schemeClr val="accent5">
                    <a:lumMod val="75000"/>
                  </a:schemeClr>
                </a:solidFill>
                <a:latin typeface="Arial" panose="020B0604020202020204" pitchFamily="34" charset="0"/>
                <a:ea typeface="Arial" panose="020B0604020202020204" pitchFamily="34" charset="0"/>
                <a:sym typeface="+mn-ea"/>
              </a:rPr>
              <a:t>When the app interface is switched to the screen shown in Figure 1.5, and the robot's dot matrix is ​​switched to the pattern shown in Figure 1.6, the connection is successful and the next operation can be performed. If Bluetooth is disconnected, micro:bit will display the pattern of Figure 1.7.</a:t>
            </a:r>
            <a:endParaRPr lang="zh-CN" altLang="en-US" sz="1600" dirty="0">
              <a:solidFill>
                <a:srgbClr val="FF0000"/>
              </a:solidFill>
              <a:latin typeface="Arial" panose="020B0604020202020204" pitchFamily="34" charset="0"/>
              <a:ea typeface="Arial" panose="020B0604020202020204" pitchFamily="34" charset="0"/>
              <a:sym typeface="+mn-ea"/>
            </a:endParaRPr>
          </a:p>
        </p:txBody>
      </p:sp>
      <p:pic>
        <p:nvPicPr>
          <p:cNvPr id="8" name="图片 7"/>
          <p:cNvPicPr>
            <a:picLocks noChangeAspect="1"/>
          </p:cNvPicPr>
          <p:nvPr/>
        </p:nvPicPr>
        <p:blipFill>
          <a:blip r:embed="rId2"/>
          <a:stretch>
            <a:fillRect/>
          </a:stretch>
        </p:blipFill>
        <p:spPr>
          <a:xfrm>
            <a:off x="7508240" y="2486660"/>
            <a:ext cx="2040255" cy="1355090"/>
          </a:xfrm>
          <a:prstGeom prst="rect">
            <a:avLst/>
          </a:prstGeom>
        </p:spPr>
      </p:pic>
      <p:sp>
        <p:nvSpPr>
          <p:cNvPr id="10" name="文本框 9"/>
          <p:cNvSpPr txBox="1"/>
          <p:nvPr/>
        </p:nvSpPr>
        <p:spPr>
          <a:xfrm>
            <a:off x="4426585" y="4658360"/>
            <a:ext cx="754380" cy="245110"/>
          </a:xfrm>
          <a:prstGeom prst="rect">
            <a:avLst/>
          </a:prstGeom>
          <a:noFill/>
        </p:spPr>
        <p:txBody>
          <a:bodyPr wrap="none" rtlCol="0" anchor="t">
            <a:spAutoFit/>
          </a:bodyPr>
          <a:p>
            <a:pPr algn="l"/>
            <a:r>
              <a:rPr sz="1000" dirty="0">
                <a:solidFill>
                  <a:schemeClr val="accent5">
                    <a:lumMod val="75000"/>
                  </a:schemeClr>
                </a:solidFill>
                <a:latin typeface="Arial" panose="020B0604020202020204" pitchFamily="34" charset="0"/>
                <a:ea typeface="Arial" panose="020B0604020202020204" pitchFamily="34" charset="0"/>
                <a:sym typeface="+mn-ea"/>
              </a:rPr>
              <a:t>Figure 1.</a:t>
            </a:r>
            <a:r>
              <a:rPr lang="en-US" sz="1000" dirty="0">
                <a:solidFill>
                  <a:schemeClr val="accent5">
                    <a:lumMod val="75000"/>
                  </a:schemeClr>
                </a:solidFill>
                <a:latin typeface="Arial" panose="020B0604020202020204" pitchFamily="34" charset="0"/>
                <a:ea typeface="Arial" panose="020B0604020202020204" pitchFamily="34" charset="0"/>
                <a:sym typeface="+mn-ea"/>
              </a:rPr>
              <a:t>5</a:t>
            </a:r>
            <a:endParaRPr lang="en-US" sz="10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1" name="文本框 10"/>
          <p:cNvSpPr txBox="1"/>
          <p:nvPr/>
        </p:nvSpPr>
        <p:spPr>
          <a:xfrm>
            <a:off x="8281670" y="3998595"/>
            <a:ext cx="754380" cy="245110"/>
          </a:xfrm>
          <a:prstGeom prst="rect">
            <a:avLst/>
          </a:prstGeom>
          <a:noFill/>
        </p:spPr>
        <p:txBody>
          <a:bodyPr wrap="none" rtlCol="0" anchor="t">
            <a:spAutoFit/>
          </a:bodyPr>
          <a:p>
            <a:pPr algn="l"/>
            <a:r>
              <a:rPr sz="1000" dirty="0">
                <a:solidFill>
                  <a:schemeClr val="accent5">
                    <a:lumMod val="75000"/>
                  </a:schemeClr>
                </a:solidFill>
                <a:latin typeface="Arial" panose="020B0604020202020204" pitchFamily="34" charset="0"/>
                <a:ea typeface="Arial" panose="020B0604020202020204" pitchFamily="34" charset="0"/>
                <a:sym typeface="+mn-ea"/>
              </a:rPr>
              <a:t>Figure 1.</a:t>
            </a:r>
            <a:r>
              <a:rPr lang="en-US" sz="1000" dirty="0">
                <a:solidFill>
                  <a:schemeClr val="accent5">
                    <a:lumMod val="75000"/>
                  </a:schemeClr>
                </a:solidFill>
                <a:latin typeface="Arial" panose="020B0604020202020204" pitchFamily="34" charset="0"/>
                <a:ea typeface="Arial" panose="020B0604020202020204" pitchFamily="34" charset="0"/>
                <a:sym typeface="+mn-ea"/>
              </a:rPr>
              <a:t>6</a:t>
            </a:r>
            <a:endParaRPr lang="en-US" sz="1000" dirty="0">
              <a:solidFill>
                <a:schemeClr val="accent5">
                  <a:lumMod val="75000"/>
                </a:schemeClr>
              </a:solidFill>
              <a:latin typeface="Arial" panose="020B0604020202020204" pitchFamily="34" charset="0"/>
              <a:ea typeface="Arial" panose="020B0604020202020204" pitchFamily="34" charset="0"/>
              <a:sym typeface="+mn-ea"/>
            </a:endParaRPr>
          </a:p>
        </p:txBody>
      </p:sp>
      <p:pic>
        <p:nvPicPr>
          <p:cNvPr id="12" name="图片 11"/>
          <p:cNvPicPr>
            <a:picLocks noChangeAspect="1"/>
          </p:cNvPicPr>
          <p:nvPr/>
        </p:nvPicPr>
        <p:blipFill>
          <a:blip r:embed="rId3"/>
          <a:stretch>
            <a:fillRect/>
          </a:stretch>
        </p:blipFill>
        <p:spPr>
          <a:xfrm>
            <a:off x="7482840" y="4360545"/>
            <a:ext cx="2065655" cy="1325880"/>
          </a:xfrm>
          <a:prstGeom prst="rect">
            <a:avLst/>
          </a:prstGeom>
        </p:spPr>
      </p:pic>
      <p:sp>
        <p:nvSpPr>
          <p:cNvPr id="13" name="文本框 12"/>
          <p:cNvSpPr txBox="1"/>
          <p:nvPr/>
        </p:nvSpPr>
        <p:spPr>
          <a:xfrm>
            <a:off x="8282305" y="5770245"/>
            <a:ext cx="754380" cy="245110"/>
          </a:xfrm>
          <a:prstGeom prst="rect">
            <a:avLst/>
          </a:prstGeom>
          <a:noFill/>
        </p:spPr>
        <p:txBody>
          <a:bodyPr wrap="none" rtlCol="0" anchor="t">
            <a:spAutoFit/>
          </a:bodyPr>
          <a:p>
            <a:pPr algn="l"/>
            <a:r>
              <a:rPr sz="1000" dirty="0">
                <a:solidFill>
                  <a:schemeClr val="accent5">
                    <a:lumMod val="75000"/>
                  </a:schemeClr>
                </a:solidFill>
                <a:latin typeface="Arial" panose="020B0604020202020204" pitchFamily="34" charset="0"/>
                <a:ea typeface="Arial" panose="020B0604020202020204" pitchFamily="34" charset="0"/>
                <a:sym typeface="+mn-ea"/>
              </a:rPr>
              <a:t>Figure 1.</a:t>
            </a:r>
            <a:r>
              <a:rPr lang="en-US" sz="1000" dirty="0">
                <a:solidFill>
                  <a:schemeClr val="accent5">
                    <a:lumMod val="75000"/>
                  </a:schemeClr>
                </a:solidFill>
                <a:latin typeface="Arial" panose="020B0604020202020204" pitchFamily="34" charset="0"/>
                <a:ea typeface="Arial" panose="020B0604020202020204" pitchFamily="34" charset="0"/>
                <a:sym typeface="+mn-ea"/>
              </a:rPr>
              <a:t>7</a:t>
            </a:r>
            <a:endParaRPr lang="en-US" sz="10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19" name="图片 18"/>
          <p:cNvPicPr>
            <a:picLocks noChangeAspect="1"/>
          </p:cNvPicPr>
          <p:nvPr/>
        </p:nvPicPr>
        <p:blipFill>
          <a:blip r:embed="rId4"/>
          <a:stretch>
            <a:fillRect/>
          </a:stretch>
        </p:blipFill>
        <p:spPr>
          <a:xfrm>
            <a:off x="3286760" y="2785745"/>
            <a:ext cx="2950210" cy="1660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3527425" y="1821815"/>
            <a:ext cx="6590665" cy="2061210"/>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robot</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Infrared controller</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An Android phone with APP </a:t>
            </a:r>
            <a:endParaRPr lang="en-US"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grpSp>
        <p:nvGrpSpPr>
          <p:cNvPr id="25" name="组合 24"/>
          <p:cNvGrpSpPr/>
          <p:nvPr/>
        </p:nvGrpSpPr>
        <p:grpSpPr>
          <a:xfrm>
            <a:off x="518733" y="1852522"/>
            <a:ext cx="2519045" cy="1704975"/>
            <a:chOff x="5213810" y="4721826"/>
            <a:chExt cx="2519045" cy="1704975"/>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577665" y="5043136"/>
              <a:ext cx="215519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Usage method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gr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9" name="文本框 18"/>
          <p:cNvSpPr txBox="1"/>
          <p:nvPr/>
        </p:nvSpPr>
        <p:spPr>
          <a:xfrm>
            <a:off x="3037572" y="860993"/>
            <a:ext cx="2334260" cy="460375"/>
          </a:xfrm>
          <a:prstGeom prst="rect">
            <a:avLst/>
          </a:prstGeom>
          <a:noFill/>
        </p:spPr>
        <p:txBody>
          <a:bodyPr wrap="none" rtlCol="0">
            <a:spAutoFit/>
          </a:bodyPr>
          <a:p>
            <a:r>
              <a:rPr lang="en-US" altLang="zh-CN" sz="2400" dirty="0">
                <a:solidFill>
                  <a:schemeClr val="accent5">
                    <a:lumMod val="75000"/>
                  </a:schemeClr>
                </a:solidFill>
                <a:latin typeface="Arial" panose="020B0604020202020204" pitchFamily="34" charset="0"/>
                <a:ea typeface="Arial" panose="020B0604020202020204" pitchFamily="34" charset="0"/>
              </a:rPr>
              <a:t>1.Basic function</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2970530" y="1483360"/>
            <a:ext cx="8187055" cy="4590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037572" y="960053"/>
            <a:ext cx="1317625" cy="460375"/>
          </a:xfrm>
          <a:prstGeom prst="rect">
            <a:avLst/>
          </a:prstGeom>
          <a:noFill/>
        </p:spPr>
        <p:txBody>
          <a:bodyPr wrap="none" rtlCol="0">
            <a:spAutoFit/>
          </a:bodyPr>
          <a:p>
            <a:r>
              <a:rPr lang="en-US" altLang="zh-CN" sz="2400" dirty="0">
                <a:solidFill>
                  <a:schemeClr val="accent5">
                    <a:lumMod val="75000"/>
                  </a:schemeClr>
                </a:solidFill>
                <a:latin typeface="Arial" panose="020B0604020202020204" pitchFamily="34" charset="0"/>
                <a:ea typeface="Arial" panose="020B0604020202020204" pitchFamily="34" charset="0"/>
              </a:rPr>
              <a:t>2.Music </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037840" y="1717675"/>
            <a:ext cx="7896225" cy="4376420"/>
          </a:xfrm>
          <a:prstGeom prst="rect">
            <a:avLst/>
          </a:prstGeom>
        </p:spPr>
      </p:pic>
      <p:sp>
        <p:nvSpPr>
          <p:cNvPr id="5" name="矩形 4"/>
          <p:cNvSpPr/>
          <p:nvPr/>
        </p:nvSpPr>
        <p:spPr>
          <a:xfrm>
            <a:off x="882588" y="2173832"/>
            <a:ext cx="215519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Usage method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020427" y="908618"/>
            <a:ext cx="1572260" cy="460375"/>
          </a:xfrm>
          <a:prstGeom prst="rect">
            <a:avLst/>
          </a:prstGeom>
          <a:noFill/>
        </p:spPr>
        <p:txBody>
          <a:bodyPr wrap="none" rtlCol="0">
            <a:spAutoFit/>
          </a:bodyPr>
          <a:p>
            <a:r>
              <a:rPr lang="en-US" altLang="zh-CN" sz="2400" dirty="0">
                <a:solidFill>
                  <a:schemeClr val="accent5">
                    <a:lumMod val="75000"/>
                  </a:schemeClr>
                </a:solidFill>
                <a:latin typeface="Arial" panose="020B0604020202020204" pitchFamily="34" charset="0"/>
                <a:ea typeface="Arial" panose="020B0604020202020204" pitchFamily="34" charset="0"/>
              </a:rPr>
              <a:t>2.Car light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2807335" y="1444625"/>
            <a:ext cx="8409305" cy="4676140"/>
          </a:xfrm>
          <a:prstGeom prst="rect">
            <a:avLst/>
          </a:prstGeom>
        </p:spPr>
      </p:pic>
      <p:sp>
        <p:nvSpPr>
          <p:cNvPr id="5" name="矩形 4"/>
          <p:cNvSpPr/>
          <p:nvPr/>
        </p:nvSpPr>
        <p:spPr>
          <a:xfrm>
            <a:off x="882588" y="2173832"/>
            <a:ext cx="215519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Usage method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3275</Words>
  <Application>WPS 演示</Application>
  <PresentationFormat>自定义</PresentationFormat>
  <Paragraphs>149</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icomoon</vt:lpstr>
      <vt:lpstr>Yu Gothic UI Semibold</vt:lpstr>
      <vt:lpstr>微软雅黑 Light</vt:lpstr>
      <vt:lpstr>方正卡通简体</vt:lpstr>
      <vt:lpstr>微软雅黑</vt:lpstr>
      <vt:lpstr>Arial Unicode MS</vt:lpstr>
      <vt:lpstr>方正喵呜体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98</cp:revision>
  <dcterms:created xsi:type="dcterms:W3CDTF">2014-02-21T16:31:00Z</dcterms:created>
  <dcterms:modified xsi:type="dcterms:W3CDTF">2018-11-19T06:08:09Z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2052-10.1.0.7671</vt:lpwstr>
  </property>
</Properties>
</file>