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handoutMasterIdLst>
    <p:handoutMasterId r:id="rId13"/>
  </p:handoutMasterIdLst>
  <p:sldIdLst>
    <p:sldId id="258" r:id="rId3"/>
    <p:sldId id="281" r:id="rId4"/>
    <p:sldId id="264" r:id="rId5"/>
    <p:sldId id="282" r:id="rId6"/>
    <p:sldId id="268" r:id="rId7"/>
    <p:sldId id="277" r:id="rId8"/>
    <p:sldId id="269" r:id="rId9"/>
    <p:sldId id="275" r:id="rId10"/>
    <p:sldId id="283" r:id="rId11"/>
  </p:sldIdLst>
  <p:sldSz cx="12192000" cy="6858000"/>
  <p:notesSz cx="6858000" cy="9144000"/>
  <p:embeddedFontLst>
    <p:embeddedFont>
      <p:font typeface="icomoon" charset="0"/>
      <p:regular r:id="rId17"/>
    </p:embeddedFont>
    <p:embeddedFont>
      <p:font typeface="Yu Gothic UI Semibold" panose="020B0700000000000000" charset="-128"/>
      <p:bold r:id="rId18"/>
    </p:embeddedFont>
    <p:embeddedFont>
      <p:font typeface="微软雅黑 Light" panose="020B0502040204020203" charset="-122"/>
      <p:regular r:id="rId19"/>
    </p:embeddedFont>
    <p:embeddedFont>
      <p:font typeface="方正卡通简体" panose="03000509000000000000" charset="0"/>
      <p:regular r:id="rId20"/>
    </p:embeddedFont>
    <p:embeddedFont>
      <p:font typeface="方正喵呜体" panose="02010600010101010101" charset="0"/>
      <p:regular r:id="rId21"/>
    </p:embeddedFont>
    <p:embeddedFont>
      <p:font typeface="Calibri" panose="020F0502020204030204" charset="0"/>
      <p:regular r:id="rId22"/>
      <p:bold r:id="rId23"/>
      <p:italic r:id="rId24"/>
      <p:boldItalic r:id="rId25"/>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21" autoAdjust="0"/>
    <p:restoredTop sz="94660"/>
  </p:normalViewPr>
  <p:slideViewPr>
    <p:cSldViewPr snapToGrid="0">
      <p:cViewPr varScale="1">
        <p:scale>
          <a:sx n="105" d="100"/>
          <a:sy n="105" d="100"/>
        </p:scale>
        <p:origin x="-1038" y="-84"/>
      </p:cViewPr>
      <p:guideLst>
        <p:guide orient="horz" pos="2128"/>
        <p:guide pos="3888"/>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font" Target="fonts/font9.fntdata"/><Relationship Id="rId24" Type="http://schemas.openxmlformats.org/officeDocument/2006/relationships/font" Target="fonts/font8.fntdata"/><Relationship Id="rId23" Type="http://schemas.openxmlformats.org/officeDocument/2006/relationships/font" Target="fonts/font7.fntdata"/><Relationship Id="rId22" Type="http://schemas.openxmlformats.org/officeDocument/2006/relationships/font" Target="fonts/font6.fntdata"/><Relationship Id="rId21" Type="http://schemas.openxmlformats.org/officeDocument/2006/relationships/font" Target="fonts/font5.fntdata"/><Relationship Id="rId20" Type="http://schemas.openxmlformats.org/officeDocument/2006/relationships/font" Target="fonts/font4.fntdata"/><Relationship Id="rId2" Type="http://schemas.openxmlformats.org/officeDocument/2006/relationships/theme" Target="theme/theme1.xml"/><Relationship Id="rId19" Type="http://schemas.openxmlformats.org/officeDocument/2006/relationships/font" Target="fonts/font3.fntdata"/><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节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内容页">
    <p:spTree>
      <p:nvGrpSpPr>
        <p:cNvPr id="1" name=""/>
        <p:cNvGrpSpPr/>
        <p:nvPr/>
      </p:nvGrpSpPr>
      <p:grpSpPr>
        <a:xfrm>
          <a:off x="0" y="0"/>
          <a:ext cx="0" cy="0"/>
          <a:chOff x="0" y="0"/>
          <a:chExt cx="0" cy="0"/>
        </a:xfrm>
      </p:grpSpPr>
      <p:grpSp>
        <p:nvGrpSpPr>
          <p:cNvPr id="7" name="组合 6"/>
          <p:cNvGrpSpPr/>
          <p:nvPr userDrawn="1"/>
        </p:nvGrpSpPr>
        <p:grpSpPr>
          <a:xfrm>
            <a:off x="836686" y="842468"/>
            <a:ext cx="1879218" cy="5299025"/>
            <a:chOff x="0" y="0"/>
            <a:chExt cx="12192000" cy="6858000"/>
          </a:xfrm>
        </p:grpSpPr>
        <p:sp>
          <p:nvSpPr>
            <p:cNvPr id="8" name="矩形 7"/>
            <p:cNvSpPr/>
            <p:nvPr/>
          </p:nvSpPr>
          <p:spPr>
            <a:xfrm>
              <a:off x="0" y="0"/>
              <a:ext cx="12192000" cy="6858000"/>
            </a:xfrm>
            <a:prstGeom prst="rect">
              <a:avLst/>
            </a:prstGeom>
            <a:blipFill dpi="0" rotWithShape="0">
              <a:blip r:embed="rId2"/>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userDrawn="1"/>
        </p:nvGrpSpPr>
        <p:grpSpPr>
          <a:xfrm>
            <a:off x="2743200" y="842468"/>
            <a:ext cx="8802509" cy="5299025"/>
            <a:chOff x="0" y="0"/>
            <a:chExt cx="12192000" cy="6858000"/>
          </a:xfrm>
        </p:grpSpPr>
        <p:sp>
          <p:nvSpPr>
            <p:cNvPr id="11" name="矩形 10"/>
            <p:cNvSpPr/>
            <p:nvPr/>
          </p:nvSpPr>
          <p:spPr>
            <a:xfrm>
              <a:off x="0" y="0"/>
              <a:ext cx="12192000" cy="6858000"/>
            </a:xfrm>
            <a:prstGeom prst="rect">
              <a:avLst/>
            </a:prstGeom>
            <a:blipFill dpi="0" rotWithShape="0">
              <a:blip r:embed="rId2"/>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任意多边形 12"/>
          <p:cNvSpPr/>
          <p:nvPr userDrawn="1"/>
        </p:nvSpPr>
        <p:spPr>
          <a:xfrm>
            <a:off x="11326811" y="759707"/>
            <a:ext cx="542043" cy="331679"/>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userDrawn="1"/>
        </p:nvSpPr>
        <p:spPr>
          <a:xfrm>
            <a:off x="428395" y="373320"/>
            <a:ext cx="1354542" cy="82885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5" name="组合 14"/>
          <p:cNvGrpSpPr/>
          <p:nvPr userDrawn="1"/>
        </p:nvGrpSpPr>
        <p:grpSpPr>
          <a:xfrm>
            <a:off x="11375265" y="343928"/>
            <a:ext cx="447465" cy="283350"/>
            <a:chOff x="560275" y="3433438"/>
            <a:chExt cx="1198188" cy="758734"/>
          </a:xfrm>
        </p:grpSpPr>
        <p:sp>
          <p:nvSpPr>
            <p:cNvPr id="1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任意多边形 17"/>
          <p:cNvSpPr/>
          <p:nvPr userDrawn="1"/>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030803-5243-48BD-A46E-7FD8BD1AAA4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CC821D-CD86-482A-88A1-248540F6B868}" type="slidenum">
              <a:rPr lang="zh-CN" altLang="en-US" smtClean="0"/>
            </a:fld>
            <a:endParaRPr lang="zh-CN" altLang="en-US"/>
          </a:p>
        </p:txBody>
      </p:sp>
      <p:sp>
        <p:nvSpPr>
          <p:cNvPr id="7" name="矩形 6"/>
          <p:cNvSpPr/>
          <p:nvPr userDrawn="1"/>
        </p:nvSpPr>
        <p:spPr>
          <a:xfrm>
            <a:off x="0" y="0"/>
            <a:ext cx="12192000" cy="6858000"/>
          </a:xfrm>
          <a:prstGeom prst="rect">
            <a:avLst/>
          </a:prstGeom>
          <a:blipFill dpi="0" rotWithShape="0">
            <a:blip r:embed="rId14"/>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0"/>
            <a:ext cx="12192000" cy="6858000"/>
          </a:xfrm>
          <a:prstGeom prst="rect">
            <a:avLst/>
          </a:prstGeom>
          <a:solidFill>
            <a:srgbClr val="5B9BD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slide" Target="slide5.xml"/><Relationship Id="rId3" Type="http://schemas.openxmlformats.org/officeDocument/2006/relationships/slide" Target="slide2.xml"/><Relationship Id="rId2" Type="http://schemas.openxmlformats.org/officeDocument/2006/relationships/slide" Target="slide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8.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9.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0.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image" Target="../media/image11.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804870" y="4572436"/>
            <a:ext cx="724486" cy="458769"/>
            <a:chOff x="560275" y="3433438"/>
            <a:chExt cx="1198188" cy="758734"/>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10555619" y="566833"/>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0" y="5761355"/>
            <a:ext cx="12192000" cy="109664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30" name="任意多边形 29"/>
          <p:cNvSpPr/>
          <p:nvPr/>
        </p:nvSpPr>
        <p:spPr>
          <a:xfrm>
            <a:off x="9813248" y="4513409"/>
            <a:ext cx="942537" cy="57674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stretch>
            <a:fillRect/>
          </a:stretch>
        </p:blipFill>
        <p:spPr>
          <a:xfrm>
            <a:off x="1843405" y="1851025"/>
            <a:ext cx="8301355" cy="3338830"/>
          </a:xfrm>
          <a:prstGeom prst="rect">
            <a:avLst/>
          </a:prstGeom>
          <a:ln w="57150">
            <a:solidFill>
              <a:srgbClr val="5B9BD5"/>
            </a:solidFill>
          </a:ln>
        </p:spPr>
      </p:pic>
      <p:sp>
        <p:nvSpPr>
          <p:cNvPr id="18" name="文本框 17"/>
          <p:cNvSpPr txBox="1"/>
          <p:nvPr/>
        </p:nvSpPr>
        <p:spPr>
          <a:xfrm>
            <a:off x="3984739" y="2388519"/>
            <a:ext cx="3818633" cy="706755"/>
          </a:xfrm>
          <a:prstGeom prst="rect">
            <a:avLst/>
          </a:prstGeom>
          <a:noFill/>
        </p:spPr>
        <p:txBody>
          <a:bodyPr wrap="square" rtlCol="0">
            <a:spAutoFit/>
            <a:scene3d>
              <a:camera prst="orthographicFront"/>
              <a:lightRig rig="threePt" dir="t"/>
            </a:scene3d>
          </a:bodyPr>
          <a:lstStyle/>
          <a:p>
            <a:pPr algn="ctr"/>
            <a:r>
              <a:rPr lang="en-US" altLang="zh-CN" sz="4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Lesson 4</a:t>
            </a:r>
            <a:endParaRPr lang="en-US" altLang="zh-CN" sz="4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p:txBody>
      </p:sp>
      <p:sp>
        <p:nvSpPr>
          <p:cNvPr id="19" name="文本框 18"/>
          <p:cNvSpPr txBox="1"/>
          <p:nvPr/>
        </p:nvSpPr>
        <p:spPr>
          <a:xfrm>
            <a:off x="1843405" y="3137535"/>
            <a:ext cx="8301355" cy="583565"/>
          </a:xfrm>
          <a:prstGeom prst="rect">
            <a:avLst/>
          </a:prstGeom>
          <a:noFill/>
        </p:spPr>
        <p:txBody>
          <a:bodyPr wrap="square" rtlCol="0">
            <a:spAutoFit/>
          </a:bodyPr>
          <a:lstStyle/>
          <a:p>
            <a:pPr algn="ctr"/>
            <a:r>
              <a:rPr lang="en-US" altLang="zh-CN" sz="3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micro:bit</a:t>
            </a:r>
            <a:r>
              <a:rPr lang="zh-CN" altLang="en-US" sz="3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 </a:t>
            </a:r>
            <a:r>
              <a:rPr lang="en-US" altLang="zh-CN" sz="3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basic lesson 4</a:t>
            </a:r>
            <a:r>
              <a:rPr lang="zh-CN" altLang="en-US" sz="3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 </a:t>
            </a:r>
            <a:r>
              <a:rPr lang="en-US" altLang="zh-CN" sz="3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“DIY thermometer ”</a:t>
            </a:r>
            <a:endParaRPr lang="en-US" altLang="zh-CN" sz="3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p:txBody>
      </p:sp>
      <p:sp>
        <p:nvSpPr>
          <p:cNvPr id="29" name="任意多边形 28"/>
          <p:cNvSpPr/>
          <p:nvPr/>
        </p:nvSpPr>
        <p:spPr>
          <a:xfrm>
            <a:off x="1529561" y="1284511"/>
            <a:ext cx="1069145" cy="65421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80060" y="203835"/>
            <a:ext cx="10042525" cy="435610"/>
          </a:xfrm>
          <a:prstGeom prst="rect">
            <a:avLst/>
          </a:prstGeom>
          <a:noFill/>
        </p:spPr>
        <p:txBody>
          <a:bodyPr wrap="square" rtlCol="0" anchor="t">
            <a:spAutoFit/>
          </a:bodyPr>
          <a:p>
            <a:pPr algn="ctr">
              <a:lnSpc>
                <a:spcPct val="70000"/>
              </a:lnSpc>
              <a:spcBef>
                <a:spcPts val="0"/>
              </a:spcBef>
              <a:spcAft>
                <a:spcPts val="0"/>
              </a:spcAft>
            </a:pPr>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rPr>
              <a:t> entry video tutorial</a:t>
            </a:r>
            <a:r>
              <a:rPr lang="zh-CN" altLang="en-US" sz="2800">
                <a:latin typeface="icomoon" charset="0"/>
                <a:ea typeface="Yu Gothic UI Semibold" panose="020B0700000000000000" charset="-128"/>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pic>
        <p:nvPicPr>
          <p:cNvPr id="5" name="图片 4" descr="logo"/>
          <p:cNvPicPr>
            <a:picLocks noChangeAspect="1"/>
          </p:cNvPicPr>
          <p:nvPr/>
        </p:nvPicPr>
        <p:blipFill>
          <a:blip r:embed="rId2"/>
          <a:stretch>
            <a:fillRect/>
          </a:stretch>
        </p:blipFill>
        <p:spPr>
          <a:xfrm>
            <a:off x="174625" y="81915"/>
            <a:ext cx="1668780" cy="10344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22491" y="778968"/>
            <a:ext cx="10899418" cy="5299025"/>
            <a:chOff x="0" y="0"/>
            <a:chExt cx="12192000" cy="6858000"/>
          </a:xfrm>
        </p:grpSpPr>
        <p:sp>
          <p:nvSpPr>
            <p:cNvPr id="13" name="矩形 12"/>
            <p:cNvSpPr/>
            <p:nvPr/>
          </p:nvSpPr>
          <p:spPr>
            <a:xfrm>
              <a:off x="0" y="0"/>
              <a:ext cx="12192000" cy="6858000"/>
            </a:xfrm>
            <a:prstGeom prst="rect">
              <a:avLst/>
            </a:prstGeom>
            <a:blipFill dpi="0" rotWithShape="0">
              <a:blip r:embed="rId1"/>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228598" y="5118134"/>
            <a:ext cx="724486" cy="458769"/>
            <a:chOff x="560275" y="3433438"/>
            <a:chExt cx="1198188" cy="758734"/>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任意多边形 29"/>
          <p:cNvSpPr/>
          <p:nvPr/>
        </p:nvSpPr>
        <p:spPr>
          <a:xfrm>
            <a:off x="11280687" y="1444203"/>
            <a:ext cx="542043" cy="331679"/>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143539" y="335914"/>
            <a:ext cx="1354542" cy="82885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5" name="组合 34"/>
          <p:cNvGrpSpPr/>
          <p:nvPr/>
        </p:nvGrpSpPr>
        <p:grpSpPr>
          <a:xfrm>
            <a:off x="11280688" y="56591"/>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1920607" y="2473706"/>
            <a:ext cx="7537790" cy="846183"/>
            <a:chOff x="1374507" y="1292335"/>
            <a:chExt cx="7537790" cy="846183"/>
          </a:xfrm>
        </p:grpSpPr>
        <p:sp>
          <p:nvSpPr>
            <p:cNvPr id="18" name="文本框 17"/>
            <p:cNvSpPr txBox="1"/>
            <p:nvPr/>
          </p:nvSpPr>
          <p:spPr>
            <a:xfrm>
              <a:off x="1459489" y="1292335"/>
              <a:ext cx="721995" cy="368300"/>
            </a:xfrm>
            <a:prstGeom prst="rect">
              <a:avLst/>
            </a:prstGeom>
            <a:solidFill>
              <a:schemeClr val="accent5">
                <a:lumMod val="20000"/>
                <a:lumOff val="80000"/>
              </a:schemeClr>
            </a:solidFill>
          </p:spPr>
          <p:txBody>
            <a:bodyPr wrap="none" rtlCol="0">
              <a:spAutoFit/>
            </a:bodyPr>
            <a:lstStyle/>
            <a:p>
              <a:r>
                <a:rPr lang="en-US" altLang="zh-CN" dirty="0" smtClean="0">
                  <a:latin typeface="Arial" panose="020B0604020202020204" pitchFamily="34" charset="0"/>
                  <a:ea typeface="Arial" panose="020B0604020202020204" pitchFamily="34" charset="0"/>
                </a:rPr>
                <a:t>Part1</a:t>
              </a:r>
              <a:endParaRPr lang="en-US" altLang="zh-CN" dirty="0" smtClean="0">
                <a:latin typeface="Arial" panose="020B0604020202020204" pitchFamily="34" charset="0"/>
                <a:ea typeface="Arial" panose="020B0604020202020204" pitchFamily="34" charset="0"/>
              </a:endParaRPr>
            </a:p>
          </p:txBody>
        </p:sp>
        <p:sp>
          <p:nvSpPr>
            <p:cNvPr id="19" name="文本框 18"/>
            <p:cNvSpPr txBox="1"/>
            <p:nvPr/>
          </p:nvSpPr>
          <p:spPr>
            <a:xfrm>
              <a:off x="1374507" y="1754802"/>
              <a:ext cx="1681480" cy="368300"/>
            </a:xfrm>
            <a:prstGeom prst="rect">
              <a:avLst/>
            </a:prstGeom>
            <a:noFill/>
          </p:spPr>
          <p:txBody>
            <a:bodyPr wrap="none" rtlCol="0">
              <a:spAutoFit/>
            </a:bodyPr>
            <a:lstStyle/>
            <a:p>
              <a:pPr algn="l"/>
              <a:r>
                <a:rPr lang="zh-CN" altLang="en-US" dirty="0">
                  <a:solidFill>
                    <a:srgbClr val="0070C0"/>
                  </a:solidFill>
                  <a:latin typeface="Arial" panose="020B0604020202020204" pitchFamily="34" charset="0"/>
                  <a:ea typeface="Arial" panose="020B0604020202020204" pitchFamily="34" charset="0"/>
                  <a:hlinkClick r:id="rId2" action="ppaction://hlinksldjump"/>
                </a:rPr>
                <a:t>Learning goals</a:t>
              </a:r>
              <a:endParaRPr lang="zh-CN" altLang="en-US" dirty="0">
                <a:solidFill>
                  <a:srgbClr val="0070C0"/>
                </a:solidFill>
                <a:latin typeface="Arial" panose="020B0604020202020204" pitchFamily="34" charset="0"/>
                <a:ea typeface="Arial" panose="020B0604020202020204" pitchFamily="34" charset="0"/>
              </a:endParaRPr>
            </a:p>
          </p:txBody>
        </p:sp>
        <p:sp>
          <p:nvSpPr>
            <p:cNvPr id="24" name="文本框 23"/>
            <p:cNvSpPr txBox="1"/>
            <p:nvPr/>
          </p:nvSpPr>
          <p:spPr>
            <a:xfrm>
              <a:off x="3278949" y="1292335"/>
              <a:ext cx="782955" cy="368300"/>
            </a:xfrm>
            <a:prstGeom prst="rect">
              <a:avLst/>
            </a:prstGeom>
            <a:solidFill>
              <a:schemeClr val="accent5">
                <a:lumMod val="20000"/>
                <a:lumOff val="80000"/>
              </a:schemeClr>
            </a:solidFill>
          </p:spPr>
          <p:txBody>
            <a:bodyPr wrap="none" rtlCol="0">
              <a:spAutoFit/>
            </a:bodyPr>
            <a:lstStyle/>
            <a:p>
              <a:r>
                <a:rPr lang="en-US" altLang="zh-CN" dirty="0" smtClean="0">
                  <a:latin typeface="Arial" panose="020B0604020202020204" pitchFamily="34" charset="0"/>
                  <a:ea typeface="Arial" panose="020B0604020202020204" pitchFamily="34" charset="0"/>
                </a:rPr>
                <a:t>Part 2</a:t>
              </a:r>
              <a:endParaRPr lang="zh-CN" altLang="en-US" dirty="0">
                <a:latin typeface="Arial" panose="020B0604020202020204" pitchFamily="34" charset="0"/>
                <a:ea typeface="Arial" panose="020B0604020202020204" pitchFamily="34" charset="0"/>
              </a:endParaRPr>
            </a:p>
          </p:txBody>
        </p:sp>
        <p:sp>
          <p:nvSpPr>
            <p:cNvPr id="25" name="文本框 24"/>
            <p:cNvSpPr txBox="1"/>
            <p:nvPr/>
          </p:nvSpPr>
          <p:spPr>
            <a:xfrm>
              <a:off x="3195436" y="1754802"/>
              <a:ext cx="1363980" cy="368300"/>
            </a:xfrm>
            <a:prstGeom prst="rect">
              <a:avLst/>
            </a:prstGeom>
            <a:noFill/>
          </p:spPr>
          <p:txBody>
            <a:bodyPr wrap="none" rtlCol="0">
              <a:spAutoFit/>
            </a:bodyPr>
            <a:lstStyle/>
            <a:p>
              <a:pPr algn="l"/>
              <a:r>
                <a:rPr lang="zh-CN" altLang="en-US" dirty="0">
                  <a:solidFill>
                    <a:schemeClr val="accent5">
                      <a:lumMod val="75000"/>
                    </a:schemeClr>
                  </a:solidFill>
                  <a:latin typeface="Arial" panose="020B0604020202020204" pitchFamily="34" charset="0"/>
                  <a:ea typeface="Arial" panose="020B0604020202020204" pitchFamily="34" charset="0"/>
                  <a:sym typeface="+mn-ea"/>
                  <a:hlinkClick r:id="rId3" action="ppaction://hlinksldjump"/>
                </a:rPr>
                <a:t>Preparation</a:t>
              </a:r>
              <a:endParaRPr lang="zh-CN" altLang="en-US" dirty="0">
                <a:solidFill>
                  <a:schemeClr val="accent5">
                    <a:lumMod val="75000"/>
                  </a:schemeClr>
                </a:solidFill>
                <a:latin typeface="Arial" panose="020B0604020202020204" pitchFamily="34" charset="0"/>
                <a:ea typeface="Arial" panose="020B0604020202020204" pitchFamily="34" charset="0"/>
                <a:sym typeface="+mn-ea"/>
                <a:hlinkClick r:id="rId3" action="ppaction://hlinksldjump"/>
              </a:endParaRPr>
            </a:p>
          </p:txBody>
        </p:sp>
        <p:sp>
          <p:nvSpPr>
            <p:cNvPr id="27" name="文本框 26"/>
            <p:cNvSpPr txBox="1"/>
            <p:nvPr/>
          </p:nvSpPr>
          <p:spPr>
            <a:xfrm>
              <a:off x="5271947" y="1312655"/>
              <a:ext cx="709295" cy="368300"/>
            </a:xfrm>
            <a:prstGeom prst="rect">
              <a:avLst/>
            </a:prstGeom>
            <a:solidFill>
              <a:schemeClr val="accent5">
                <a:lumMod val="20000"/>
                <a:lumOff val="80000"/>
              </a:schemeClr>
            </a:solidFill>
          </p:spPr>
          <p:txBody>
            <a:bodyPr wrap="none" rtlCol="0">
              <a:spAutoFit/>
            </a:bodyPr>
            <a:lstStyle/>
            <a:p>
              <a:r>
                <a:rPr lang="en-US" altLang="zh-CN" dirty="0" smtClean="0">
                  <a:latin typeface="Arial" panose="020B0604020202020204" pitchFamily="34" charset="0"/>
                  <a:ea typeface="Arial" panose="020B0604020202020204" pitchFamily="34" charset="0"/>
                </a:rPr>
                <a:t>Part3</a:t>
              </a:r>
              <a:endParaRPr lang="zh-CN" altLang="en-US" dirty="0">
                <a:latin typeface="Arial" panose="020B0604020202020204" pitchFamily="34" charset="0"/>
                <a:ea typeface="Arial" panose="020B0604020202020204" pitchFamily="34" charset="0"/>
              </a:endParaRPr>
            </a:p>
          </p:txBody>
        </p:sp>
        <p:sp>
          <p:nvSpPr>
            <p:cNvPr id="28" name="文本框 27"/>
            <p:cNvSpPr txBox="1"/>
            <p:nvPr/>
          </p:nvSpPr>
          <p:spPr>
            <a:xfrm>
              <a:off x="5155414" y="1754802"/>
              <a:ext cx="1948180" cy="368300"/>
            </a:xfrm>
            <a:prstGeom prst="rect">
              <a:avLst/>
            </a:prstGeom>
            <a:noFill/>
          </p:spPr>
          <p:txBody>
            <a:bodyPr wrap="none" rtlCol="0">
              <a:spAutoFit/>
            </a:bodyPr>
            <a:lstStyle/>
            <a:p>
              <a:pPr algn="l"/>
              <a:r>
                <a:rPr lang="zh-CN" altLang="en-US" dirty="0">
                  <a:solidFill>
                    <a:schemeClr val="accent5">
                      <a:lumMod val="75000"/>
                    </a:schemeClr>
                  </a:solidFill>
                  <a:latin typeface="Arial" panose="020B0604020202020204" pitchFamily="34" charset="0"/>
                  <a:ea typeface="Arial" panose="020B0604020202020204" pitchFamily="34" charset="0"/>
                  <a:hlinkClick r:id="rId2" action="ppaction://hlinksldjump"/>
                </a:rPr>
                <a:t>Search for blocks</a:t>
              </a:r>
              <a:endParaRPr lang="zh-CN" altLang="en-US" dirty="0">
                <a:solidFill>
                  <a:schemeClr val="accent5">
                    <a:lumMod val="75000"/>
                  </a:schemeClr>
                </a:solidFill>
                <a:latin typeface="Arial" panose="020B0604020202020204" pitchFamily="34" charset="0"/>
                <a:ea typeface="Arial" panose="020B0604020202020204" pitchFamily="34" charset="0"/>
              </a:endParaRPr>
            </a:p>
          </p:txBody>
        </p:sp>
        <p:sp>
          <p:nvSpPr>
            <p:cNvPr id="32" name="文本框 31"/>
            <p:cNvSpPr txBox="1"/>
            <p:nvPr/>
          </p:nvSpPr>
          <p:spPr>
            <a:xfrm>
              <a:off x="7180936" y="1292511"/>
              <a:ext cx="781050" cy="368300"/>
            </a:xfrm>
            <a:prstGeom prst="rect">
              <a:avLst/>
            </a:prstGeom>
            <a:solidFill>
              <a:schemeClr val="accent5">
                <a:lumMod val="20000"/>
                <a:lumOff val="80000"/>
              </a:schemeClr>
            </a:solidFill>
          </p:spPr>
          <p:txBody>
            <a:bodyPr wrap="none" rtlCol="0">
              <a:spAutoFit/>
            </a:bodyPr>
            <a:lstStyle/>
            <a:p>
              <a:r>
                <a:rPr lang="en-US" altLang="zh-CN" dirty="0" smtClean="0">
                  <a:latin typeface="Arial" panose="020B0604020202020204" pitchFamily="34" charset="0"/>
                  <a:ea typeface="Arial" panose="020B0604020202020204" pitchFamily="34" charset="0"/>
                </a:rPr>
                <a:t>Part 4</a:t>
              </a:r>
              <a:endParaRPr lang="zh-CN" altLang="en-US" dirty="0">
                <a:latin typeface="Arial" panose="020B0604020202020204" pitchFamily="34" charset="0"/>
                <a:ea typeface="Arial" panose="020B0604020202020204" pitchFamily="34" charset="0"/>
              </a:endParaRPr>
            </a:p>
          </p:txBody>
        </p:sp>
        <p:sp>
          <p:nvSpPr>
            <p:cNvPr id="34" name="文本框 33"/>
            <p:cNvSpPr txBox="1"/>
            <p:nvPr/>
          </p:nvSpPr>
          <p:spPr>
            <a:xfrm>
              <a:off x="7103817" y="1770218"/>
              <a:ext cx="1808480" cy="368300"/>
            </a:xfrm>
            <a:prstGeom prst="rect">
              <a:avLst/>
            </a:prstGeom>
            <a:noFill/>
          </p:spPr>
          <p:txBody>
            <a:bodyPr wrap="none" rtlCol="0">
              <a:spAutoFit/>
            </a:bodyPr>
            <a:lstStyle/>
            <a:p>
              <a:pPr algn="l"/>
              <a:r>
                <a:rPr lang="zh-CN" altLang="en-US" dirty="0">
                  <a:solidFill>
                    <a:schemeClr val="accent5">
                      <a:lumMod val="75000"/>
                    </a:schemeClr>
                  </a:solidFill>
                  <a:latin typeface="Arial" panose="020B0604020202020204" pitchFamily="34" charset="0"/>
                  <a:ea typeface="Arial" panose="020B0604020202020204" pitchFamily="34" charset="0"/>
                  <a:hlinkClick r:id="rId2" action="ppaction://hlinksldjump"/>
                </a:rPr>
                <a:t>Combin</a:t>
              </a:r>
              <a:r>
                <a:rPr lang="en-US" altLang="zh-CN" dirty="0">
                  <a:solidFill>
                    <a:schemeClr val="accent5">
                      <a:lumMod val="75000"/>
                    </a:schemeClr>
                  </a:solidFill>
                  <a:latin typeface="Arial" panose="020B0604020202020204" pitchFamily="34" charset="0"/>
                  <a:ea typeface="Arial" panose="020B0604020202020204" pitchFamily="34" charset="0"/>
                  <a:hlinkClick r:id="rId2" action="ppaction://hlinksldjump"/>
                </a:rPr>
                <a:t>e</a:t>
              </a:r>
              <a:r>
                <a:rPr lang="zh-CN" altLang="en-US" dirty="0">
                  <a:solidFill>
                    <a:schemeClr val="accent5">
                      <a:lumMod val="75000"/>
                    </a:schemeClr>
                  </a:solidFill>
                  <a:latin typeface="Arial" panose="020B0604020202020204" pitchFamily="34" charset="0"/>
                  <a:ea typeface="Arial" panose="020B0604020202020204" pitchFamily="34" charset="0"/>
                  <a:hlinkClick r:id="rId2" action="ppaction://hlinksldjump"/>
                </a:rPr>
                <a:t> blocks</a:t>
              </a:r>
              <a:endParaRPr lang="zh-CN" altLang="en-US" dirty="0">
                <a:solidFill>
                  <a:schemeClr val="accent5">
                    <a:lumMod val="75000"/>
                  </a:schemeClr>
                </a:solidFill>
                <a:latin typeface="Arial" panose="020B0604020202020204" pitchFamily="34" charset="0"/>
                <a:ea typeface="Arial" panose="020B0604020202020204" pitchFamily="34" charset="0"/>
              </a:endParaRPr>
            </a:p>
          </p:txBody>
        </p:sp>
      </p:grpSp>
      <p:sp>
        <p:nvSpPr>
          <p:cNvPr id="3" name="文本框 2"/>
          <p:cNvSpPr txBox="1"/>
          <p:nvPr/>
        </p:nvSpPr>
        <p:spPr>
          <a:xfrm>
            <a:off x="781050" y="133350"/>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rPr>
              <a:t> entry video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sp>
        <p:nvSpPr>
          <p:cNvPr id="8" name="任意多边形 7"/>
          <p:cNvSpPr/>
          <p:nvPr/>
        </p:nvSpPr>
        <p:spPr>
          <a:xfrm>
            <a:off x="0" y="5761355"/>
            <a:ext cx="12192000" cy="109664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9" name="文本框 8"/>
          <p:cNvSpPr txBox="1"/>
          <p:nvPr/>
        </p:nvSpPr>
        <p:spPr>
          <a:xfrm>
            <a:off x="9822536" y="2473882"/>
            <a:ext cx="774065" cy="368300"/>
          </a:xfrm>
          <a:prstGeom prst="rect">
            <a:avLst/>
          </a:prstGeom>
          <a:solidFill>
            <a:schemeClr val="accent5">
              <a:lumMod val="20000"/>
              <a:lumOff val="80000"/>
            </a:schemeClr>
          </a:solidFill>
        </p:spPr>
        <p:txBody>
          <a:bodyPr wrap="none" rtlCol="0">
            <a:spAutoFit/>
          </a:bodyPr>
          <a:p>
            <a:r>
              <a:rPr lang="en-US" altLang="zh-CN" dirty="0" smtClean="0">
                <a:latin typeface="Arial" panose="020B0604020202020204" pitchFamily="34" charset="0"/>
                <a:ea typeface="Arial" panose="020B0604020202020204" pitchFamily="34" charset="0"/>
              </a:rPr>
              <a:t>Part </a:t>
            </a:r>
            <a:r>
              <a:rPr lang="en-US" dirty="0" smtClean="0">
                <a:latin typeface="Arial" panose="020B0604020202020204" pitchFamily="34" charset="0"/>
                <a:ea typeface="Arial" panose="020B0604020202020204" pitchFamily="34" charset="0"/>
              </a:rPr>
              <a:t>5</a:t>
            </a:r>
            <a:endParaRPr lang="en-US" dirty="0">
              <a:latin typeface="Arial" panose="020B0604020202020204" pitchFamily="34" charset="0"/>
              <a:ea typeface="Arial" panose="020B0604020202020204" pitchFamily="34" charset="0"/>
            </a:endParaRPr>
          </a:p>
        </p:txBody>
      </p:sp>
      <p:sp>
        <p:nvSpPr>
          <p:cNvPr id="10" name="文本框 9"/>
          <p:cNvSpPr txBox="1"/>
          <p:nvPr/>
        </p:nvSpPr>
        <p:spPr>
          <a:xfrm>
            <a:off x="9726367" y="2936349"/>
            <a:ext cx="669290" cy="645160"/>
          </a:xfrm>
          <a:prstGeom prst="rect">
            <a:avLst/>
          </a:prstGeom>
          <a:noFill/>
        </p:spPr>
        <p:txBody>
          <a:bodyPr wrap="none" rtlCol="0">
            <a:spAutoFit/>
          </a:bodyPr>
          <a:p>
            <a:pPr algn="l"/>
            <a:r>
              <a:rPr lang="en-US" altLang="zh-CN" dirty="0">
                <a:solidFill>
                  <a:schemeClr val="accent5">
                    <a:lumMod val="75000"/>
                  </a:schemeClr>
                </a:solidFill>
                <a:latin typeface="Arial" panose="020B0604020202020204" pitchFamily="34" charset="0"/>
                <a:ea typeface="Arial" panose="020B0604020202020204" pitchFamily="34" charset="0"/>
                <a:hlinkClick r:id="rId4" action="ppaction://hlinksldjump"/>
              </a:rPr>
              <a:t>Tips </a:t>
            </a:r>
            <a:endParaRPr lang="en-US" altLang="zh-CN" dirty="0">
              <a:solidFill>
                <a:schemeClr val="accent5">
                  <a:lumMod val="75000"/>
                </a:schemeClr>
              </a:solidFill>
              <a:latin typeface="Arial" panose="020B0604020202020204" pitchFamily="34" charset="0"/>
              <a:ea typeface="Arial" panose="020B0604020202020204" pitchFamily="34" charset="0"/>
              <a:hlinkClick r:id="rId4" action="ppaction://hlinksldjump"/>
            </a:endParaRPr>
          </a:p>
          <a:p>
            <a:pPr algn="l"/>
            <a:endParaRPr lang="en-US" altLang="zh-CN" dirty="0">
              <a:solidFill>
                <a:schemeClr val="accent5">
                  <a:lumMod val="75000"/>
                </a:schemeClr>
              </a:solidFill>
              <a:latin typeface="Arial" panose="020B0604020202020204" pitchFamily="34" charset="0"/>
              <a:ea typeface="Arial" panose="020B0604020202020204" pitchFamily="34" charset="0"/>
              <a:hlinkClick r:id="rId4" action="ppaction://hlinksldjump"/>
            </a:endParaRPr>
          </a:p>
        </p:txBody>
      </p:sp>
      <p:pic>
        <p:nvPicPr>
          <p:cNvPr id="6" name="图片 5" descr="logo"/>
          <p:cNvPicPr>
            <a:picLocks noChangeAspect="1"/>
          </p:cNvPicPr>
          <p:nvPr/>
        </p:nvPicPr>
        <p:blipFill>
          <a:blip r:embed="rId5"/>
          <a:stretch>
            <a:fillRect/>
          </a:stretch>
        </p:blipFill>
        <p:spPr>
          <a:xfrm>
            <a:off x="1322705" y="56515"/>
            <a:ext cx="1225550" cy="759460"/>
          </a:xfrm>
          <a:prstGeom prst="rect">
            <a:avLst/>
          </a:prstGeom>
        </p:spPr>
      </p:pic>
      <p:sp>
        <p:nvSpPr>
          <p:cNvPr id="5" name="文本框 4"/>
          <p:cNvSpPr txBox="1"/>
          <p:nvPr/>
        </p:nvSpPr>
        <p:spPr>
          <a:xfrm>
            <a:off x="106380" y="642387"/>
            <a:ext cx="1427480" cy="521970"/>
          </a:xfrm>
          <a:prstGeom prst="rect">
            <a:avLst/>
          </a:prstGeom>
          <a:noFill/>
        </p:spPr>
        <p:txBody>
          <a:bodyPr wrap="none" rtlCol="0">
            <a:spAutoFit/>
          </a:bodyPr>
          <a:p>
            <a:pPr algn="l"/>
            <a:r>
              <a:rPr lang="en-US" altLang="zh-CN" sz="2800" dirty="0" smtClean="0">
                <a:solidFill>
                  <a:schemeClr val="accent5">
                    <a:lumMod val="75000"/>
                  </a:schemeClr>
                </a:solidFill>
                <a:latin typeface="Arial" panose="020B0604020202020204" pitchFamily="34" charset="0"/>
                <a:ea typeface="Arial" panose="020B0604020202020204" pitchFamily="34" charset="0"/>
              </a:rPr>
              <a:t>C</a:t>
            </a:r>
            <a:r>
              <a:rPr lang="zh-CN" altLang="en-US" sz="2800" dirty="0" smtClean="0">
                <a:solidFill>
                  <a:schemeClr val="accent5">
                    <a:lumMod val="75000"/>
                  </a:schemeClr>
                </a:solidFill>
                <a:latin typeface="Arial" panose="020B0604020202020204" pitchFamily="34" charset="0"/>
                <a:ea typeface="Arial" panose="020B0604020202020204" pitchFamily="34" charset="0"/>
              </a:rPr>
              <a:t>ontent</a:t>
            </a:r>
            <a:endParaRPr lang="zh-CN" altLang="en-US" sz="2800" dirty="0" smtClean="0">
              <a:solidFill>
                <a:schemeClr val="accent5">
                  <a:lumMod val="75000"/>
                </a:schemeClr>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blinds/>
      </p:transition>
    </mc:Choice>
    <mc:Fallback>
      <p:transition spd="slow">
        <p:blind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8870" cy="521970"/>
          </a:xfrm>
          <a:prstGeom prst="rect">
            <a:avLst/>
          </a:prstGeom>
          <a:noFill/>
        </p:spPr>
        <p:txBody>
          <a:bodyPr wrap="none" rtlCol="0">
            <a:spAutoFit/>
          </a:bodyPr>
          <a:lstStyle/>
          <a:p>
            <a:r>
              <a:rPr lang="en-US" altLang="zh-CN" sz="2800" dirty="0" smtClean="0">
                <a:solidFill>
                  <a:schemeClr val="accent5">
                    <a:lumMod val="75000"/>
                  </a:schemeClr>
                </a:solidFill>
                <a:latin typeface="Arial" panose="020B0604020202020204" pitchFamily="34" charset="0"/>
                <a:ea typeface="Arial" panose="020B0604020202020204" pitchFamily="34" charset="0"/>
              </a:rPr>
              <a:t>Part 1</a:t>
            </a:r>
            <a:endParaRPr lang="en-US" altLang="zh-CN" sz="2800" dirty="0" smtClean="0">
              <a:solidFill>
                <a:schemeClr val="accent5">
                  <a:lumMod val="75000"/>
                </a:schemeClr>
              </a:solidFill>
              <a:latin typeface="Arial" panose="020B0604020202020204" pitchFamily="34" charset="0"/>
              <a:ea typeface="Arial" panose="020B0604020202020204" pitchFamily="34" charset="0"/>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rPr>
              <a:t> entry video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2" name="文本框 1"/>
          <p:cNvSpPr txBox="1"/>
          <p:nvPr/>
        </p:nvSpPr>
        <p:spPr>
          <a:xfrm>
            <a:off x="2984500" y="4904740"/>
            <a:ext cx="8206740" cy="1198880"/>
          </a:xfrm>
          <a:prstGeom prst="rect">
            <a:avLst/>
          </a:prstGeom>
          <a:noFill/>
        </p:spPr>
        <p:txBody>
          <a:bodyPr wrap="square" rtlCol="0" anchor="t">
            <a:spAutoFit/>
          </a:bodyPr>
          <a:p>
            <a:r>
              <a:rPr lang="en-US" altLang="zh-CN">
                <a:solidFill>
                  <a:schemeClr val="accent1"/>
                </a:solidFill>
                <a:effectLst>
                  <a:outerShdw blurRad="38100" dist="25400" dir="5400000" algn="ctr" rotWithShape="0">
                    <a:srgbClr val="6E747A">
                      <a:alpha val="43000"/>
                    </a:srgbClr>
                  </a:outerShdw>
                </a:effectLst>
                <a:latin typeface="微软雅黑 Light" panose="020B0502040204020203" charset="-122"/>
                <a:ea typeface="微软雅黑 Light" panose="020B0502040204020203" charset="-122"/>
              </a:rPr>
              <a:t>       </a:t>
            </a:r>
            <a:r>
              <a:rPr>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After you have downloaded the program, you can see the value of the temperature on the micro:bit's dot matrix to the left. At present, the teacher has measured the temperature of 26 degrees Celsius. The students can try to see how much the temperature is around you.</a:t>
            </a:r>
            <a:endParaRPr>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p:txBody>
      </p:sp>
      <p:sp>
        <p:nvSpPr>
          <p:cNvPr id="26" name="任意多边形 25"/>
          <p:cNvSpPr/>
          <p:nvPr/>
        </p:nvSpPr>
        <p:spPr>
          <a:xfrm>
            <a:off x="778510" y="192468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6" name="图片 5" descr="logo"/>
          <p:cNvPicPr>
            <a:picLocks noChangeAspect="1"/>
          </p:cNvPicPr>
          <p:nvPr/>
        </p:nvPicPr>
        <p:blipFill>
          <a:blip r:embed="rId1"/>
          <a:stretch>
            <a:fillRect/>
          </a:stretch>
        </p:blipFill>
        <p:spPr>
          <a:xfrm>
            <a:off x="1624330" y="45085"/>
            <a:ext cx="1233170" cy="764540"/>
          </a:xfrm>
          <a:prstGeom prst="rect">
            <a:avLst/>
          </a:prstGeom>
        </p:spPr>
      </p:pic>
      <p:pic>
        <p:nvPicPr>
          <p:cNvPr id="4" name="图片 3"/>
          <p:cNvPicPr>
            <a:picLocks noChangeAspect="1"/>
          </p:cNvPicPr>
          <p:nvPr/>
        </p:nvPicPr>
        <p:blipFill>
          <a:blip r:embed="rId2"/>
          <a:stretch>
            <a:fillRect/>
          </a:stretch>
        </p:blipFill>
        <p:spPr>
          <a:xfrm>
            <a:off x="4304030" y="1054100"/>
            <a:ext cx="2145665" cy="1747520"/>
          </a:xfrm>
          <a:prstGeom prst="rect">
            <a:avLst/>
          </a:prstGeom>
        </p:spPr>
      </p:pic>
      <p:pic>
        <p:nvPicPr>
          <p:cNvPr id="5" name="图片 4"/>
          <p:cNvPicPr>
            <a:picLocks noChangeAspect="1"/>
          </p:cNvPicPr>
          <p:nvPr/>
        </p:nvPicPr>
        <p:blipFill>
          <a:blip r:embed="rId3"/>
          <a:stretch>
            <a:fillRect/>
          </a:stretch>
        </p:blipFill>
        <p:spPr>
          <a:xfrm>
            <a:off x="7195820" y="1054100"/>
            <a:ext cx="2100580" cy="1747520"/>
          </a:xfrm>
          <a:prstGeom prst="rect">
            <a:avLst/>
          </a:prstGeom>
        </p:spPr>
      </p:pic>
      <p:pic>
        <p:nvPicPr>
          <p:cNvPr id="13" name="图片 12"/>
          <p:cNvPicPr>
            <a:picLocks noChangeAspect="1"/>
          </p:cNvPicPr>
          <p:nvPr/>
        </p:nvPicPr>
        <p:blipFill>
          <a:blip r:embed="rId4"/>
          <a:stretch>
            <a:fillRect/>
          </a:stretch>
        </p:blipFill>
        <p:spPr>
          <a:xfrm>
            <a:off x="4304030" y="2931160"/>
            <a:ext cx="2197735" cy="1763395"/>
          </a:xfrm>
          <a:prstGeom prst="rect">
            <a:avLst/>
          </a:prstGeom>
        </p:spPr>
      </p:pic>
      <p:pic>
        <p:nvPicPr>
          <p:cNvPr id="14" name="图片 13"/>
          <p:cNvPicPr>
            <a:picLocks noChangeAspect="1"/>
          </p:cNvPicPr>
          <p:nvPr/>
        </p:nvPicPr>
        <p:blipFill>
          <a:blip r:embed="rId5"/>
          <a:stretch>
            <a:fillRect/>
          </a:stretch>
        </p:blipFill>
        <p:spPr>
          <a:xfrm>
            <a:off x="7195820" y="2931160"/>
            <a:ext cx="2136140" cy="1763395"/>
          </a:xfrm>
          <a:prstGeom prst="rect">
            <a:avLst/>
          </a:prstGeom>
        </p:spPr>
      </p:pic>
      <p:sp>
        <p:nvSpPr>
          <p:cNvPr id="8" name="矩形 7"/>
          <p:cNvSpPr/>
          <p:nvPr/>
        </p:nvSpPr>
        <p:spPr>
          <a:xfrm>
            <a:off x="1102298" y="2243682"/>
            <a:ext cx="1991360" cy="953135"/>
          </a:xfrm>
          <a:prstGeom prst="rect">
            <a:avLst/>
          </a:prstGeom>
          <a:noFill/>
        </p:spPr>
        <p:txBody>
          <a:bodyPr wrap="squar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Learning goals</a:t>
            </a:r>
            <a:endParaRPr lang="en-US" altLang="zh-CN" sz="2800" dirty="0">
              <a:solidFill>
                <a:schemeClr val="accent5">
                  <a:lumMod val="75000"/>
                </a:schemeClr>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5060" cy="521970"/>
          </a:xfrm>
          <a:prstGeom prst="rect">
            <a:avLst/>
          </a:prstGeom>
          <a:noFill/>
        </p:spPr>
        <p:txBody>
          <a:bodyPr wrap="none" rtlCol="0">
            <a:spAutoFit/>
          </a:bodyPr>
          <a:lstStyle/>
          <a:p>
            <a:r>
              <a:rPr lang="en-US" altLang="zh-CN" sz="2800" dirty="0" smtClean="0">
                <a:solidFill>
                  <a:schemeClr val="accent5">
                    <a:lumMod val="75000"/>
                  </a:schemeClr>
                </a:solidFill>
                <a:latin typeface="Arial" panose="020B0604020202020204" pitchFamily="34" charset="0"/>
                <a:ea typeface="Arial" panose="020B0604020202020204" pitchFamily="34" charset="0"/>
              </a:rPr>
              <a:t>Part </a:t>
            </a:r>
            <a:r>
              <a:rPr lang="en-US" sz="2800" dirty="0" smtClean="0">
                <a:solidFill>
                  <a:schemeClr val="accent5">
                    <a:lumMod val="75000"/>
                  </a:schemeClr>
                </a:solidFill>
                <a:latin typeface="Arial" panose="020B0604020202020204" pitchFamily="34" charset="0"/>
                <a:ea typeface="Arial" panose="020B0604020202020204" pitchFamily="34" charset="0"/>
              </a:rPr>
              <a:t>2</a:t>
            </a:r>
            <a:endParaRPr lang="en-US" sz="2800" dirty="0">
              <a:solidFill>
                <a:schemeClr val="accent5">
                  <a:lumMod val="75000"/>
                </a:schemeClr>
              </a:solidFill>
              <a:latin typeface="Arial" panose="020B0604020202020204" pitchFamily="34" charset="0"/>
              <a:ea typeface="Arial" panose="020B0604020202020204" pitchFamily="34" charset="0"/>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rPr>
              <a:t> entry video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19" name="文本框 18"/>
          <p:cNvSpPr txBox="1"/>
          <p:nvPr/>
        </p:nvSpPr>
        <p:spPr>
          <a:xfrm>
            <a:off x="3037572" y="1290888"/>
            <a:ext cx="1589405" cy="460375"/>
          </a:xfrm>
          <a:prstGeom prst="rect">
            <a:avLst/>
          </a:prstGeom>
          <a:noFill/>
        </p:spPr>
        <p:txBody>
          <a:bodyPr wrap="none" rtlCol="0">
            <a:spAutoFit/>
          </a:bodyPr>
          <a:p>
            <a:pPr algn="l"/>
            <a:r>
              <a:rPr lang="zh-CN" altLang="en-US" sz="2400" dirty="0">
                <a:solidFill>
                  <a:schemeClr val="accent5">
                    <a:lumMod val="75000"/>
                  </a:schemeClr>
                </a:solidFill>
                <a:latin typeface="Arial" panose="020B0604020202020204" pitchFamily="34" charset="0"/>
                <a:ea typeface="Arial" panose="020B0604020202020204" pitchFamily="34" charset="0"/>
              </a:rPr>
              <a:t>Hardware</a:t>
            </a:r>
            <a:r>
              <a:rPr lang="en-US" altLang="zh-CN" sz="2400" dirty="0">
                <a:solidFill>
                  <a:schemeClr val="accent5">
                    <a:lumMod val="75000"/>
                  </a:schemeClr>
                </a:solidFill>
                <a:latin typeface="Arial" panose="020B0604020202020204" pitchFamily="34" charset="0"/>
                <a:ea typeface="Arial" panose="020B0604020202020204" pitchFamily="34" charset="0"/>
              </a:rPr>
              <a:t>:</a:t>
            </a:r>
            <a:endParaRPr lang="en-US" altLang="zh-CN" sz="2400" dirty="0">
              <a:solidFill>
                <a:schemeClr val="accent5">
                  <a:lumMod val="75000"/>
                </a:schemeClr>
              </a:solidFill>
              <a:latin typeface="Arial" panose="020B0604020202020204" pitchFamily="34" charset="0"/>
              <a:ea typeface="Arial" panose="020B0604020202020204" pitchFamily="34" charset="0"/>
            </a:endParaRPr>
          </a:p>
        </p:txBody>
      </p:sp>
      <p:sp>
        <p:nvSpPr>
          <p:cNvPr id="2" name="文本框 1"/>
          <p:cNvSpPr txBox="1"/>
          <p:nvPr/>
        </p:nvSpPr>
        <p:spPr>
          <a:xfrm>
            <a:off x="4290695" y="2089785"/>
            <a:ext cx="5583555" cy="1568450"/>
          </a:xfrm>
          <a:prstGeom prst="rect">
            <a:avLst/>
          </a:prstGeom>
          <a:noFill/>
        </p:spPr>
        <p:txBody>
          <a:bodyPr wrap="square" rtlCol="0">
            <a:spAutoFit/>
          </a:bodyPr>
          <a:p>
            <a:r>
              <a:rPr lang="en-US" altLang="zh-CN" sz="3200" dirty="0">
                <a:solidFill>
                  <a:schemeClr val="accent5">
                    <a:lumMod val="75000"/>
                  </a:schemeClr>
                </a:solidFill>
                <a:latin typeface="Arial" panose="020B0604020202020204" pitchFamily="34" charset="0"/>
                <a:ea typeface="Arial" panose="020B0604020202020204" pitchFamily="34" charset="0"/>
              </a:rPr>
              <a:t>●  </a:t>
            </a:r>
            <a:r>
              <a:rPr sz="3200" dirty="0">
                <a:solidFill>
                  <a:schemeClr val="accent5">
                    <a:lumMod val="75000"/>
                  </a:schemeClr>
                </a:solidFill>
                <a:latin typeface="Arial" panose="020B0604020202020204" pitchFamily="34" charset="0"/>
                <a:ea typeface="Arial" panose="020B0604020202020204" pitchFamily="34" charset="0"/>
              </a:rPr>
              <a:t>1 X Micro: bit Board</a:t>
            </a:r>
            <a:endParaRPr sz="3200" dirty="0">
              <a:solidFill>
                <a:schemeClr val="accent5">
                  <a:lumMod val="75000"/>
                </a:schemeClr>
              </a:solidFill>
              <a:latin typeface="Arial" panose="020B0604020202020204" pitchFamily="34" charset="0"/>
              <a:ea typeface="Arial" panose="020B0604020202020204" pitchFamily="34" charset="0"/>
            </a:endParaRPr>
          </a:p>
          <a:p>
            <a:r>
              <a:rPr lang="en-US" altLang="zh-CN" sz="3200" dirty="0">
                <a:solidFill>
                  <a:schemeClr val="accent5">
                    <a:lumMod val="75000"/>
                  </a:schemeClr>
                </a:solidFill>
                <a:latin typeface="Arial" panose="020B0604020202020204" pitchFamily="34" charset="0"/>
                <a:ea typeface="Arial" panose="020B0604020202020204" pitchFamily="34" charset="0"/>
                <a:sym typeface="+mn-ea"/>
              </a:rPr>
              <a:t>●  </a:t>
            </a:r>
            <a:r>
              <a:rPr sz="3200" dirty="0">
                <a:solidFill>
                  <a:schemeClr val="accent5">
                    <a:lumMod val="75000"/>
                  </a:schemeClr>
                </a:solidFill>
                <a:latin typeface="Arial" panose="020B0604020202020204" pitchFamily="34" charset="0"/>
                <a:ea typeface="Arial" panose="020B0604020202020204" pitchFamily="34" charset="0"/>
              </a:rPr>
              <a:t>1 X Micro USB Cable</a:t>
            </a:r>
            <a:endParaRPr sz="3200" dirty="0">
              <a:solidFill>
                <a:schemeClr val="accent5">
                  <a:lumMod val="75000"/>
                </a:schemeClr>
              </a:solidFill>
              <a:latin typeface="Arial" panose="020B0604020202020204" pitchFamily="34" charset="0"/>
              <a:ea typeface="Arial" panose="020B0604020202020204" pitchFamily="34" charset="0"/>
            </a:endParaRPr>
          </a:p>
          <a:p>
            <a:r>
              <a:rPr lang="en-US" altLang="zh-CN" sz="3200" dirty="0">
                <a:solidFill>
                  <a:schemeClr val="accent5">
                    <a:lumMod val="75000"/>
                  </a:schemeClr>
                </a:solidFill>
                <a:latin typeface="Arial" panose="020B0604020202020204" pitchFamily="34" charset="0"/>
                <a:ea typeface="Arial" panose="020B0604020202020204" pitchFamily="34" charset="0"/>
                <a:sym typeface="+mn-ea"/>
              </a:rPr>
              <a:t>●  </a:t>
            </a:r>
            <a:r>
              <a:rPr lang="zh-CN" altLang="en-US" sz="3200" dirty="0">
                <a:solidFill>
                  <a:schemeClr val="accent5">
                    <a:lumMod val="75000"/>
                  </a:schemeClr>
                </a:solidFill>
                <a:latin typeface="Arial" panose="020B0604020202020204" pitchFamily="34" charset="0"/>
                <a:ea typeface="Arial" panose="020B0604020202020204" pitchFamily="34" charset="0"/>
              </a:rPr>
              <a:t>2 X AAA batteries</a:t>
            </a:r>
            <a:endParaRPr lang="zh-CN" altLang="en-US" sz="3200" dirty="0">
              <a:solidFill>
                <a:schemeClr val="accent5">
                  <a:lumMod val="75000"/>
                </a:schemeClr>
              </a:solidFill>
              <a:latin typeface="Arial" panose="020B0604020202020204" pitchFamily="34" charset="0"/>
              <a:ea typeface="Arial" panose="020B0604020202020204" pitchFamily="34" charset="0"/>
            </a:endParaRPr>
          </a:p>
        </p:txBody>
      </p:sp>
      <p:sp>
        <p:nvSpPr>
          <p:cNvPr id="3" name="文本框 2"/>
          <p:cNvSpPr txBox="1"/>
          <p:nvPr/>
        </p:nvSpPr>
        <p:spPr>
          <a:xfrm>
            <a:off x="2849245" y="4122420"/>
            <a:ext cx="8710930" cy="1198880"/>
          </a:xfrm>
          <a:prstGeom prst="rect">
            <a:avLst/>
          </a:prstGeom>
          <a:noFill/>
        </p:spPr>
        <p:txBody>
          <a:bodyPr wrap="square" rtlCol="0">
            <a:spAutoFit/>
          </a:bodyPr>
          <a:p>
            <a:pPr algn="l"/>
            <a:r>
              <a:rPr lang="en-US" altLang="zh-CN" sz="2400" dirty="0">
                <a:solidFill>
                  <a:schemeClr val="accent5">
                    <a:lumMod val="75000"/>
                  </a:schemeClr>
                </a:solidFill>
                <a:latin typeface="微软雅黑 Light" panose="020B0502040204020203" charset="-122"/>
                <a:ea typeface="微软雅黑 Light" panose="020B0502040204020203" charset="-122"/>
              </a:rPr>
              <a:t>       </a:t>
            </a:r>
            <a:r>
              <a:rPr sz="2400" dirty="0">
                <a:solidFill>
                  <a:schemeClr val="accent5">
                    <a:lumMod val="75000"/>
                  </a:schemeClr>
                </a:solidFill>
                <a:latin typeface="Arial" panose="020B0604020202020204" pitchFamily="34" charset="0"/>
                <a:ea typeface="Arial" panose="020B0604020202020204" pitchFamily="34" charset="0"/>
              </a:rPr>
              <a:t>Then the micro:bit is connected to the computer through USB, and the computer will pop up a U disk and click the URL in the U disk to enter the programming interface.</a:t>
            </a:r>
            <a:endParaRPr sz="2400" dirty="0">
              <a:solidFill>
                <a:schemeClr val="accent5">
                  <a:lumMod val="75000"/>
                </a:schemeClr>
              </a:solidFill>
              <a:latin typeface="Arial" panose="020B0604020202020204" pitchFamily="34" charset="0"/>
              <a:ea typeface="Arial" panose="020B0604020202020204" pitchFamily="34" charset="0"/>
            </a:endParaRPr>
          </a:p>
        </p:txBody>
      </p:sp>
      <p:grpSp>
        <p:nvGrpSpPr>
          <p:cNvPr id="25" name="组合 24"/>
          <p:cNvGrpSpPr/>
          <p:nvPr/>
        </p:nvGrpSpPr>
        <p:grpSpPr>
          <a:xfrm>
            <a:off x="638113" y="2002382"/>
            <a:ext cx="2118598" cy="1272213"/>
            <a:chOff x="5213810" y="4799296"/>
            <a:chExt cx="2118598" cy="1272213"/>
          </a:xfrm>
        </p:grpSpPr>
        <p:sp>
          <p:nvSpPr>
            <p:cNvPr id="26" name="任意多边形 25"/>
            <p:cNvSpPr/>
            <p:nvPr/>
          </p:nvSpPr>
          <p:spPr>
            <a:xfrm>
              <a:off x="5213810" y="4799296"/>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5214048" y="5409995"/>
              <a:ext cx="2118360" cy="521970"/>
            </a:xfrm>
            <a:prstGeom prst="rect">
              <a:avLst/>
            </a:prstGeom>
            <a:noFill/>
          </p:spPr>
          <p:txBody>
            <a:bodyPr wrap="none" rtlCol="0">
              <a:spAutoFit/>
            </a:bodyPr>
            <a:lstStyle/>
            <a:p>
              <a:r>
                <a:rPr lang="en-US" altLang="zh-CN" sz="2800" dirty="0">
                  <a:solidFill>
                    <a:schemeClr val="accent5">
                      <a:lumMod val="75000"/>
                    </a:schemeClr>
                  </a:solidFill>
                  <a:latin typeface="Arial" panose="020B0604020202020204" pitchFamily="34" charset="0"/>
                  <a:ea typeface="Arial" panose="020B0604020202020204" pitchFamily="34" charset="0"/>
                </a:rPr>
                <a:t>Preparation </a:t>
              </a:r>
              <a:endParaRPr lang="en-US" altLang="zh-CN" sz="2800" dirty="0">
                <a:solidFill>
                  <a:schemeClr val="accent5">
                    <a:lumMod val="75000"/>
                  </a:schemeClr>
                </a:solidFill>
                <a:latin typeface="Arial" panose="020B0604020202020204" pitchFamily="34" charset="0"/>
                <a:ea typeface="Arial" panose="020B0604020202020204" pitchFamily="34" charset="0"/>
              </a:endParaRPr>
            </a:p>
          </p:txBody>
        </p:sp>
      </p:grpSp>
      <p:pic>
        <p:nvPicPr>
          <p:cNvPr id="6" name="图片 5" descr="logo"/>
          <p:cNvPicPr>
            <a:picLocks noChangeAspect="1"/>
          </p:cNvPicPr>
          <p:nvPr/>
        </p:nvPicPr>
        <p:blipFill>
          <a:blip r:embed="rId1"/>
          <a:stretch>
            <a:fillRect/>
          </a:stretch>
        </p:blipFill>
        <p:spPr>
          <a:xfrm>
            <a:off x="1616075" y="45085"/>
            <a:ext cx="1233170" cy="7645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hecker/>
      </p:transition>
    </mc:Choice>
    <mc:Fallback>
      <p:transition spd="slow">
        <p:checker/>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rPr>
              <a:t> entry video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rPr>
              <a:t>Part 3</a:t>
            </a:r>
            <a:endPar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endParaRPr>
          </a:p>
        </p:txBody>
      </p:sp>
      <p:sp>
        <p:nvSpPr>
          <p:cNvPr id="26" name="任意多边形 25"/>
          <p:cNvSpPr/>
          <p:nvPr/>
        </p:nvSpPr>
        <p:spPr>
          <a:xfrm>
            <a:off x="518795" y="185229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 name="图片 2" descr="logo"/>
          <p:cNvPicPr>
            <a:picLocks noChangeAspect="1"/>
          </p:cNvPicPr>
          <p:nvPr/>
        </p:nvPicPr>
        <p:blipFill>
          <a:blip r:embed="rId1"/>
          <a:stretch>
            <a:fillRect/>
          </a:stretch>
        </p:blipFill>
        <p:spPr>
          <a:xfrm>
            <a:off x="1624330" y="45085"/>
            <a:ext cx="1233170" cy="764540"/>
          </a:xfrm>
          <a:prstGeom prst="rect">
            <a:avLst/>
          </a:prstGeom>
        </p:spPr>
      </p:pic>
      <p:sp>
        <p:nvSpPr>
          <p:cNvPr id="4" name="矩形 3"/>
          <p:cNvSpPr/>
          <p:nvPr/>
        </p:nvSpPr>
        <p:spPr>
          <a:xfrm>
            <a:off x="613348" y="2249397"/>
            <a:ext cx="2311400" cy="1383665"/>
          </a:xfrm>
          <a:prstGeom prst="rect">
            <a:avLst/>
          </a:prstGeom>
          <a:noFill/>
        </p:spPr>
        <p:txBody>
          <a:bodyPr wrap="squar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Search for blocks</a:t>
            </a:r>
            <a:endParaRPr lang="en-US" altLang="zh-CN" sz="2800" dirty="0">
              <a:solidFill>
                <a:schemeClr val="accent5">
                  <a:lumMod val="75000"/>
                </a:schemeClr>
              </a:solidFill>
              <a:latin typeface="Arial" panose="020B0604020202020204" pitchFamily="34" charset="0"/>
              <a:ea typeface="Arial" panose="020B0604020202020204" pitchFamily="34" charset="0"/>
            </a:endParaRPr>
          </a:p>
          <a:p>
            <a:endParaRPr lang="zh-CN" altLang="en-US" sz="2800" dirty="0">
              <a:solidFill>
                <a:schemeClr val="accent5">
                  <a:lumMod val="75000"/>
                </a:schemeClr>
              </a:solidFill>
              <a:latin typeface="Arial" panose="020B0604020202020204" pitchFamily="34" charset="0"/>
              <a:ea typeface="Arial" panose="020B0604020202020204" pitchFamily="34" charset="0"/>
            </a:endParaRPr>
          </a:p>
        </p:txBody>
      </p:sp>
      <p:pic>
        <p:nvPicPr>
          <p:cNvPr id="8" name="图片 7"/>
          <p:cNvPicPr>
            <a:picLocks noChangeAspect="1"/>
          </p:cNvPicPr>
          <p:nvPr/>
        </p:nvPicPr>
        <p:blipFill>
          <a:blip r:embed="rId2"/>
          <a:stretch>
            <a:fillRect/>
          </a:stretch>
        </p:blipFill>
        <p:spPr>
          <a:xfrm>
            <a:off x="4321810" y="1289685"/>
            <a:ext cx="4552950" cy="41783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over dir="ru"/>
      </p:transition>
    </mc:Choice>
    <mc:Fallback>
      <p:transition spd="slow">
        <p:cover dir="ru"/>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rPr>
              <a:t> entry video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pic>
        <p:nvPicPr>
          <p:cNvPr id="3" name="图片 2" descr="logo"/>
          <p:cNvPicPr>
            <a:picLocks noChangeAspect="1"/>
          </p:cNvPicPr>
          <p:nvPr/>
        </p:nvPicPr>
        <p:blipFill>
          <a:blip r:embed="rId1"/>
          <a:stretch>
            <a:fillRect/>
          </a:stretch>
        </p:blipFill>
        <p:spPr>
          <a:xfrm>
            <a:off x="1624330" y="45085"/>
            <a:ext cx="1233170" cy="764540"/>
          </a:xfrm>
          <a:prstGeom prst="rect">
            <a:avLst/>
          </a:prstGeom>
        </p:spPr>
      </p:pic>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rPr>
              <a:t>Part 3</a:t>
            </a:r>
            <a:endPar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endParaRPr>
          </a:p>
        </p:txBody>
      </p:sp>
      <p:sp>
        <p:nvSpPr>
          <p:cNvPr id="26" name="任意多边形 25"/>
          <p:cNvSpPr/>
          <p:nvPr/>
        </p:nvSpPr>
        <p:spPr>
          <a:xfrm>
            <a:off x="518795" y="185229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任意多边形 15"/>
          <p:cNvSpPr/>
          <p:nvPr/>
        </p:nvSpPr>
        <p:spPr>
          <a:xfrm>
            <a:off x="0" y="5905500"/>
            <a:ext cx="12192000" cy="96456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pic>
        <p:nvPicPr>
          <p:cNvPr id="2" name="图片 1"/>
          <p:cNvPicPr>
            <a:picLocks noChangeAspect="1"/>
          </p:cNvPicPr>
          <p:nvPr/>
        </p:nvPicPr>
        <p:blipFill>
          <a:blip r:embed="rId2"/>
          <a:stretch>
            <a:fillRect/>
          </a:stretch>
        </p:blipFill>
        <p:spPr>
          <a:xfrm>
            <a:off x="4215130" y="1013460"/>
            <a:ext cx="4638040" cy="4714240"/>
          </a:xfrm>
          <a:prstGeom prst="rect">
            <a:avLst/>
          </a:prstGeom>
        </p:spPr>
      </p:pic>
      <p:sp>
        <p:nvSpPr>
          <p:cNvPr id="5" name="矩形 4"/>
          <p:cNvSpPr/>
          <p:nvPr/>
        </p:nvSpPr>
        <p:spPr>
          <a:xfrm>
            <a:off x="664148" y="2299562"/>
            <a:ext cx="2311400" cy="1383665"/>
          </a:xfrm>
          <a:prstGeom prst="rect">
            <a:avLst/>
          </a:prstGeom>
          <a:noFill/>
        </p:spPr>
        <p:txBody>
          <a:bodyPr wrap="squar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Search for blocks</a:t>
            </a:r>
            <a:endParaRPr lang="en-US" altLang="zh-CN" sz="2800" dirty="0">
              <a:solidFill>
                <a:schemeClr val="accent5">
                  <a:lumMod val="75000"/>
                </a:schemeClr>
              </a:solidFill>
              <a:latin typeface="Arial" panose="020B0604020202020204" pitchFamily="34" charset="0"/>
              <a:ea typeface="Arial" panose="020B0604020202020204" pitchFamily="34" charset="0"/>
            </a:endParaRPr>
          </a:p>
          <a:p>
            <a:endParaRPr lang="zh-CN" altLang="en-US" sz="2800" dirty="0">
              <a:solidFill>
                <a:schemeClr val="accent5">
                  <a:lumMod val="75000"/>
                </a:schemeClr>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blinds/>
      </p:transition>
    </mc:Choice>
    <mc:Fallback>
      <p:transition spd="slow">
        <p:blind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553720" y="628650"/>
            <a:ext cx="1111885" cy="521970"/>
          </a:xfrm>
          <a:prstGeom prst="rect">
            <a:avLst/>
          </a:prstGeom>
          <a:noFill/>
        </p:spPr>
        <p:txBody>
          <a:bodyPr wrap="none" rtlCol="0" anchor="t">
            <a:spAutoFit/>
          </a:bodyPr>
          <a:p>
            <a:r>
              <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rPr>
              <a:t>Part 4</a:t>
            </a:r>
            <a:endPar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rPr>
              <a:t> entry video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26" name="任意多边形 25"/>
          <p:cNvSpPr/>
          <p:nvPr/>
        </p:nvSpPr>
        <p:spPr>
          <a:xfrm>
            <a:off x="650240" y="2073910"/>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descr="logo"/>
          <p:cNvPicPr>
            <a:picLocks noChangeAspect="1"/>
          </p:cNvPicPr>
          <p:nvPr/>
        </p:nvPicPr>
        <p:blipFill>
          <a:blip r:embed="rId1"/>
          <a:stretch>
            <a:fillRect/>
          </a:stretch>
        </p:blipFill>
        <p:spPr>
          <a:xfrm>
            <a:off x="1624330" y="45085"/>
            <a:ext cx="1233170" cy="764540"/>
          </a:xfrm>
          <a:prstGeom prst="rect">
            <a:avLst/>
          </a:prstGeom>
        </p:spPr>
      </p:pic>
      <p:sp>
        <p:nvSpPr>
          <p:cNvPr id="4" name="矩形 3"/>
          <p:cNvSpPr/>
          <p:nvPr/>
        </p:nvSpPr>
        <p:spPr>
          <a:xfrm>
            <a:off x="929578" y="2493872"/>
            <a:ext cx="2076450" cy="953135"/>
          </a:xfrm>
          <a:prstGeom prst="rect">
            <a:avLst/>
          </a:prstGeom>
          <a:noFill/>
        </p:spPr>
        <p:txBody>
          <a:bodyPr wrap="squar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Combine blocks</a:t>
            </a:r>
            <a:endParaRPr lang="en-US" altLang="zh-CN" sz="2800" dirty="0">
              <a:solidFill>
                <a:schemeClr val="accent5">
                  <a:lumMod val="75000"/>
                </a:schemeClr>
              </a:solidFill>
              <a:latin typeface="Arial" panose="020B0604020202020204" pitchFamily="34" charset="0"/>
              <a:ea typeface="Arial" panose="020B0604020202020204" pitchFamily="34" charset="0"/>
            </a:endParaRPr>
          </a:p>
        </p:txBody>
      </p:sp>
      <p:pic>
        <p:nvPicPr>
          <p:cNvPr id="5" name="图片 4"/>
          <p:cNvPicPr>
            <a:picLocks noChangeAspect="1"/>
          </p:cNvPicPr>
          <p:nvPr/>
        </p:nvPicPr>
        <p:blipFill>
          <a:blip r:embed="rId2"/>
          <a:stretch>
            <a:fillRect/>
          </a:stretch>
        </p:blipFill>
        <p:spPr>
          <a:xfrm>
            <a:off x="3210560" y="2351405"/>
            <a:ext cx="4085590" cy="10953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over dir="ru"/>
      </p:transition>
    </mc:Choice>
    <mc:Fallback>
      <p:transition spd="slow">
        <p:cover dir="ru"/>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55270" y="735330"/>
            <a:ext cx="2817495" cy="521970"/>
          </a:xfrm>
          <a:prstGeom prst="rect">
            <a:avLst/>
          </a:prstGeom>
          <a:noFill/>
          <a:ln>
            <a:noFill/>
          </a:ln>
        </p:spPr>
        <p:txBody>
          <a:bodyPr wrap="square" rtlCol="0" anchor="t">
            <a:spAutoFit/>
          </a:bodyPr>
          <a:p>
            <a:pPr algn="ctr"/>
            <a:r>
              <a:rPr lang="en-US" altLang="zh-CN" sz="2800" dirty="0">
                <a:solidFill>
                  <a:schemeClr val="accent5">
                    <a:lumMod val="75000"/>
                  </a:schemeClr>
                </a:solidFill>
                <a:latin typeface="Arial" panose="020B0604020202020204" pitchFamily="34" charset="0"/>
                <a:ea typeface="Arial" panose="020B0604020202020204" pitchFamily="34" charset="0"/>
                <a:sym typeface="+mn-ea"/>
              </a:rPr>
              <a:t>Part 5</a:t>
            </a:r>
            <a:endParaRPr lang="zh-CN" altLang="en-US" sz="2800">
              <a:solidFill>
                <a:schemeClr val="tx1"/>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endParaRPr>
          </a:p>
        </p:txBody>
      </p:sp>
      <p:sp>
        <p:nvSpPr>
          <p:cNvPr id="3" name="矩形 2"/>
          <p:cNvSpPr/>
          <p:nvPr/>
        </p:nvSpPr>
        <p:spPr>
          <a:xfrm>
            <a:off x="2710180" y="974725"/>
            <a:ext cx="8737600" cy="1568450"/>
          </a:xfrm>
          <a:prstGeom prst="rect">
            <a:avLst/>
          </a:prstGeom>
          <a:noFill/>
          <a:ln>
            <a:noFill/>
          </a:ln>
        </p:spPr>
        <p:txBody>
          <a:bodyPr wrap="none" rtlCol="0" anchor="t">
            <a:spAutoFit/>
          </a:bodyPr>
          <a:p>
            <a:pPr algn="l"/>
            <a:r>
              <a:rPr lang="zh-CN" altLang="en-US" sz="2400" dirty="0">
                <a:solidFill>
                  <a:schemeClr val="accent5">
                    <a:lumMod val="75000"/>
                  </a:schemeClr>
                </a:solidFill>
                <a:latin typeface="Arial" panose="020B0604020202020204" pitchFamily="34" charset="0"/>
                <a:ea typeface="Arial" panose="020B0604020202020204" pitchFamily="34" charset="0"/>
                <a:sym typeface="+mn-ea"/>
              </a:rPr>
              <a:t>Do you learn the course today?</a:t>
            </a:r>
            <a:endParaRPr lang="zh-CN" altLang="en-US" sz="2400" dirty="0">
              <a:solidFill>
                <a:schemeClr val="accent5">
                  <a:lumMod val="75000"/>
                </a:schemeClr>
              </a:solidFill>
              <a:latin typeface="Arial" panose="020B0604020202020204" pitchFamily="34" charset="0"/>
              <a:ea typeface="Arial" panose="020B0604020202020204" pitchFamily="34" charset="0"/>
              <a:sym typeface="+mn-ea"/>
            </a:endParaRPr>
          </a:p>
          <a:p>
            <a:pPr algn="l"/>
            <a:r>
              <a:rPr sz="2400" dirty="0">
                <a:solidFill>
                  <a:schemeClr val="accent5">
                    <a:lumMod val="75000"/>
                  </a:schemeClr>
                </a:solidFill>
                <a:latin typeface="Arial" panose="020B0604020202020204" pitchFamily="34" charset="0"/>
                <a:ea typeface="Arial" panose="020B0604020202020204" pitchFamily="34" charset="0"/>
                <a:sym typeface="+mn-ea"/>
              </a:rPr>
              <a:t>If you learn to do it, give yourself a top quack.</a:t>
            </a:r>
            <a:endParaRPr sz="2400" dirty="0">
              <a:solidFill>
                <a:schemeClr val="accent5">
                  <a:lumMod val="75000"/>
                </a:schemeClr>
              </a:solidFill>
              <a:latin typeface="Arial" panose="020B0604020202020204" pitchFamily="34" charset="0"/>
              <a:ea typeface="Arial" panose="020B0604020202020204" pitchFamily="34" charset="0"/>
              <a:sym typeface="+mn-ea"/>
            </a:endParaRPr>
          </a:p>
          <a:p>
            <a:pPr algn="l"/>
            <a:r>
              <a:rPr sz="2400" dirty="0">
                <a:solidFill>
                  <a:schemeClr val="accent5">
                    <a:lumMod val="75000"/>
                  </a:schemeClr>
                </a:solidFill>
                <a:latin typeface="Arial" panose="020B0604020202020204" pitchFamily="34" charset="0"/>
                <a:ea typeface="Arial" panose="020B0604020202020204" pitchFamily="34" charset="0"/>
                <a:sym typeface="+mn-ea"/>
              </a:rPr>
              <a:t>Now you have learned how to use the thermometer in micro:bit.</a:t>
            </a:r>
            <a:endParaRPr sz="2400" dirty="0">
              <a:solidFill>
                <a:schemeClr val="accent5">
                  <a:lumMod val="75000"/>
                </a:schemeClr>
              </a:solidFill>
              <a:latin typeface="Arial" panose="020B0604020202020204" pitchFamily="34" charset="0"/>
              <a:ea typeface="Arial" panose="020B0604020202020204" pitchFamily="34" charset="0"/>
              <a:sym typeface="+mn-ea"/>
            </a:endParaRPr>
          </a:p>
          <a:p>
            <a:pPr algn="l"/>
            <a:r>
              <a:rPr sz="2400" dirty="0">
                <a:solidFill>
                  <a:schemeClr val="accent5">
                    <a:lumMod val="75000"/>
                  </a:schemeClr>
                </a:solidFill>
                <a:latin typeface="Arial" panose="020B0604020202020204" pitchFamily="34" charset="0"/>
                <a:ea typeface="Arial" panose="020B0604020202020204" pitchFamily="34" charset="0"/>
                <a:sym typeface="+mn-ea"/>
              </a:rPr>
              <a:t>But do you know what the temperature means?</a:t>
            </a:r>
            <a:endParaRPr sz="2400" dirty="0">
              <a:solidFill>
                <a:schemeClr val="accent5">
                  <a:lumMod val="75000"/>
                </a:schemeClr>
              </a:solidFill>
              <a:latin typeface="Arial" panose="020B0604020202020204" pitchFamily="34" charset="0"/>
              <a:ea typeface="Arial" panose="020B0604020202020204" pitchFamily="34" charset="0"/>
              <a:sym typeface="+mn-ea"/>
            </a:endParaRPr>
          </a:p>
        </p:txBody>
      </p:sp>
      <p:pic>
        <p:nvPicPr>
          <p:cNvPr id="4" name="图片 3" descr="大拇指"/>
          <p:cNvPicPr>
            <a:picLocks noChangeAspect="1"/>
          </p:cNvPicPr>
          <p:nvPr/>
        </p:nvPicPr>
        <p:blipFill>
          <a:blip r:embed="rId1"/>
          <a:stretch>
            <a:fillRect/>
          </a:stretch>
        </p:blipFill>
        <p:spPr>
          <a:xfrm>
            <a:off x="9188450" y="1156335"/>
            <a:ext cx="579755" cy="579755"/>
          </a:xfrm>
          <a:prstGeom prst="rect">
            <a:avLst/>
          </a:prstGeom>
        </p:spPr>
      </p:pic>
      <p:grpSp>
        <p:nvGrpSpPr>
          <p:cNvPr id="25" name="组合 24"/>
          <p:cNvGrpSpPr/>
          <p:nvPr/>
        </p:nvGrpSpPr>
        <p:grpSpPr>
          <a:xfrm>
            <a:off x="483173" y="2180817"/>
            <a:ext cx="2079101" cy="1272213"/>
            <a:chOff x="5213810" y="4721826"/>
            <a:chExt cx="2079101" cy="1272213"/>
          </a:xfrm>
        </p:grpSpPr>
        <p:sp>
          <p:nvSpPr>
            <p:cNvPr id="26" name="任意多边形 25"/>
            <p:cNvSpPr/>
            <p:nvPr/>
          </p:nvSpPr>
          <p:spPr>
            <a:xfrm>
              <a:off x="5213810" y="4721826"/>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矩形 27"/>
            <p:cNvSpPr/>
            <p:nvPr/>
          </p:nvSpPr>
          <p:spPr>
            <a:xfrm>
              <a:off x="5887783" y="5334430"/>
              <a:ext cx="939800" cy="521970"/>
            </a:xfrm>
            <a:prstGeom prst="rect">
              <a:avLst/>
            </a:prstGeom>
            <a:noFill/>
          </p:spPr>
          <p:txBody>
            <a:bodyPr wrap="non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Tips </a:t>
              </a:r>
              <a:endParaRPr lang="en-US" altLang="zh-CN" sz="2800" dirty="0">
                <a:solidFill>
                  <a:schemeClr val="accent5">
                    <a:lumMod val="75000"/>
                  </a:schemeClr>
                </a:solidFill>
                <a:latin typeface="Arial" panose="020B0604020202020204" pitchFamily="34" charset="0"/>
                <a:ea typeface="Arial" panose="020B0604020202020204" pitchFamily="34" charset="0"/>
              </a:endParaRPr>
            </a:p>
          </p:txBody>
        </p:sp>
      </p:grpSp>
      <p:sp>
        <p:nvSpPr>
          <p:cNvPr id="15" name="文本框 14"/>
          <p:cNvSpPr txBox="1"/>
          <p:nvPr/>
        </p:nvSpPr>
        <p:spPr>
          <a:xfrm>
            <a:off x="720090" y="7429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rPr>
              <a:t> entry video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pic>
        <p:nvPicPr>
          <p:cNvPr id="7" name="图片 6" descr="logo"/>
          <p:cNvPicPr>
            <a:picLocks noChangeAspect="1"/>
          </p:cNvPicPr>
          <p:nvPr/>
        </p:nvPicPr>
        <p:blipFill>
          <a:blip r:embed="rId2"/>
          <a:stretch>
            <a:fillRect/>
          </a:stretch>
        </p:blipFill>
        <p:spPr>
          <a:xfrm>
            <a:off x="1624330" y="45085"/>
            <a:ext cx="1233170" cy="764540"/>
          </a:xfrm>
          <a:prstGeom prst="rect">
            <a:avLst/>
          </a:prstGeom>
        </p:spPr>
      </p:pic>
      <p:sp>
        <p:nvSpPr>
          <p:cNvPr id="8" name="文本框 7"/>
          <p:cNvSpPr txBox="1"/>
          <p:nvPr/>
        </p:nvSpPr>
        <p:spPr>
          <a:xfrm>
            <a:off x="2710180" y="2707640"/>
            <a:ext cx="5206365" cy="3230245"/>
          </a:xfrm>
          <a:prstGeom prst="rect">
            <a:avLst/>
          </a:prstGeom>
          <a:noFill/>
        </p:spPr>
        <p:txBody>
          <a:bodyPr wrap="square" rtlCol="0" anchor="t">
            <a:spAutoFit/>
          </a:bodyPr>
          <a:p>
            <a:pPr algn="l"/>
            <a:r>
              <a:rPr lang="zh-CN" altLang="en-US" sz="2400" dirty="0">
                <a:solidFill>
                  <a:srgbClr val="FF0000"/>
                </a:solidFill>
                <a:latin typeface="Arial" panose="020B0604020202020204" pitchFamily="34" charset="0"/>
                <a:ea typeface="Arial" panose="020B0604020202020204" pitchFamily="34" charset="0"/>
                <a:sym typeface="+mn-ea"/>
              </a:rPr>
              <a:t>        </a:t>
            </a:r>
            <a:r>
              <a:rPr sz="2000" dirty="0">
                <a:solidFill>
                  <a:schemeClr val="accent6"/>
                </a:solidFill>
                <a:latin typeface="Arial" panose="020B0604020202020204" pitchFamily="34" charset="0"/>
                <a:ea typeface="Arial" panose="020B0604020202020204" pitchFamily="34" charset="0"/>
                <a:sym typeface="+mn-ea"/>
              </a:rPr>
              <a:t>Temperature is the physical quantity that represents the degree of cold and heat of a body. Microscopically speaking, it is the intensity of the thermal movement of an object molecule. In this experiment, we measured the Celsius temperature. The inventor was Anders Celsius, the freezing point was 0 degrees, and the boiling point was 99.974 degrees. So what are your temperature now, children?</a:t>
            </a:r>
            <a:endParaRPr sz="2000" dirty="0">
              <a:solidFill>
                <a:schemeClr val="accent6"/>
              </a:solidFill>
              <a:latin typeface="Arial" panose="020B0604020202020204" pitchFamily="34" charset="0"/>
              <a:ea typeface="Arial" panose="020B0604020202020204" pitchFamily="34" charset="0"/>
              <a:sym typeface="+mn-ea"/>
            </a:endParaRPr>
          </a:p>
        </p:txBody>
      </p:sp>
      <p:pic>
        <p:nvPicPr>
          <p:cNvPr id="5" name="图片 4"/>
          <p:cNvPicPr>
            <a:picLocks noChangeAspect="1"/>
          </p:cNvPicPr>
          <p:nvPr/>
        </p:nvPicPr>
        <p:blipFill>
          <a:blip r:embed="rId3"/>
          <a:stretch>
            <a:fillRect/>
          </a:stretch>
        </p:blipFill>
        <p:spPr>
          <a:xfrm>
            <a:off x="8157210" y="2707640"/>
            <a:ext cx="3219450" cy="2847975"/>
          </a:xfrm>
          <a:prstGeom prst="rect">
            <a:avLst/>
          </a:prstGeom>
        </p:spPr>
      </p:pic>
      <p:pic>
        <p:nvPicPr>
          <p:cNvPr id="10" name="图片 9"/>
          <p:cNvPicPr>
            <a:picLocks noChangeAspect="1"/>
          </p:cNvPicPr>
          <p:nvPr/>
        </p:nvPicPr>
        <p:blipFill>
          <a:blip r:embed="rId4"/>
          <a:stretch>
            <a:fillRect/>
          </a:stretch>
        </p:blipFill>
        <p:spPr>
          <a:xfrm>
            <a:off x="6729730" y="4877435"/>
            <a:ext cx="448945" cy="3924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over/>
      </p:transition>
    </mc:Choice>
    <mc:Fallback>
      <p:transition spd="slow">
        <p:cover/>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a:off x="2597834" y="755699"/>
            <a:ext cx="6996332" cy="3961052"/>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 </a:t>
            </a:r>
            <a:endParaRPr lang="zh-CN" altLang="en-US" dirty="0"/>
          </a:p>
        </p:txBody>
      </p:sp>
      <p:grpSp>
        <p:nvGrpSpPr>
          <p:cNvPr id="16" name="组合 15"/>
          <p:cNvGrpSpPr/>
          <p:nvPr/>
        </p:nvGrpSpPr>
        <p:grpSpPr>
          <a:xfrm>
            <a:off x="3656236" y="3261927"/>
            <a:ext cx="447465" cy="283350"/>
            <a:chOff x="560275" y="3433438"/>
            <a:chExt cx="1198188" cy="758734"/>
          </a:xfrm>
        </p:grpSpPr>
        <p:sp>
          <p:nvSpPr>
            <p:cNvPr id="17"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任意多边形 18"/>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2729230" y="3028950"/>
            <a:ext cx="7263765" cy="922020"/>
          </a:xfrm>
          <a:prstGeom prst="rect">
            <a:avLst/>
          </a:prstGeom>
          <a:noFill/>
        </p:spPr>
        <p:txBody>
          <a:bodyPr wrap="square" rtlCol="0">
            <a:spAutoFit/>
          </a:bodyPr>
          <a:lstStyle/>
          <a:p>
            <a:pPr algn="dist"/>
            <a:r>
              <a:rPr lang="zh-CN" altLang="en-US" sz="5400" dirty="0">
                <a:solidFill>
                  <a:schemeClr val="accent5">
                    <a:lumMod val="75000"/>
                  </a:schemeClr>
                </a:solidFill>
                <a:latin typeface="Arial" panose="020B0604020202020204" pitchFamily="34" charset="0"/>
                <a:ea typeface="Arial" panose="020B0604020202020204" pitchFamily="34" charset="0"/>
              </a:rPr>
              <a:t>Thanks for watching！</a:t>
            </a:r>
            <a:endParaRPr lang="zh-CN" altLang="en-US" sz="5400" dirty="0">
              <a:solidFill>
                <a:schemeClr val="accent5">
                  <a:lumMod val="75000"/>
                </a:schemeClr>
              </a:solidFill>
              <a:latin typeface="Arial" panose="020B0604020202020204" pitchFamily="34" charset="0"/>
              <a:ea typeface="Arial" panose="020B0604020202020204" pitchFamily="34" charset="0"/>
            </a:endParaRPr>
          </a:p>
        </p:txBody>
      </p:sp>
      <p:sp>
        <p:nvSpPr>
          <p:cNvPr id="22" name="任意多边形 21"/>
          <p:cNvSpPr/>
          <p:nvPr/>
        </p:nvSpPr>
        <p:spPr>
          <a:xfrm>
            <a:off x="9891876" y="829994"/>
            <a:ext cx="1451304" cy="88806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0094286" y="1072882"/>
            <a:ext cx="1046480" cy="645160"/>
          </a:xfrm>
          <a:prstGeom prst="rect">
            <a:avLst/>
          </a:prstGeom>
          <a:noFill/>
        </p:spPr>
        <p:txBody>
          <a:bodyPr wrap="none" rtlCol="0">
            <a:spAutoFit/>
          </a:bodyPr>
          <a:lstStyle/>
          <a:p>
            <a:pPr algn="ctr"/>
            <a:r>
              <a:rPr lang="en-US" altLang="zh-CN" dirty="0">
                <a:solidFill>
                  <a:schemeClr val="accent5">
                    <a:lumMod val="75000"/>
                  </a:schemeClr>
                </a:solidFill>
                <a:latin typeface="Arial" panose="020B0604020202020204" pitchFamily="34" charset="0"/>
                <a:ea typeface="Arial" panose="020B0604020202020204" pitchFamily="34" charset="0"/>
              </a:rPr>
              <a:t>micro:bit</a:t>
            </a:r>
            <a:endParaRPr lang="en-US" altLang="zh-CN" dirty="0">
              <a:solidFill>
                <a:schemeClr val="accent5">
                  <a:lumMod val="75000"/>
                </a:schemeClr>
              </a:solidFill>
              <a:latin typeface="Arial" panose="020B0604020202020204" pitchFamily="34" charset="0"/>
              <a:ea typeface="Arial" panose="020B0604020202020204" pitchFamily="34" charset="0"/>
            </a:endParaRPr>
          </a:p>
          <a:p>
            <a:pPr algn="ctr"/>
            <a:r>
              <a:rPr lang="en-US" altLang="zh-CN" dirty="0">
                <a:solidFill>
                  <a:schemeClr val="accent5">
                    <a:lumMod val="75000"/>
                  </a:schemeClr>
                </a:solidFill>
                <a:latin typeface="Arial" panose="020B0604020202020204" pitchFamily="34" charset="0"/>
                <a:ea typeface="Arial" panose="020B0604020202020204" pitchFamily="34" charset="0"/>
              </a:rPr>
              <a:t>project </a:t>
            </a:r>
            <a:endParaRPr lang="en-US" altLang="zh-CN" dirty="0">
              <a:solidFill>
                <a:schemeClr val="accent5">
                  <a:lumMod val="75000"/>
                </a:schemeClr>
              </a:solidFill>
              <a:latin typeface="Arial" panose="020B0604020202020204" pitchFamily="34" charset="0"/>
              <a:ea typeface="Arial" panose="020B0604020202020204" pitchFamily="34" charset="0"/>
            </a:endParaRPr>
          </a:p>
        </p:txBody>
      </p:sp>
      <p:grpSp>
        <p:nvGrpSpPr>
          <p:cNvPr id="25" name="组合 24"/>
          <p:cNvGrpSpPr/>
          <p:nvPr/>
        </p:nvGrpSpPr>
        <p:grpSpPr>
          <a:xfrm>
            <a:off x="518733" y="3918177"/>
            <a:ext cx="2146300" cy="1272213"/>
            <a:chOff x="5213810" y="4721826"/>
            <a:chExt cx="2146300" cy="1272213"/>
          </a:xfrm>
        </p:grpSpPr>
        <p:sp>
          <p:nvSpPr>
            <p:cNvPr id="26" name="任意多边形 25"/>
            <p:cNvSpPr/>
            <p:nvPr/>
          </p:nvSpPr>
          <p:spPr>
            <a:xfrm>
              <a:off x="5213810" y="4721826"/>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5532580" y="5217126"/>
              <a:ext cx="1827530" cy="645160"/>
            </a:xfrm>
            <a:prstGeom prst="rect">
              <a:avLst/>
            </a:prstGeom>
            <a:noFill/>
          </p:spPr>
          <p:txBody>
            <a:bodyPr wrap="square" rtlCol="0">
              <a:spAutoFit/>
            </a:bodyPr>
            <a:lstStyle/>
            <a:p>
              <a:r>
                <a:rPr lang="en-US" altLang="zh-CN" dirty="0">
                  <a:solidFill>
                    <a:schemeClr val="accent5">
                      <a:lumMod val="75000"/>
                    </a:schemeClr>
                  </a:solidFill>
                  <a:latin typeface="Arial" panose="020B0604020202020204" pitchFamily="34" charset="0"/>
                  <a:ea typeface="Arial" panose="020B0604020202020204" pitchFamily="34" charset="0"/>
                </a:rPr>
                <a:t>Powered by  </a:t>
              </a:r>
              <a:r>
                <a:rPr lang="zh-CN" altLang="en-US" dirty="0">
                  <a:solidFill>
                    <a:schemeClr val="accent5">
                      <a:lumMod val="75000"/>
                    </a:schemeClr>
                  </a:solidFill>
                  <a:latin typeface="Arial" panose="020B0604020202020204" pitchFamily="34" charset="0"/>
                  <a:ea typeface="Arial" panose="020B0604020202020204" pitchFamily="34" charset="0"/>
                </a:rPr>
                <a:t>YahBoom</a:t>
              </a:r>
              <a:endParaRPr lang="zh-CN" altLang="en-US" dirty="0">
                <a:solidFill>
                  <a:schemeClr val="accent5">
                    <a:lumMod val="75000"/>
                  </a:schemeClr>
                </a:solidFill>
                <a:latin typeface="Arial" panose="020B0604020202020204" pitchFamily="34" charset="0"/>
                <a:ea typeface="Arial" panose="020B0604020202020204" pitchFamily="34" charset="0"/>
              </a:endParaRPr>
            </a:p>
          </p:txBody>
        </p:sp>
      </p:gr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entry</a:t>
            </a:r>
            <a:r>
              <a:rPr lang="zh-CN" altLang="en-US" sz="3200">
                <a:solidFill>
                  <a:schemeClr val="bg1"/>
                </a:solidFill>
                <a:latin typeface="Arial" panose="020B0604020202020204" pitchFamily="34" charset="0"/>
                <a:ea typeface="Arial" panose="020B0604020202020204" pitchFamily="34" charset="0"/>
              </a:rPr>
              <a:t> video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sp>
        <p:nvSpPr>
          <p:cNvPr id="3" name="任意多边形 2"/>
          <p:cNvSpPr/>
          <p:nvPr/>
        </p:nvSpPr>
        <p:spPr>
          <a:xfrm>
            <a:off x="0" y="5894070"/>
            <a:ext cx="12192000" cy="97599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pic>
        <p:nvPicPr>
          <p:cNvPr id="2" name="图片 1" descr="logo"/>
          <p:cNvPicPr>
            <a:picLocks noChangeAspect="1"/>
          </p:cNvPicPr>
          <p:nvPr/>
        </p:nvPicPr>
        <p:blipFill>
          <a:blip r:embed="rId1"/>
          <a:stretch>
            <a:fillRect/>
          </a:stretch>
        </p:blipFill>
        <p:spPr>
          <a:xfrm>
            <a:off x="75565" y="45085"/>
            <a:ext cx="1566545" cy="970915"/>
          </a:xfrm>
          <a:prstGeom prst="rect">
            <a:avLst/>
          </a:prstGeom>
        </p:spPr>
      </p:pic>
    </p:spTree>
  </p:cSld>
  <p:clrMapOvr>
    <a:masterClrMapping/>
  </p:clrMapOvr>
  <p:transition>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卡通">
      <a:majorFont>
        <a:latin typeface="方正卡通简体"/>
        <a:ea typeface="方正喵呜体"/>
        <a:cs typeface=""/>
      </a:majorFont>
      <a:minorFont>
        <a:latin typeface="方正卡通简体"/>
        <a:ea typeface="方正卡通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2574</Words>
  <Application>WPS 演示</Application>
  <PresentationFormat>自定义</PresentationFormat>
  <Paragraphs>115</Paragraphs>
  <Slides>9</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9</vt:i4>
      </vt:variant>
    </vt:vector>
  </HeadingPairs>
  <TitlesOfParts>
    <vt:vector size="23" baseType="lpstr">
      <vt:lpstr>Arial</vt:lpstr>
      <vt:lpstr>宋体</vt:lpstr>
      <vt:lpstr>Wingdings</vt:lpstr>
      <vt:lpstr>icomoon</vt:lpstr>
      <vt:lpstr>Yu Gothic UI Semibold</vt:lpstr>
      <vt:lpstr>微软雅黑 Light</vt:lpstr>
      <vt:lpstr>方正卡通简体</vt:lpstr>
      <vt:lpstr>微软雅黑</vt:lpstr>
      <vt:lpstr/>
      <vt:lpstr>Arial Unicode MS</vt:lpstr>
      <vt:lpstr>方正喵呜体</vt:lpstr>
      <vt:lpstr>Calibri</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creator>PPTS</dc:creator>
  <cp:keywords>PPTS</cp:keywords>
  <dc:description>PPTS</dc:description>
  <dc:subject>PPTS</dc:subject>
  <cp:category>PPTS</cp:category>
  <cp:lastModifiedBy>梦飞羊想</cp:lastModifiedBy>
  <cp:revision>74</cp:revision>
  <dcterms:created xsi:type="dcterms:W3CDTF">2014-02-21T16:31:00Z</dcterms:created>
  <dcterms:modified xsi:type="dcterms:W3CDTF">2018-04-02T02:44:22Z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