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76" r:id="rId4"/>
    <p:sldId id="262" r:id="rId5"/>
    <p:sldId id="277" r:id="rId6"/>
    <p:sldId id="264" r:id="rId7"/>
    <p:sldId id="265" r:id="rId8"/>
    <p:sldId id="272" r:id="rId9"/>
    <p:sldId id="267" r:id="rId10"/>
    <p:sldId id="278" r:id="rId11"/>
    <p:sldId id="279" r:id="rId12"/>
  </p:sldIdLst>
  <p:sldSz cx="12192000" cy="6858000"/>
  <p:notesSz cx="6858000" cy="9144000"/>
  <p:embeddedFontLst>
    <p:embeddedFont>
      <p:font typeface="icomoon" charset="0"/>
      <p:regular r:id="rId18"/>
    </p:embeddedFont>
    <p:embeddedFont>
      <p:font typeface="Yu Gothic UI Semibold" panose="020B0700000000000000" charset="-128"/>
      <p:bold r:id="rId19"/>
    </p:embeddedFont>
    <p:embeddedFont>
      <p:font typeface="微软雅黑 Light" panose="020B0502040204020203" charset="-122"/>
      <p:regular r:id="rId20"/>
    </p:embeddedFont>
    <p:embeddedFont>
      <p:font typeface="方正卡通简体" panose="03000509000000000000" charset="0"/>
      <p:regular r:id="rId21"/>
    </p:embeddedFont>
    <p:embeddedFont>
      <p:font typeface="方正喵呜体" panose="02010600010101010101" charset="0"/>
      <p:regular r:id="rId22"/>
    </p:embeddedFont>
    <p:embeddedFont>
      <p:font typeface="Calibri" panose="020F0502020204030204" charset="0"/>
      <p:regular r:id="rId23"/>
      <p:bold r:id="rId24"/>
      <p:italic r:id="rId25"/>
      <p:boldItalic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4FCB"/>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1.xml"/><Relationship Id="rId2" Type="http://schemas.openxmlformats.org/officeDocument/2006/relationships/slide" Target="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slideLayout" Target="../slideLayouts/slideLayout13.xml"/><Relationship Id="rId10" Type="http://schemas.openxmlformats.org/officeDocument/2006/relationships/image" Target="../media/image1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90083" y="421749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696085" y="1127125"/>
            <a:ext cx="8550275" cy="3538220"/>
          </a:xfrm>
          <a:prstGeom prst="rect">
            <a:avLst/>
          </a:prstGeom>
          <a:ln w="57150">
            <a:solidFill>
              <a:srgbClr val="5B9BD5"/>
            </a:solidFill>
          </a:ln>
        </p:spPr>
      </p:pic>
      <p:sp>
        <p:nvSpPr>
          <p:cNvPr id="29" name="任意多边形 28"/>
          <p:cNvSpPr/>
          <p:nvPr/>
        </p:nvSpPr>
        <p:spPr>
          <a:xfrm>
            <a:off x="1176501" y="60887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1574" y="2002439"/>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5</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5" name="文本框 4"/>
          <p:cNvSpPr txBox="1"/>
          <p:nvPr/>
        </p:nvSpPr>
        <p:spPr>
          <a:xfrm>
            <a:off x="1945640" y="3137535"/>
            <a:ext cx="8300720" cy="58356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5</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t>
            </a:r>
            <a:r>
              <a:rPr 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Direction follower”</a:t>
            </a:r>
            <a:endParaRPr 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任意多边形 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7" name="图片 6" descr="logo"/>
          <p:cNvPicPr>
            <a:picLocks noChangeAspect="1"/>
          </p:cNvPicPr>
          <p:nvPr/>
        </p:nvPicPr>
        <p:blipFill>
          <a:blip r:embed="rId2"/>
          <a:stretch>
            <a:fillRect/>
          </a:stretch>
        </p:blipFill>
        <p:spPr>
          <a:xfrm>
            <a:off x="296545" y="45085"/>
            <a:ext cx="1233170" cy="764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4"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4"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5" action="ppaction://hlinksldjump"/>
              </a:rPr>
              <a:t>Have a try </a:t>
            </a:r>
            <a:endParaRPr lang="en-US" altLang="zh-CN" dirty="0">
              <a:solidFill>
                <a:schemeClr val="accent5">
                  <a:lumMod val="75000"/>
                </a:schemeClr>
              </a:solidFill>
              <a:latin typeface="Arial" panose="020B0604020202020204" pitchFamily="34" charset="0"/>
              <a:ea typeface="Arial" panose="020B0604020202020204" pitchFamily="34" charset="0"/>
              <a:hlinkClick r:id="rId5"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5" action="ppaction://hlinksldjump"/>
            </a:endParaRPr>
          </a:p>
        </p:txBody>
      </p:sp>
      <p:pic>
        <p:nvPicPr>
          <p:cNvPr id="6" name="图片 5" descr="logo"/>
          <p:cNvPicPr>
            <a:picLocks noChangeAspect="1"/>
          </p:cNvPicPr>
          <p:nvPr/>
        </p:nvPicPr>
        <p:blipFill>
          <a:blip r:embed="rId6"/>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585970" y="4453255"/>
            <a:ext cx="6943090" cy="1753235"/>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the bit development board can be swung to the east, west, south, north, northeast, northwest, southeast, southwest eight different directions</a:t>
            </a:r>
            <a:r>
              <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You can see that no matter which direction the micro:bit swings, the pointer on the dot will point to this direction.</a:t>
            </a:r>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12" name="图片 11"/>
          <p:cNvPicPr>
            <a:picLocks noChangeAspect="1"/>
          </p:cNvPicPr>
          <p:nvPr/>
        </p:nvPicPr>
        <p:blipFill>
          <a:blip r:embed="rId2"/>
          <a:stretch>
            <a:fillRect/>
          </a:stretch>
        </p:blipFill>
        <p:spPr>
          <a:xfrm rot="16200000">
            <a:off x="3084830" y="1033145"/>
            <a:ext cx="1456055" cy="1694180"/>
          </a:xfrm>
          <a:prstGeom prst="rect">
            <a:avLst/>
          </a:prstGeom>
        </p:spPr>
      </p:pic>
      <p:pic>
        <p:nvPicPr>
          <p:cNvPr id="14" name="图片 13"/>
          <p:cNvPicPr>
            <a:picLocks noChangeAspect="1"/>
          </p:cNvPicPr>
          <p:nvPr/>
        </p:nvPicPr>
        <p:blipFill>
          <a:blip r:embed="rId3"/>
          <a:stretch>
            <a:fillRect/>
          </a:stretch>
        </p:blipFill>
        <p:spPr>
          <a:xfrm>
            <a:off x="7286625" y="1152525"/>
            <a:ext cx="1774825" cy="1456055"/>
          </a:xfrm>
          <a:prstGeom prst="rect">
            <a:avLst/>
          </a:prstGeom>
        </p:spPr>
      </p:pic>
      <p:pic>
        <p:nvPicPr>
          <p:cNvPr id="19" name="图片 18"/>
          <p:cNvPicPr>
            <a:picLocks noChangeAspect="1"/>
          </p:cNvPicPr>
          <p:nvPr/>
        </p:nvPicPr>
        <p:blipFill>
          <a:blip r:embed="rId4"/>
          <a:stretch>
            <a:fillRect/>
          </a:stretch>
        </p:blipFill>
        <p:spPr>
          <a:xfrm>
            <a:off x="5014595" y="1152525"/>
            <a:ext cx="1929765" cy="1455420"/>
          </a:xfrm>
          <a:prstGeom prst="rect">
            <a:avLst/>
          </a:prstGeom>
        </p:spPr>
      </p:pic>
      <p:pic>
        <p:nvPicPr>
          <p:cNvPr id="20" name="图片 19"/>
          <p:cNvPicPr>
            <a:picLocks noChangeAspect="1"/>
          </p:cNvPicPr>
          <p:nvPr/>
        </p:nvPicPr>
        <p:blipFill>
          <a:blip r:embed="rId5"/>
          <a:stretch>
            <a:fillRect/>
          </a:stretch>
        </p:blipFill>
        <p:spPr>
          <a:xfrm>
            <a:off x="9421495" y="1152525"/>
            <a:ext cx="1867535" cy="1455420"/>
          </a:xfrm>
          <a:prstGeom prst="rect">
            <a:avLst/>
          </a:prstGeom>
        </p:spPr>
      </p:pic>
      <p:pic>
        <p:nvPicPr>
          <p:cNvPr id="24" name="图片 23"/>
          <p:cNvPicPr>
            <a:picLocks noChangeAspect="1"/>
          </p:cNvPicPr>
          <p:nvPr/>
        </p:nvPicPr>
        <p:blipFill>
          <a:blip r:embed="rId6"/>
          <a:stretch>
            <a:fillRect/>
          </a:stretch>
        </p:blipFill>
        <p:spPr>
          <a:xfrm>
            <a:off x="2936875" y="2896870"/>
            <a:ext cx="1765935" cy="1404620"/>
          </a:xfrm>
          <a:prstGeom prst="rect">
            <a:avLst/>
          </a:prstGeom>
        </p:spPr>
      </p:pic>
      <p:pic>
        <p:nvPicPr>
          <p:cNvPr id="32" name="图片 31"/>
          <p:cNvPicPr>
            <a:picLocks noChangeAspect="1"/>
          </p:cNvPicPr>
          <p:nvPr/>
        </p:nvPicPr>
        <p:blipFill>
          <a:blip r:embed="rId7"/>
          <a:stretch>
            <a:fillRect/>
          </a:stretch>
        </p:blipFill>
        <p:spPr>
          <a:xfrm>
            <a:off x="5014595" y="2897505"/>
            <a:ext cx="1929130" cy="1450975"/>
          </a:xfrm>
          <a:prstGeom prst="rect">
            <a:avLst/>
          </a:prstGeom>
        </p:spPr>
      </p:pic>
      <p:pic>
        <p:nvPicPr>
          <p:cNvPr id="34" name="图片 33"/>
          <p:cNvPicPr>
            <a:picLocks noChangeAspect="1"/>
          </p:cNvPicPr>
          <p:nvPr/>
        </p:nvPicPr>
        <p:blipFill>
          <a:blip r:embed="rId8"/>
          <a:stretch>
            <a:fillRect/>
          </a:stretch>
        </p:blipFill>
        <p:spPr>
          <a:xfrm>
            <a:off x="7259955" y="2931160"/>
            <a:ext cx="1801495" cy="1408430"/>
          </a:xfrm>
          <a:prstGeom prst="rect">
            <a:avLst/>
          </a:prstGeom>
        </p:spPr>
      </p:pic>
      <p:pic>
        <p:nvPicPr>
          <p:cNvPr id="35" name="图片 34"/>
          <p:cNvPicPr>
            <a:picLocks noChangeAspect="1"/>
          </p:cNvPicPr>
          <p:nvPr/>
        </p:nvPicPr>
        <p:blipFill>
          <a:blip r:embed="rId9"/>
          <a:stretch>
            <a:fillRect/>
          </a:stretch>
        </p:blipFill>
        <p:spPr>
          <a:xfrm>
            <a:off x="9421495" y="2931160"/>
            <a:ext cx="1704975" cy="1408430"/>
          </a:xfrm>
          <a:prstGeom prst="rect">
            <a:avLst/>
          </a:prstGeom>
        </p:spPr>
      </p:pic>
      <p:sp>
        <p:nvSpPr>
          <p:cNvPr id="5" name="矩形 4"/>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10"/>
          <a:stretch>
            <a:fillRect/>
          </a:stretch>
        </p:blipFill>
        <p:spPr>
          <a:xfrm>
            <a:off x="2740025" y="4453255"/>
            <a:ext cx="1845945" cy="1651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2731770" y="5182870"/>
            <a:ext cx="8284845" cy="706755"/>
          </a:xfrm>
          <a:prstGeom prst="rect">
            <a:avLst/>
          </a:prstGeom>
          <a:noFill/>
          <a:ln>
            <a:noFill/>
          </a:ln>
        </p:spPr>
        <p:txBody>
          <a:bodyPr wrap="square" rtlCol="0" anchor="t">
            <a:spAutoFit/>
          </a:bodyPr>
          <a:p>
            <a:pPr algn="ctr"/>
            <a:r>
              <a:rPr lang="en-US" altLang="zh-CN"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compass heading</a:t>
            </a:r>
            <a:r>
              <a:rPr sz="2000">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"the direction of the compass", </a:t>
            </a:r>
            <a:endParaRPr sz="2000">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ct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In micro:bit, we use the degree to indicate its direction by default.</a:t>
            </a:r>
            <a:endPar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4" name="矩形 3"/>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2731135" y="834390"/>
            <a:ext cx="4500245" cy="4142740"/>
          </a:xfrm>
          <a:prstGeom prst="rect">
            <a:avLst/>
          </a:prstGeom>
        </p:spPr>
      </p:pic>
      <p:pic>
        <p:nvPicPr>
          <p:cNvPr id="9" name="图片 8"/>
          <p:cNvPicPr>
            <a:picLocks noChangeAspect="1"/>
          </p:cNvPicPr>
          <p:nvPr/>
        </p:nvPicPr>
        <p:blipFill>
          <a:blip r:embed="rId3"/>
          <a:stretch>
            <a:fillRect/>
          </a:stretch>
        </p:blipFill>
        <p:spPr>
          <a:xfrm>
            <a:off x="7332345" y="848360"/>
            <a:ext cx="3509645" cy="4128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6" name="图片 5"/>
          <p:cNvPicPr>
            <a:picLocks noChangeAspect="1"/>
          </p:cNvPicPr>
          <p:nvPr/>
        </p:nvPicPr>
        <p:blipFill>
          <a:blip r:embed="rId2"/>
          <a:stretch>
            <a:fillRect/>
          </a:stretch>
        </p:blipFill>
        <p:spPr>
          <a:xfrm>
            <a:off x="2762885" y="1075690"/>
            <a:ext cx="3628390" cy="4371340"/>
          </a:xfrm>
          <a:prstGeom prst="rect">
            <a:avLst/>
          </a:prstGeom>
        </p:spPr>
      </p:pic>
      <p:pic>
        <p:nvPicPr>
          <p:cNvPr id="8" name="图片 7"/>
          <p:cNvPicPr>
            <a:picLocks noChangeAspect="1"/>
          </p:cNvPicPr>
          <p:nvPr/>
        </p:nvPicPr>
        <p:blipFill>
          <a:blip r:embed="rId3"/>
          <a:stretch>
            <a:fillRect/>
          </a:stretch>
        </p:blipFill>
        <p:spPr>
          <a:xfrm>
            <a:off x="6579235" y="1075690"/>
            <a:ext cx="4170680" cy="4377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1624330" y="45085"/>
            <a:ext cx="1233170" cy="764540"/>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7" name="文本框 6"/>
          <p:cNvSpPr txBox="1"/>
          <p:nvPr/>
        </p:nvSpPr>
        <p:spPr>
          <a:xfrm>
            <a:off x="638251" y="688905"/>
            <a:ext cx="1099820" cy="521970"/>
          </a:xfrm>
          <a:prstGeom prst="rect">
            <a:avLst/>
          </a:prstGeom>
          <a:noFill/>
        </p:spPr>
        <p:txBody>
          <a:bodyPr wrap="none" rtlCol="0">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矩形 5"/>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3270250" y="1210945"/>
            <a:ext cx="2952115" cy="1266825"/>
          </a:xfrm>
          <a:prstGeom prst="rect">
            <a:avLst/>
          </a:prstGeom>
        </p:spPr>
      </p:pic>
      <p:pic>
        <p:nvPicPr>
          <p:cNvPr id="10" name="图片 9"/>
          <p:cNvPicPr>
            <a:picLocks noChangeAspect="1"/>
          </p:cNvPicPr>
          <p:nvPr/>
        </p:nvPicPr>
        <p:blipFill>
          <a:blip r:embed="rId3"/>
          <a:stretch>
            <a:fillRect/>
          </a:stretch>
        </p:blipFill>
        <p:spPr>
          <a:xfrm>
            <a:off x="6572885" y="1487170"/>
            <a:ext cx="3809365" cy="714375"/>
          </a:xfrm>
          <a:prstGeom prst="rect">
            <a:avLst/>
          </a:prstGeom>
        </p:spPr>
      </p:pic>
      <p:pic>
        <p:nvPicPr>
          <p:cNvPr id="11" name="图片 10"/>
          <p:cNvPicPr>
            <a:picLocks noChangeAspect="1"/>
          </p:cNvPicPr>
          <p:nvPr/>
        </p:nvPicPr>
        <p:blipFill>
          <a:blip r:embed="rId4"/>
          <a:stretch>
            <a:fillRect/>
          </a:stretch>
        </p:blipFill>
        <p:spPr>
          <a:xfrm>
            <a:off x="3079115" y="2797175"/>
            <a:ext cx="6781165" cy="2066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4</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1"/>
          <a:stretch>
            <a:fillRect/>
          </a:stretch>
        </p:blipFill>
        <p:spPr>
          <a:xfrm>
            <a:off x="1624330" y="45085"/>
            <a:ext cx="1233170" cy="764540"/>
          </a:xfrm>
          <a:prstGeom prst="rect">
            <a:avLst/>
          </a:prstGeom>
        </p:spPr>
      </p:pic>
      <p:sp>
        <p:nvSpPr>
          <p:cNvPr id="6" name="矩形 5"/>
          <p:cNvSpPr/>
          <p:nvPr/>
        </p:nvSpPr>
        <p:spPr>
          <a:xfrm>
            <a:off x="288290" y="5671185"/>
            <a:ext cx="2630170" cy="829945"/>
          </a:xfrm>
          <a:prstGeom prst="rect">
            <a:avLst/>
          </a:prstGeom>
          <a:noFill/>
          <a:ln>
            <a:noFill/>
          </a:ln>
        </p:spPr>
        <p:txBody>
          <a:bodyPr wrap="square" rtlCol="0" anchor="t">
            <a:spAutoFit/>
          </a:bodyPr>
          <a:p>
            <a:pPr algn="ctr"/>
            <a:r>
              <a:rPr lang="en-US" altLang="zh-CN" sz="24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 right blocks follow with the left </a:t>
            </a:r>
            <a:endParaRPr lang="en-US" altLang="zh-CN" sz="24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0" name=" 190"/>
          <p:cNvSpPr/>
          <p:nvPr/>
        </p:nvSpPr>
        <p:spPr>
          <a:xfrm>
            <a:off x="288290" y="5849620"/>
            <a:ext cx="223520" cy="228600"/>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矩形 4"/>
          <p:cNvSpPr/>
          <p:nvPr/>
        </p:nvSpPr>
        <p:spPr>
          <a:xfrm>
            <a:off x="1059753" y="233194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8" name="图片 7"/>
          <p:cNvPicPr>
            <a:picLocks noChangeAspect="1"/>
          </p:cNvPicPr>
          <p:nvPr/>
        </p:nvPicPr>
        <p:blipFill>
          <a:blip r:embed="rId2"/>
          <a:stretch>
            <a:fillRect/>
          </a:stretch>
        </p:blipFill>
        <p:spPr>
          <a:xfrm>
            <a:off x="3006725" y="831215"/>
            <a:ext cx="3535045" cy="5295900"/>
          </a:xfrm>
          <a:prstGeom prst="rect">
            <a:avLst/>
          </a:prstGeom>
        </p:spPr>
      </p:pic>
      <p:pic>
        <p:nvPicPr>
          <p:cNvPr id="9" name="图片 8"/>
          <p:cNvPicPr>
            <a:picLocks noChangeAspect="1"/>
          </p:cNvPicPr>
          <p:nvPr/>
        </p:nvPicPr>
        <p:blipFill>
          <a:blip r:embed="rId3"/>
          <a:stretch>
            <a:fillRect/>
          </a:stretch>
        </p:blipFill>
        <p:spPr>
          <a:xfrm>
            <a:off x="7088505" y="835025"/>
            <a:ext cx="3788410" cy="5292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Now give you a homework assignment.</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rgbClr val="FF0000"/>
                </a:solidFill>
                <a:latin typeface="Arial" panose="020B0604020202020204" pitchFamily="34" charset="0"/>
                <a:ea typeface="Arial" panose="020B0604020202020204" pitchFamily="34" charset="0"/>
                <a:sym typeface="+mn-ea"/>
              </a:rPr>
              <a:t>Today, our content is a simple compass, the compass is one of the four great inventions of ancient China. Let's go and find out what the other three of the four great inventions of ancient China are</a:t>
            </a:r>
            <a:r>
              <a:rPr lang="en-US" sz="2800" dirty="0">
                <a:solidFill>
                  <a:srgbClr val="FF0000"/>
                </a:solidFill>
                <a:latin typeface="Arial" panose="020B0604020202020204" pitchFamily="34" charset="0"/>
                <a:ea typeface="Arial" panose="020B0604020202020204" pitchFamily="34" charset="0"/>
                <a:sym typeface="+mn-ea"/>
              </a:rPr>
              <a:t>.</a:t>
            </a:r>
            <a:endParaRPr lang="en-US" sz="2800" dirty="0">
              <a:solidFill>
                <a:srgbClr val="FF0000"/>
              </a:solidFill>
              <a:latin typeface="Arial" panose="020B0604020202020204" pitchFamily="34" charset="0"/>
              <a:ea typeface="Arial" panose="020B0604020202020204" pitchFamily="34" charset="0"/>
              <a:sym typeface="+mn-ea"/>
            </a:endParaRPr>
          </a:p>
          <a:p>
            <a:pPr algn="l"/>
            <a:endPar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lang="en-US" altLang="zh-CN" sz="2800"/>
          </a:p>
        </p:txBody>
      </p:sp>
      <p:pic>
        <p:nvPicPr>
          <p:cNvPr id="5" name="图片 4" descr="大拇指"/>
          <p:cNvPicPr>
            <a:picLocks noChangeAspect="1"/>
          </p:cNvPicPr>
          <p:nvPr/>
        </p:nvPicPr>
        <p:blipFill>
          <a:blip r:embed="rId2"/>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3"/>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Have a try</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2707</Words>
  <Application>WPS 演示</Application>
  <PresentationFormat>自定义</PresentationFormat>
  <Paragraphs>131</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icomoon</vt:lpstr>
      <vt:lpstr>Yu Gothic UI Semibold</vt:lpstr>
      <vt:lpstr>微软雅黑 Light</vt:lpstr>
      <vt:lpstr>方正卡通简体</vt:lpstr>
      <vt:lpstr>微软雅黑</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74</cp:revision>
  <dcterms:created xsi:type="dcterms:W3CDTF">2014-02-21T16:31:00Z</dcterms:created>
  <dcterms:modified xsi:type="dcterms:W3CDTF">2018-04-02T04:15:08Z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