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58" r:id="rId3"/>
    <p:sldId id="281" r:id="rId4"/>
    <p:sldId id="264" r:id="rId5"/>
    <p:sldId id="282" r:id="rId6"/>
    <p:sldId id="268" r:id="rId7"/>
    <p:sldId id="277" r:id="rId8"/>
    <p:sldId id="269" r:id="rId9"/>
    <p:sldId id="283" r:id="rId10"/>
    <p:sldId id="284" r:id="rId11"/>
  </p:sldIdLst>
  <p:sldSz cx="12192000" cy="6858000"/>
  <p:notesSz cx="6858000" cy="9144000"/>
  <p:embeddedFontLst>
    <p:embeddedFont>
      <p:font typeface="icomoon" charset="0"/>
      <p:regular r:id="rId17"/>
    </p:embeddedFont>
    <p:embeddedFont>
      <p:font typeface="Yu Gothic UI Semibold" panose="020B0700000000000000" charset="-128"/>
      <p:bold r:id="rId18"/>
    </p:embeddedFont>
    <p:embeddedFont>
      <p:font typeface="微软雅黑 Light" panose="020B0502040204020203" charset="-122"/>
      <p:regular r:id="rId19"/>
    </p:embeddedFont>
    <p:embeddedFont>
      <p:font typeface="方正卡通简体" panose="03000509000000000000" charset="0"/>
      <p:regular r:id="rId20"/>
    </p:embeddedFont>
    <p:embeddedFont>
      <p:font typeface="方正喵呜体" panose="02010600010101010101" charset="0"/>
      <p:regular r:id="rId21"/>
    </p:embeddedFont>
    <p:embeddedFont>
      <p:font typeface="Calibri" panose="020F0502020204030204" charset="0"/>
      <p:regular r:id="rId22"/>
      <p:bold r:id="rId23"/>
      <p:italic r:id="rId24"/>
      <p:boldItalic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31"/>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slide" Target="slide5.xml"/><Relationship Id="rId3" Type="http://schemas.openxmlformats.org/officeDocument/2006/relationships/slide" Target="slide1.xml"/><Relationship Id="rId2" Type="http://schemas.openxmlformats.org/officeDocument/2006/relationships/slide" Target="sl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Lesson 6 </a:t>
            </a:r>
            <a:endParaRPr 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basic l</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esson 6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Listen to music”</a:t>
            </a:r>
            <a:endPar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latin typeface="icomoon" charset="0"/>
                <a:ea typeface="Yu Gothic UI Semibold" panose="020B0700000000000000" charset="-128"/>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hlinkClick r:id="rId2"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a:t>
            </a:r>
            <a:r>
              <a:rPr lang="en-US" dirty="0" smtClean="0">
                <a:latin typeface="Arial" panose="020B0604020202020204" pitchFamily="34" charset="0"/>
                <a:ea typeface="Arial" panose="020B0604020202020204" pitchFamily="34" charset="0"/>
              </a:rPr>
              <a:t>5</a:t>
            </a:r>
            <a:endParaRPr lang="en-US" dirty="0">
              <a:latin typeface="Arial" panose="020B0604020202020204" pitchFamily="34" charset="0"/>
              <a:ea typeface="Arial" panose="020B0604020202020204" pitchFamily="34" charset="0"/>
            </a:endParaRPr>
          </a:p>
        </p:txBody>
      </p:sp>
      <p:sp>
        <p:nvSpPr>
          <p:cNvPr id="10" name="文本框 9"/>
          <p:cNvSpPr txBox="1"/>
          <p:nvPr/>
        </p:nvSpPr>
        <p:spPr>
          <a:xfrm>
            <a:off x="9726367" y="2936349"/>
            <a:ext cx="1287780" cy="64516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hlinkClick r:id="rId4" action="ppaction://hlinksldjump"/>
              </a:rPr>
              <a:t>Have a try </a:t>
            </a:r>
            <a:endParaRPr lang="en-US" altLang="zh-CN" dirty="0">
              <a:solidFill>
                <a:schemeClr val="accent5">
                  <a:lumMod val="75000"/>
                </a:schemeClr>
              </a:solidFill>
              <a:latin typeface="Arial" panose="020B0604020202020204" pitchFamily="34" charset="0"/>
              <a:ea typeface="Arial" panose="020B0604020202020204" pitchFamily="34" charset="0"/>
              <a:hlinkClick r:id="rId4" action="ppaction://hlinksldjump"/>
            </a:endParaRPr>
          </a:p>
          <a:p>
            <a:pPr algn="l"/>
            <a:endParaRPr lang="en-US" altLang="zh-CN" dirty="0">
              <a:solidFill>
                <a:schemeClr val="accent5">
                  <a:lumMod val="75000"/>
                </a:schemeClr>
              </a:solidFill>
              <a:latin typeface="Arial" panose="020B0604020202020204" pitchFamily="34" charset="0"/>
              <a:ea typeface="Arial" panose="020B0604020202020204" pitchFamily="34" charset="0"/>
              <a:hlinkClick r:id="rId4" action="ppaction://hlinksldjump"/>
            </a:endParaRPr>
          </a:p>
        </p:txBody>
      </p:sp>
      <p:pic>
        <p:nvPicPr>
          <p:cNvPr id="6" name="图片 5" descr="logo"/>
          <p:cNvPicPr>
            <a:picLocks noChangeAspect="1"/>
          </p:cNvPicPr>
          <p:nvPr/>
        </p:nvPicPr>
        <p:blipFill>
          <a:blip r:embed="rId5"/>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14041"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16026"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53340"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22225"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835275" y="4408805"/>
            <a:ext cx="8206740" cy="1753235"/>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You need two crocodile clips and a pair of headphones for this experiment. </a:t>
            </a:r>
            <a:r>
              <a:rPr>
                <a:solidFill>
                  <a:schemeClr val="tx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First, the black crocodile clip is used to clamp the GND of micro:bit, and the black crocodile clip on the other side clamps the interface of the earphone</a:t>
            </a:r>
            <a:r>
              <a:rPr lang="en-US">
                <a:solidFill>
                  <a:schemeClr val="tx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t>
            </a:r>
            <a:endParaRPr lang="en-US">
              <a:solidFill>
                <a:schemeClr val="tx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Then use the red crocodile clip to clamp P0, and the other end clamps the interface of the earphone 2.</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After downloading the program, you can play music from the earphone.</a:t>
            </a:r>
            <a:endPar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56285"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02105" y="45085"/>
            <a:ext cx="1233170" cy="764540"/>
          </a:xfrm>
          <a:prstGeom prst="rect">
            <a:avLst/>
          </a:prstGeom>
        </p:spPr>
      </p:pic>
      <p:pic>
        <p:nvPicPr>
          <p:cNvPr id="14" name="图片 13"/>
          <p:cNvPicPr>
            <a:picLocks noChangeAspect="1"/>
          </p:cNvPicPr>
          <p:nvPr/>
        </p:nvPicPr>
        <p:blipFill>
          <a:blip r:embed="rId2"/>
          <a:stretch>
            <a:fillRect/>
          </a:stretch>
        </p:blipFill>
        <p:spPr>
          <a:xfrm>
            <a:off x="2835275" y="1210945"/>
            <a:ext cx="5894705" cy="3197860"/>
          </a:xfrm>
          <a:prstGeom prst="rect">
            <a:avLst/>
          </a:prstGeom>
        </p:spPr>
      </p:pic>
      <p:sp>
        <p:nvSpPr>
          <p:cNvPr id="5" name="矩形 4"/>
          <p:cNvSpPr/>
          <p:nvPr/>
        </p:nvSpPr>
        <p:spPr>
          <a:xfrm>
            <a:off x="1102298"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3"/>
          <a:stretch>
            <a:fillRect/>
          </a:stretch>
        </p:blipFill>
        <p:spPr>
          <a:xfrm>
            <a:off x="8960485" y="2580640"/>
            <a:ext cx="2209800" cy="1219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2" name="文本框 1"/>
          <p:cNvSpPr txBox="1"/>
          <p:nvPr/>
        </p:nvSpPr>
        <p:spPr>
          <a:xfrm>
            <a:off x="4214495" y="1674495"/>
            <a:ext cx="5583555" cy="2553335"/>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rPr>
              <a:t>●  </a:t>
            </a:r>
            <a:r>
              <a:rPr sz="3200" dirty="0">
                <a:solidFill>
                  <a:schemeClr val="accent5">
                    <a:lumMod val="75000"/>
                  </a:schemeClr>
                </a:solidFill>
                <a:latin typeface="Arial" panose="020B0604020202020204" pitchFamily="34" charset="0"/>
                <a:ea typeface="Arial" panose="020B0604020202020204" pitchFamily="34" charset="0"/>
              </a:rPr>
              <a:t>1 X Micro: bit Board</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sz="3200" dirty="0">
                <a:solidFill>
                  <a:schemeClr val="accent5">
                    <a:lumMod val="75000"/>
                  </a:schemeClr>
                </a:solidFill>
                <a:latin typeface="Arial" panose="020B0604020202020204" pitchFamily="34" charset="0"/>
                <a:ea typeface="Arial" panose="020B0604020202020204" pitchFamily="34" charset="0"/>
              </a:rPr>
              <a:t>1 X Micro USB Cable</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2 X </a:t>
            </a:r>
            <a:r>
              <a:rPr sz="3200" dirty="0">
                <a:solidFill>
                  <a:schemeClr val="accent5">
                    <a:lumMod val="75000"/>
                  </a:schemeClr>
                </a:solidFill>
                <a:latin typeface="Arial" panose="020B0604020202020204" pitchFamily="34" charset="0"/>
                <a:ea typeface="Arial" panose="020B0604020202020204" pitchFamily="34" charset="0"/>
                <a:sym typeface="+mn-ea"/>
              </a:rPr>
              <a:t>C</a:t>
            </a:r>
            <a:r>
              <a:rPr sz="3200" dirty="0">
                <a:solidFill>
                  <a:schemeClr val="accent5">
                    <a:lumMod val="75000"/>
                  </a:schemeClr>
                </a:solidFill>
                <a:latin typeface="Arial" panose="020B0604020202020204" pitchFamily="34" charset="0"/>
                <a:ea typeface="Arial" panose="020B0604020202020204" pitchFamily="34" charset="0"/>
                <a:sym typeface="+mn-ea"/>
              </a:rPr>
              <a:t>rocodile clip cable</a:t>
            </a:r>
            <a:endParaRPr sz="3200" dirty="0">
              <a:solidFill>
                <a:schemeClr val="accent5">
                  <a:lumMod val="75000"/>
                </a:schemeClr>
              </a:solidFill>
              <a:latin typeface="Arial" panose="020B0604020202020204" pitchFamily="34" charset="0"/>
              <a:ea typeface="Arial" panose="020B0604020202020204" pitchFamily="34" charset="0"/>
              <a:sym typeface="+mn-ea"/>
            </a:endParaRPr>
          </a:p>
          <a:p>
            <a:r>
              <a:rPr sz="3200" dirty="0">
                <a:solidFill>
                  <a:schemeClr val="accent5">
                    <a:lumMod val="75000"/>
                  </a:schemeClr>
                </a:solidFill>
                <a:latin typeface="Arial" panose="020B0604020202020204" pitchFamily="34" charset="0"/>
                <a:ea typeface="Arial" panose="020B0604020202020204" pitchFamily="34" charset="0"/>
                <a:sym typeface="+mn-ea"/>
              </a:rPr>
              <a:t>●  1 X H</a:t>
            </a:r>
            <a:r>
              <a:rPr sz="3200" dirty="0">
                <a:solidFill>
                  <a:schemeClr val="accent5">
                    <a:lumMod val="75000"/>
                  </a:schemeClr>
                </a:solidFill>
                <a:latin typeface="Arial" panose="020B0604020202020204" pitchFamily="34" charset="0"/>
                <a:ea typeface="Arial" panose="020B0604020202020204" pitchFamily="34" charset="0"/>
                <a:sym typeface="+mn-ea"/>
              </a:rPr>
              <a:t>eadphones</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zh-CN" altLang="en-US" sz="3200" dirty="0">
                <a:solidFill>
                  <a:schemeClr val="accent5">
                    <a:lumMod val="75000"/>
                  </a:schemeClr>
                </a:solidFill>
                <a:latin typeface="Arial" panose="020B0604020202020204" pitchFamily="34" charset="0"/>
                <a:ea typeface="Arial" panose="020B0604020202020204" pitchFamily="34" charset="0"/>
              </a:rPr>
              <a:t>2 X AAA batteries</a:t>
            </a:r>
            <a:endParaRPr lang="zh-CN" altLang="en-US" sz="32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2849245" y="4122420"/>
            <a:ext cx="8710930" cy="119888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gr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4" name="矩形 3"/>
          <p:cNvSpPr/>
          <p:nvPr/>
        </p:nvSpPr>
        <p:spPr>
          <a:xfrm>
            <a:off x="686373" y="226209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5" name="图片 4"/>
          <p:cNvPicPr>
            <a:picLocks noChangeAspect="1"/>
          </p:cNvPicPr>
          <p:nvPr/>
        </p:nvPicPr>
        <p:blipFill>
          <a:blip r:embed="rId2"/>
          <a:stretch>
            <a:fillRect/>
          </a:stretch>
        </p:blipFill>
        <p:spPr>
          <a:xfrm>
            <a:off x="3867150" y="1000125"/>
            <a:ext cx="4457065" cy="4857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686373" y="226209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5" name="图片 4"/>
          <p:cNvPicPr>
            <a:picLocks noChangeAspect="1"/>
          </p:cNvPicPr>
          <p:nvPr/>
        </p:nvPicPr>
        <p:blipFill>
          <a:blip r:embed="rId2"/>
          <a:stretch>
            <a:fillRect/>
          </a:stretch>
        </p:blipFill>
        <p:spPr>
          <a:xfrm>
            <a:off x="3622675" y="1150620"/>
            <a:ext cx="5781040" cy="43808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a:t>
            </a:r>
            <a:r>
              <a:rPr lang="zh-CN" altLang="en-US" sz="2800">
                <a:solidFill>
                  <a:schemeClr val="bg1"/>
                </a:solidFill>
                <a:latin typeface="Arial" panose="020B0604020202020204" pitchFamily="34" charset="0"/>
                <a:ea typeface="Arial" panose="020B0604020202020204" pitchFamily="34" charset="0"/>
                <a:sym typeface="+mn-ea"/>
              </a:rPr>
              <a:t>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914973" y="2519272"/>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2729230" y="1641475"/>
            <a:ext cx="8805545" cy="3575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0109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1624330" y="45085"/>
            <a:ext cx="1233170" cy="764540"/>
          </a:xfrm>
          <a:prstGeom prst="rect">
            <a:avLst/>
          </a:prstGeom>
        </p:spPr>
      </p:pic>
      <p:sp>
        <p:nvSpPr>
          <p:cNvPr id="4" name="文本框 3"/>
          <p:cNvSpPr txBox="1"/>
          <p:nvPr/>
        </p:nvSpPr>
        <p:spPr>
          <a:xfrm>
            <a:off x="2858135" y="932815"/>
            <a:ext cx="7789545" cy="4831080"/>
          </a:xfrm>
          <a:prstGeom prst="rect">
            <a:avLst/>
          </a:prstGeom>
          <a:noFill/>
        </p:spPr>
        <p:txBody>
          <a:bodyPr wrap="square" rtlCol="0" anchor="t">
            <a:spAutoFit/>
          </a:bodyPr>
          <a:p>
            <a:pPr algn="l"/>
            <a:r>
              <a:rPr lang="zh-CN" altLang="en-US" sz="2800" dirty="0">
                <a:solidFill>
                  <a:schemeClr val="accent5">
                    <a:lumMod val="75000"/>
                  </a:schemeClr>
                </a:solidFill>
                <a:latin typeface="Arial" panose="020B0604020202020204" pitchFamily="34" charset="0"/>
                <a:ea typeface="Arial" panose="020B0604020202020204" pitchFamily="34" charset="0"/>
                <a:sym typeface="+mn-ea"/>
              </a:rPr>
              <a:t>Do you learn the course today?</a:t>
            </a:r>
            <a:endParaRPr lang="zh-CN" altLang="en-US"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latin typeface="Arial" panose="020B0604020202020204" pitchFamily="34" charset="0"/>
                <a:ea typeface="Arial" panose="020B0604020202020204" pitchFamily="34" charset="0"/>
                <a:sym typeface="+mn-ea"/>
              </a:rPr>
              <a:t>If you learn to do it, give yourself a top quack.</a:t>
            </a:r>
            <a:endParaRPr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latin typeface="Arial" panose="020B0604020202020204" pitchFamily="34" charset="0"/>
                <a:ea typeface="Arial" panose="020B0604020202020204" pitchFamily="34" charset="0"/>
                <a:sym typeface="+mn-ea"/>
              </a:rPr>
              <a:t>Now give you a homework assignment.</a:t>
            </a:r>
            <a:endParaRPr sz="28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zh-CN" altLang="en-US" sz="2800" dirty="0">
                <a:solidFill>
                  <a:srgbClr val="FF0000"/>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rPr>
              <a:t>On the basis of the playing music we just realized, plus the function of the key, we play the song after pressing the key, and the name of the song is displayed on the dot matrix.</a:t>
            </a:r>
            <a:endParaRPr lang="zh-CN" altLang="en-US" sz="2800" dirty="0">
              <a:solidFill>
                <a:srgbClr val="FF0000"/>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endParaRPr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rPr>
              <a:t>Start your little brain. Try it.</a:t>
            </a:r>
            <a:endParaRPr lang="en-US" altLang="zh-CN"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endParaRPr lang="en-US" altLang="zh-CN" sz="2800"/>
          </a:p>
        </p:txBody>
      </p:sp>
      <p:pic>
        <p:nvPicPr>
          <p:cNvPr id="5" name="图片 4" descr="大拇指"/>
          <p:cNvPicPr>
            <a:picLocks noChangeAspect="1"/>
          </p:cNvPicPr>
          <p:nvPr/>
        </p:nvPicPr>
        <p:blipFill>
          <a:blip r:embed="rId2"/>
          <a:stretch>
            <a:fillRect/>
          </a:stretch>
        </p:blipFill>
        <p:spPr>
          <a:xfrm>
            <a:off x="10118090" y="1277620"/>
            <a:ext cx="579755" cy="579755"/>
          </a:xfrm>
          <a:prstGeom prst="rect">
            <a:avLst/>
          </a:prstGeom>
        </p:spPr>
      </p:pic>
      <p:pic>
        <p:nvPicPr>
          <p:cNvPr id="6" name="图片 5" descr="疑问"/>
          <p:cNvPicPr>
            <a:picLocks noChangeAspect="1"/>
          </p:cNvPicPr>
          <p:nvPr/>
        </p:nvPicPr>
        <p:blipFill>
          <a:blip r:embed="rId3"/>
          <a:stretch>
            <a:fillRect/>
          </a:stretch>
        </p:blipFill>
        <p:spPr>
          <a:xfrm>
            <a:off x="7222490" y="4742815"/>
            <a:ext cx="607695" cy="512445"/>
          </a:xfrm>
          <a:prstGeom prst="rect">
            <a:avLst/>
          </a:prstGeom>
        </p:spPr>
      </p:pic>
      <p:sp>
        <p:nvSpPr>
          <p:cNvPr id="3" name="矩形 2"/>
          <p:cNvSpPr/>
          <p:nvPr/>
        </p:nvSpPr>
        <p:spPr>
          <a:xfrm>
            <a:off x="916481" y="2585141"/>
            <a:ext cx="1802765"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Have a try</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micro:bit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project </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entry</a:t>
            </a:r>
            <a:r>
              <a:rPr lang="zh-CN" altLang="en-US" sz="3200">
                <a:solidFill>
                  <a:schemeClr val="bg1"/>
                </a:solidFill>
                <a:latin typeface="Arial" panose="020B0604020202020204" pitchFamily="34" charset="0"/>
                <a:ea typeface="Arial" panose="020B0604020202020204" pitchFamily="34" charset="0"/>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75565" y="45085"/>
            <a:ext cx="1566545" cy="970915"/>
          </a:xfrm>
          <a:prstGeom prst="rect">
            <a:avLst/>
          </a:prstGeom>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2507</Words>
  <Application>WPS 演示</Application>
  <PresentationFormat>自定义</PresentationFormat>
  <Paragraphs>120</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微软雅黑</vt:lpstr>
      <vt:lpstr>方正少儿_GBK</vt:lpstr>
      <vt:lpstr>icomoon</vt:lpstr>
      <vt:lpstr>Yu Gothic UI Semibold</vt:lpstr>
      <vt:lpstr>微软雅黑 Light</vt:lpstr>
      <vt:lpstr>方正卡通简体</vt:lpstr>
      <vt:lpstr/>
      <vt:lpstr>Arial Unicode MS</vt:lpstr>
      <vt:lpstr>方正喵呜体</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76</cp:revision>
  <dcterms:created xsi:type="dcterms:W3CDTF">2014-02-21T16:31:00Z</dcterms:created>
  <dcterms:modified xsi:type="dcterms:W3CDTF">2018-04-02T03:12:21Z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