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89" r:id="rId4"/>
    <p:sldId id="264" r:id="rId5"/>
    <p:sldId id="290" r:id="rId6"/>
    <p:sldId id="268" r:id="rId7"/>
    <p:sldId id="277" r:id="rId8"/>
    <p:sldId id="281" r:id="rId9"/>
    <p:sldId id="285" r:id="rId10"/>
    <p:sldId id="269" r:id="rId11"/>
    <p:sldId id="292" r:id="rId12"/>
    <p:sldId id="291" r:id="rId13"/>
  </p:sldIdLst>
  <p:sldSz cx="12192000" cy="6858000"/>
  <p:notesSz cx="6858000" cy="9144000"/>
  <p:embeddedFontLst>
    <p:embeddedFont>
      <p:font typeface="icomoon" charset="0"/>
      <p:regular r:id="rId19"/>
    </p:embeddedFont>
    <p:embeddedFont>
      <p:font typeface="Yu Gothic UI Semibold" panose="020B0700000000000000" charset="-128"/>
      <p:bold r:id="rId20"/>
    </p:embeddedFont>
    <p:embeddedFont>
      <p:font typeface="微软雅黑 Light" panose="020B0502040204020203" charset="-122"/>
      <p:regular r:id="rId21"/>
    </p:embeddedFont>
    <p:embeddedFont>
      <p:font typeface="方正卡通简体" panose="03000509000000000000" charset="0"/>
      <p:regular r:id="rId22"/>
    </p:embeddedFont>
    <p:embeddedFont>
      <p:font typeface="方正喵呜体" panose="02010600010101010101" charset="0"/>
      <p:regular r:id="rId23"/>
    </p:embeddedFont>
    <p:embeddedFont>
      <p:font typeface="Calibri" panose="020F0502020204030204" charset="0"/>
      <p:regular r:id="rId24"/>
      <p:bold r:id="rId25"/>
      <p:italic r:id="rId26"/>
      <p:bold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5.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7</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7 “Dice game”</a:t>
            </a:r>
            <a:endParaRPr 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Now give you a homework assignment.</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rgbClr val="FF0000"/>
                </a:solidFill>
                <a:latin typeface="Arial" panose="020B0604020202020204" pitchFamily="34" charset="0"/>
                <a:ea typeface="Arial" panose="020B0604020202020204" pitchFamily="34" charset="0"/>
                <a:sym typeface="+mn-ea"/>
              </a:rPr>
              <a:t>  </a:t>
            </a:r>
            <a:endParaRPr sz="2800" dirty="0">
              <a:solidFill>
                <a:srgbClr val="FF0000"/>
              </a:solidFill>
              <a:latin typeface="Arial" panose="020B0604020202020204" pitchFamily="34" charset="0"/>
              <a:ea typeface="Arial" panose="020B0604020202020204" pitchFamily="34" charset="0"/>
              <a:sym typeface="+mn-ea"/>
            </a:endParaRPr>
          </a:p>
          <a:p>
            <a:pPr algn="l"/>
            <a:endParaRPr sz="2800" dirty="0">
              <a:solidFill>
                <a:srgbClr val="FF0000"/>
              </a:solidFill>
              <a:latin typeface="Arial" panose="020B0604020202020204" pitchFamily="34" charset="0"/>
              <a:ea typeface="Arial" panose="020B0604020202020204" pitchFamily="34" charset="0"/>
              <a:sym typeface="+mn-ea"/>
            </a:endParaRPr>
          </a:p>
          <a:p>
            <a:pPr algn="l"/>
            <a:r>
              <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On micro:bit, we can play a melody when we shake it.</a:t>
            </a:r>
            <a:endPar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lang="en-US" altLang="zh-CN" sz="2800"/>
          </a:p>
        </p:txBody>
      </p:sp>
      <p:pic>
        <p:nvPicPr>
          <p:cNvPr id="5" name="图片 4" descr="大拇指"/>
          <p:cNvPicPr>
            <a:picLocks noChangeAspect="1"/>
          </p:cNvPicPr>
          <p:nvPr/>
        </p:nvPicPr>
        <p:blipFill>
          <a:blip r:embed="rId2"/>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3"/>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Have a try</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2"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Have a try </a:t>
            </a:r>
            <a:endPar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endParaRPr>
          </a:p>
        </p:txBody>
      </p:sp>
      <p:pic>
        <p:nvPicPr>
          <p:cNvPr id="6" name="图片 5" descr="logo"/>
          <p:cNvPicPr>
            <a:picLocks noChangeAspect="1"/>
          </p:cNvPicPr>
          <p:nvPr/>
        </p:nvPicPr>
        <p:blipFill>
          <a:blip r:embed="rId4"/>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961640" y="4758055"/>
            <a:ext cx="8206740"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shake a roll of micro:bit</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There are 1-6 points randomly appearing on the dot matrix, which is exactly the same as playing the dice. You can call your buddy to play this game, see who points out relatively large</a:t>
            </a:r>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4" name="图片 3"/>
          <p:cNvPicPr>
            <a:picLocks noChangeAspect="1"/>
          </p:cNvPicPr>
          <p:nvPr/>
        </p:nvPicPr>
        <p:blipFill>
          <a:blip r:embed="rId2"/>
          <a:stretch>
            <a:fillRect/>
          </a:stretch>
        </p:blipFill>
        <p:spPr>
          <a:xfrm>
            <a:off x="3243580" y="1012825"/>
            <a:ext cx="2100580" cy="1654175"/>
          </a:xfrm>
          <a:prstGeom prst="rect">
            <a:avLst/>
          </a:prstGeom>
        </p:spPr>
      </p:pic>
      <p:pic>
        <p:nvPicPr>
          <p:cNvPr id="5" name="图片 4"/>
          <p:cNvPicPr>
            <a:picLocks noChangeAspect="1"/>
          </p:cNvPicPr>
          <p:nvPr/>
        </p:nvPicPr>
        <p:blipFill>
          <a:blip r:embed="rId3"/>
          <a:stretch>
            <a:fillRect/>
          </a:stretch>
        </p:blipFill>
        <p:spPr>
          <a:xfrm>
            <a:off x="5945505" y="1012825"/>
            <a:ext cx="2068830" cy="1654175"/>
          </a:xfrm>
          <a:prstGeom prst="rect">
            <a:avLst/>
          </a:prstGeom>
        </p:spPr>
      </p:pic>
      <p:pic>
        <p:nvPicPr>
          <p:cNvPr id="13" name="图片 12"/>
          <p:cNvPicPr>
            <a:picLocks noChangeAspect="1"/>
          </p:cNvPicPr>
          <p:nvPr/>
        </p:nvPicPr>
        <p:blipFill>
          <a:blip r:embed="rId4"/>
          <a:stretch>
            <a:fillRect/>
          </a:stretch>
        </p:blipFill>
        <p:spPr>
          <a:xfrm>
            <a:off x="8609330" y="1012825"/>
            <a:ext cx="2090420" cy="1654175"/>
          </a:xfrm>
          <a:prstGeom prst="rect">
            <a:avLst/>
          </a:prstGeom>
        </p:spPr>
      </p:pic>
      <p:pic>
        <p:nvPicPr>
          <p:cNvPr id="14" name="图片 13"/>
          <p:cNvPicPr>
            <a:picLocks noChangeAspect="1"/>
          </p:cNvPicPr>
          <p:nvPr/>
        </p:nvPicPr>
        <p:blipFill>
          <a:blip r:embed="rId5"/>
          <a:stretch>
            <a:fillRect/>
          </a:stretch>
        </p:blipFill>
        <p:spPr>
          <a:xfrm>
            <a:off x="3216275" y="2812415"/>
            <a:ext cx="2155190" cy="1675130"/>
          </a:xfrm>
          <a:prstGeom prst="rect">
            <a:avLst/>
          </a:prstGeom>
        </p:spPr>
      </p:pic>
      <p:pic>
        <p:nvPicPr>
          <p:cNvPr id="18" name="图片 17"/>
          <p:cNvPicPr>
            <a:picLocks noChangeAspect="1"/>
          </p:cNvPicPr>
          <p:nvPr/>
        </p:nvPicPr>
        <p:blipFill>
          <a:blip r:embed="rId6"/>
          <a:stretch>
            <a:fillRect/>
          </a:stretch>
        </p:blipFill>
        <p:spPr>
          <a:xfrm>
            <a:off x="5945505" y="2812415"/>
            <a:ext cx="2085975" cy="1687195"/>
          </a:xfrm>
          <a:prstGeom prst="rect">
            <a:avLst/>
          </a:prstGeom>
        </p:spPr>
      </p:pic>
      <p:pic>
        <p:nvPicPr>
          <p:cNvPr id="19" name="图片 18"/>
          <p:cNvPicPr>
            <a:picLocks noChangeAspect="1"/>
          </p:cNvPicPr>
          <p:nvPr/>
        </p:nvPicPr>
        <p:blipFill>
          <a:blip r:embed="rId7"/>
          <a:stretch>
            <a:fillRect/>
          </a:stretch>
        </p:blipFill>
        <p:spPr>
          <a:xfrm>
            <a:off x="8609330" y="2803525"/>
            <a:ext cx="2044065" cy="1684020"/>
          </a:xfrm>
          <a:prstGeom prst="rect">
            <a:avLst/>
          </a:prstGeom>
        </p:spPr>
      </p:pic>
      <p:sp>
        <p:nvSpPr>
          <p:cNvPr id="3" name="矩形 2"/>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2" name="矩形 1"/>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2757170" y="1306830"/>
            <a:ext cx="4129405" cy="4243705"/>
          </a:xfrm>
          <a:prstGeom prst="rect">
            <a:avLst/>
          </a:prstGeom>
        </p:spPr>
      </p:pic>
      <p:pic>
        <p:nvPicPr>
          <p:cNvPr id="8" name="图片 7"/>
          <p:cNvPicPr>
            <a:picLocks noChangeAspect="1"/>
          </p:cNvPicPr>
          <p:nvPr/>
        </p:nvPicPr>
        <p:blipFill>
          <a:blip r:embed="rId3"/>
          <a:stretch>
            <a:fillRect/>
          </a:stretch>
        </p:blipFill>
        <p:spPr>
          <a:xfrm>
            <a:off x="7218680" y="1329690"/>
            <a:ext cx="4363085" cy="4197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7" name="图片 6"/>
          <p:cNvPicPr>
            <a:picLocks noChangeAspect="1"/>
          </p:cNvPicPr>
          <p:nvPr/>
        </p:nvPicPr>
        <p:blipFill>
          <a:blip r:embed="rId2"/>
          <a:stretch>
            <a:fillRect/>
          </a:stretch>
        </p:blipFill>
        <p:spPr>
          <a:xfrm>
            <a:off x="2755265" y="1262380"/>
            <a:ext cx="3733165" cy="4333240"/>
          </a:xfrm>
          <a:prstGeom prst="rect">
            <a:avLst/>
          </a:prstGeom>
        </p:spPr>
      </p:pic>
      <p:pic>
        <p:nvPicPr>
          <p:cNvPr id="8" name="图片 7"/>
          <p:cNvPicPr>
            <a:picLocks noChangeAspect="1"/>
          </p:cNvPicPr>
          <p:nvPr/>
        </p:nvPicPr>
        <p:blipFill>
          <a:blip r:embed="rId3"/>
          <a:stretch>
            <a:fillRect/>
          </a:stretch>
        </p:blipFill>
        <p:spPr>
          <a:xfrm>
            <a:off x="6585585" y="1281430"/>
            <a:ext cx="4199890" cy="43141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8" name="矩形 27"/>
          <p:cNvSpPr/>
          <p:nvPr/>
        </p:nvSpPr>
        <p:spPr>
          <a:xfrm>
            <a:off x="755826" y="2477191"/>
            <a:ext cx="1605280" cy="953135"/>
          </a:xfrm>
          <a:prstGeom prst="rect">
            <a:avLst/>
          </a:prstGeom>
          <a:noFill/>
        </p:spPr>
        <p:txBody>
          <a:bodyPr wrap="none" rtlCol="0">
            <a:spAutoFit/>
          </a:bodyPr>
          <a:p>
            <a:r>
              <a:rPr lang="zh-CN" altLang="en-US" sz="2800" dirty="0">
                <a:solidFill>
                  <a:schemeClr val="accent5">
                    <a:lumMod val="75000"/>
                  </a:schemeClr>
                </a:solidFill>
                <a:latin typeface="Arial" panose="020B0604020202020204" pitchFamily="34" charset="0"/>
                <a:ea typeface="Arial" panose="020B0604020202020204" pitchFamily="34" charset="0"/>
              </a:rPr>
              <a:t>寻找积木</a:t>
            </a:r>
            <a:endParaRPr lang="zh-CN" altLang="en-US"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4" name="矩形 3"/>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7" name="图片 6"/>
          <p:cNvPicPr>
            <a:picLocks noChangeAspect="1"/>
          </p:cNvPicPr>
          <p:nvPr/>
        </p:nvPicPr>
        <p:blipFill>
          <a:blip r:embed="rId2"/>
          <a:stretch>
            <a:fillRect/>
          </a:stretch>
        </p:blipFill>
        <p:spPr>
          <a:xfrm>
            <a:off x="3895725" y="1129030"/>
            <a:ext cx="4399915" cy="4599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4" name="矩形 3"/>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8" name="图片 7"/>
          <p:cNvPicPr>
            <a:picLocks noChangeAspect="1"/>
          </p:cNvPicPr>
          <p:nvPr/>
        </p:nvPicPr>
        <p:blipFill>
          <a:blip r:embed="rId2"/>
          <a:stretch>
            <a:fillRect/>
          </a:stretch>
        </p:blipFill>
        <p:spPr>
          <a:xfrm>
            <a:off x="2926080" y="898525"/>
            <a:ext cx="3818890" cy="1704975"/>
          </a:xfrm>
          <a:prstGeom prst="rect">
            <a:avLst/>
          </a:prstGeom>
        </p:spPr>
      </p:pic>
      <p:pic>
        <p:nvPicPr>
          <p:cNvPr id="11" name="图片 10"/>
          <p:cNvPicPr>
            <a:picLocks noChangeAspect="1"/>
          </p:cNvPicPr>
          <p:nvPr/>
        </p:nvPicPr>
        <p:blipFill>
          <a:blip r:embed="rId3"/>
          <a:stretch>
            <a:fillRect/>
          </a:stretch>
        </p:blipFill>
        <p:spPr>
          <a:xfrm>
            <a:off x="3439160" y="2982595"/>
            <a:ext cx="6828790" cy="2200275"/>
          </a:xfrm>
          <a:prstGeom prst="rect">
            <a:avLst/>
          </a:prstGeom>
        </p:spPr>
      </p:pic>
      <p:pic>
        <p:nvPicPr>
          <p:cNvPr id="12" name="图片 11"/>
          <p:cNvPicPr>
            <a:picLocks noChangeAspect="1"/>
          </p:cNvPicPr>
          <p:nvPr/>
        </p:nvPicPr>
        <p:blipFill>
          <a:blip r:embed="rId4"/>
          <a:stretch>
            <a:fillRect/>
          </a:stretch>
        </p:blipFill>
        <p:spPr>
          <a:xfrm>
            <a:off x="6974840" y="1303655"/>
            <a:ext cx="3847465" cy="895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906718" y="248561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4" name="矩形 3"/>
          <p:cNvSpPr/>
          <p:nvPr/>
        </p:nvSpPr>
        <p:spPr>
          <a:xfrm>
            <a:off x="288290" y="5671185"/>
            <a:ext cx="2630170" cy="829945"/>
          </a:xfrm>
          <a:prstGeom prst="rect">
            <a:avLst/>
          </a:prstGeom>
          <a:noFill/>
          <a:ln>
            <a:noFill/>
          </a:ln>
        </p:spPr>
        <p:txBody>
          <a:bodyPr wrap="square" rtlCol="0" anchor="t">
            <a:spAutoFit/>
          </a:bodyPr>
          <a:p>
            <a:pPr algn="ctr"/>
            <a:r>
              <a:rPr lang="en-US" altLang="zh-CN" sz="24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 right blocks follow with the left </a:t>
            </a:r>
            <a:endParaRPr lang="en-US" altLang="zh-CN" sz="24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2729230" y="848360"/>
            <a:ext cx="3365500" cy="5170805"/>
          </a:xfrm>
          <a:prstGeom prst="rect">
            <a:avLst/>
          </a:prstGeom>
        </p:spPr>
      </p:pic>
      <p:pic>
        <p:nvPicPr>
          <p:cNvPr id="10" name="图片 9"/>
          <p:cNvPicPr>
            <a:picLocks noChangeAspect="1"/>
          </p:cNvPicPr>
          <p:nvPr/>
        </p:nvPicPr>
        <p:blipFill>
          <a:blip r:embed="rId3"/>
          <a:stretch>
            <a:fillRect/>
          </a:stretch>
        </p:blipFill>
        <p:spPr>
          <a:xfrm>
            <a:off x="6862445" y="848360"/>
            <a:ext cx="2962910" cy="5207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2527</Words>
  <Application>WPS 演示</Application>
  <PresentationFormat>自定义</PresentationFormat>
  <Paragraphs>142</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微软雅黑</vt:lpstr>
      <vt:lpstr>方正少儿_GBK</vt:lpstr>
      <vt:lpstr>icomoon</vt:lpstr>
      <vt:lpstr>Yu Gothic UI Semibold</vt:lpstr>
      <vt:lpstr>微软雅黑 Light</vt:lpstr>
      <vt:lpstr>方正卡通简体</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80</cp:revision>
  <dcterms:created xsi:type="dcterms:W3CDTF">2014-02-21T16:31:00Z</dcterms:created>
  <dcterms:modified xsi:type="dcterms:W3CDTF">2018-04-02T04:13:49Z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